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59B"/>
    <a:srgbClr val="1529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4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A2BC1-E1FF-4B39-B1FD-DC12F129BAD2}" type="datetimeFigureOut">
              <a:rPr lang="zh-CN" altLang="en-US" smtClean="0"/>
              <a:t>2017/6/12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F4218-C5A5-4067-BBE7-ACC09363B486}" type="slidenum">
              <a:rPr lang="zh-CN" altLang="en-US" smtClean="0"/>
              <a:t>‹#›</a:t>
            </a:fld>
            <a:endParaRPr lang="zh-CN" altLang="en-US"/>
          </a:p>
        </p:txBody>
      </p:sp>
    </p:spTree>
    <p:extLst>
      <p:ext uri="{BB962C8B-B14F-4D97-AF65-F5344CB8AC3E}">
        <p14:creationId xmlns:p14="http://schemas.microsoft.com/office/powerpoint/2010/main" val="1943185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1</a:t>
            </a:fld>
            <a:endParaRPr lang="zh-CN" altLang="en-US"/>
          </a:p>
        </p:txBody>
      </p:sp>
    </p:spTree>
    <p:extLst>
      <p:ext uri="{BB962C8B-B14F-4D97-AF65-F5344CB8AC3E}">
        <p14:creationId xmlns:p14="http://schemas.microsoft.com/office/powerpoint/2010/main" val="714500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10</a:t>
            </a:fld>
            <a:endParaRPr lang="zh-CN" altLang="en-US"/>
          </a:p>
        </p:txBody>
      </p:sp>
    </p:spTree>
    <p:extLst>
      <p:ext uri="{BB962C8B-B14F-4D97-AF65-F5344CB8AC3E}">
        <p14:creationId xmlns:p14="http://schemas.microsoft.com/office/powerpoint/2010/main" val="161981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11</a:t>
            </a:fld>
            <a:endParaRPr lang="zh-CN" altLang="en-US"/>
          </a:p>
        </p:txBody>
      </p:sp>
    </p:spTree>
    <p:extLst>
      <p:ext uri="{BB962C8B-B14F-4D97-AF65-F5344CB8AC3E}">
        <p14:creationId xmlns:p14="http://schemas.microsoft.com/office/powerpoint/2010/main" val="2279350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12</a:t>
            </a:fld>
            <a:endParaRPr lang="zh-CN" altLang="en-US"/>
          </a:p>
        </p:txBody>
      </p:sp>
    </p:spTree>
    <p:extLst>
      <p:ext uri="{BB962C8B-B14F-4D97-AF65-F5344CB8AC3E}">
        <p14:creationId xmlns:p14="http://schemas.microsoft.com/office/powerpoint/2010/main" val="2449346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13</a:t>
            </a:fld>
            <a:endParaRPr lang="zh-CN" altLang="en-US"/>
          </a:p>
        </p:txBody>
      </p:sp>
    </p:spTree>
    <p:extLst>
      <p:ext uri="{BB962C8B-B14F-4D97-AF65-F5344CB8AC3E}">
        <p14:creationId xmlns:p14="http://schemas.microsoft.com/office/powerpoint/2010/main" val="1880065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14</a:t>
            </a:fld>
            <a:endParaRPr lang="zh-CN" altLang="en-US"/>
          </a:p>
        </p:txBody>
      </p:sp>
    </p:spTree>
    <p:extLst>
      <p:ext uri="{BB962C8B-B14F-4D97-AF65-F5344CB8AC3E}">
        <p14:creationId xmlns:p14="http://schemas.microsoft.com/office/powerpoint/2010/main" val="2656821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15</a:t>
            </a:fld>
            <a:endParaRPr lang="zh-CN" altLang="en-US"/>
          </a:p>
        </p:txBody>
      </p:sp>
    </p:spTree>
    <p:extLst>
      <p:ext uri="{BB962C8B-B14F-4D97-AF65-F5344CB8AC3E}">
        <p14:creationId xmlns:p14="http://schemas.microsoft.com/office/powerpoint/2010/main" val="2595431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16</a:t>
            </a:fld>
            <a:endParaRPr lang="zh-CN" altLang="en-US"/>
          </a:p>
        </p:txBody>
      </p:sp>
    </p:spTree>
    <p:extLst>
      <p:ext uri="{BB962C8B-B14F-4D97-AF65-F5344CB8AC3E}">
        <p14:creationId xmlns:p14="http://schemas.microsoft.com/office/powerpoint/2010/main" val="3102514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17</a:t>
            </a:fld>
            <a:endParaRPr lang="zh-CN" altLang="en-US"/>
          </a:p>
        </p:txBody>
      </p:sp>
    </p:spTree>
    <p:extLst>
      <p:ext uri="{BB962C8B-B14F-4D97-AF65-F5344CB8AC3E}">
        <p14:creationId xmlns:p14="http://schemas.microsoft.com/office/powerpoint/2010/main" val="226200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18</a:t>
            </a:fld>
            <a:endParaRPr lang="zh-CN" altLang="en-US"/>
          </a:p>
        </p:txBody>
      </p:sp>
    </p:spTree>
    <p:extLst>
      <p:ext uri="{BB962C8B-B14F-4D97-AF65-F5344CB8AC3E}">
        <p14:creationId xmlns:p14="http://schemas.microsoft.com/office/powerpoint/2010/main" val="2009940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19</a:t>
            </a:fld>
            <a:endParaRPr lang="zh-CN" altLang="en-US"/>
          </a:p>
        </p:txBody>
      </p:sp>
    </p:spTree>
    <p:extLst>
      <p:ext uri="{BB962C8B-B14F-4D97-AF65-F5344CB8AC3E}">
        <p14:creationId xmlns:p14="http://schemas.microsoft.com/office/powerpoint/2010/main" val="361828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2</a:t>
            </a:fld>
            <a:endParaRPr lang="zh-CN" altLang="en-US"/>
          </a:p>
        </p:txBody>
      </p:sp>
    </p:spTree>
    <p:extLst>
      <p:ext uri="{BB962C8B-B14F-4D97-AF65-F5344CB8AC3E}">
        <p14:creationId xmlns:p14="http://schemas.microsoft.com/office/powerpoint/2010/main" val="3441401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20</a:t>
            </a:fld>
            <a:endParaRPr lang="zh-CN" altLang="en-US"/>
          </a:p>
        </p:txBody>
      </p:sp>
    </p:spTree>
    <p:extLst>
      <p:ext uri="{BB962C8B-B14F-4D97-AF65-F5344CB8AC3E}">
        <p14:creationId xmlns:p14="http://schemas.microsoft.com/office/powerpoint/2010/main" val="2722957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21</a:t>
            </a:fld>
            <a:endParaRPr lang="zh-CN" altLang="en-US"/>
          </a:p>
        </p:txBody>
      </p:sp>
    </p:spTree>
    <p:extLst>
      <p:ext uri="{BB962C8B-B14F-4D97-AF65-F5344CB8AC3E}">
        <p14:creationId xmlns:p14="http://schemas.microsoft.com/office/powerpoint/2010/main" val="1557011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22</a:t>
            </a:fld>
            <a:endParaRPr lang="zh-CN" altLang="en-US"/>
          </a:p>
        </p:txBody>
      </p:sp>
    </p:spTree>
    <p:extLst>
      <p:ext uri="{BB962C8B-B14F-4D97-AF65-F5344CB8AC3E}">
        <p14:creationId xmlns:p14="http://schemas.microsoft.com/office/powerpoint/2010/main" val="3440646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23</a:t>
            </a:fld>
            <a:endParaRPr lang="zh-CN" altLang="en-US"/>
          </a:p>
        </p:txBody>
      </p:sp>
    </p:spTree>
    <p:extLst>
      <p:ext uri="{BB962C8B-B14F-4D97-AF65-F5344CB8AC3E}">
        <p14:creationId xmlns:p14="http://schemas.microsoft.com/office/powerpoint/2010/main" val="2871078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24</a:t>
            </a:fld>
            <a:endParaRPr lang="zh-CN" altLang="en-US"/>
          </a:p>
        </p:txBody>
      </p:sp>
    </p:spTree>
    <p:extLst>
      <p:ext uri="{BB962C8B-B14F-4D97-AF65-F5344CB8AC3E}">
        <p14:creationId xmlns:p14="http://schemas.microsoft.com/office/powerpoint/2010/main" val="3071611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25</a:t>
            </a:fld>
            <a:endParaRPr lang="zh-CN" altLang="en-US"/>
          </a:p>
        </p:txBody>
      </p:sp>
    </p:spTree>
    <p:extLst>
      <p:ext uri="{BB962C8B-B14F-4D97-AF65-F5344CB8AC3E}">
        <p14:creationId xmlns:p14="http://schemas.microsoft.com/office/powerpoint/2010/main" val="298388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26</a:t>
            </a:fld>
            <a:endParaRPr lang="zh-CN" altLang="en-US"/>
          </a:p>
        </p:txBody>
      </p:sp>
    </p:spTree>
    <p:extLst>
      <p:ext uri="{BB962C8B-B14F-4D97-AF65-F5344CB8AC3E}">
        <p14:creationId xmlns:p14="http://schemas.microsoft.com/office/powerpoint/2010/main" val="2284527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27</a:t>
            </a:fld>
            <a:endParaRPr lang="zh-CN" altLang="en-US"/>
          </a:p>
        </p:txBody>
      </p:sp>
    </p:spTree>
    <p:extLst>
      <p:ext uri="{BB962C8B-B14F-4D97-AF65-F5344CB8AC3E}">
        <p14:creationId xmlns:p14="http://schemas.microsoft.com/office/powerpoint/2010/main" val="290302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28</a:t>
            </a:fld>
            <a:endParaRPr lang="zh-CN" altLang="en-US"/>
          </a:p>
        </p:txBody>
      </p:sp>
    </p:spTree>
    <p:extLst>
      <p:ext uri="{BB962C8B-B14F-4D97-AF65-F5344CB8AC3E}">
        <p14:creationId xmlns:p14="http://schemas.microsoft.com/office/powerpoint/2010/main" val="829391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29</a:t>
            </a:fld>
            <a:endParaRPr lang="zh-CN" altLang="en-US"/>
          </a:p>
        </p:txBody>
      </p:sp>
    </p:spTree>
    <p:extLst>
      <p:ext uri="{BB962C8B-B14F-4D97-AF65-F5344CB8AC3E}">
        <p14:creationId xmlns:p14="http://schemas.microsoft.com/office/powerpoint/2010/main" val="4199341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3</a:t>
            </a:fld>
            <a:endParaRPr lang="zh-CN" altLang="en-US"/>
          </a:p>
        </p:txBody>
      </p:sp>
    </p:spTree>
    <p:extLst>
      <p:ext uri="{BB962C8B-B14F-4D97-AF65-F5344CB8AC3E}">
        <p14:creationId xmlns:p14="http://schemas.microsoft.com/office/powerpoint/2010/main" val="2853753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30</a:t>
            </a:fld>
            <a:endParaRPr lang="zh-CN" altLang="en-US"/>
          </a:p>
        </p:txBody>
      </p:sp>
    </p:spTree>
    <p:extLst>
      <p:ext uri="{BB962C8B-B14F-4D97-AF65-F5344CB8AC3E}">
        <p14:creationId xmlns:p14="http://schemas.microsoft.com/office/powerpoint/2010/main" val="2273810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31</a:t>
            </a:fld>
            <a:endParaRPr lang="zh-CN" altLang="en-US"/>
          </a:p>
        </p:txBody>
      </p:sp>
    </p:spTree>
    <p:extLst>
      <p:ext uri="{BB962C8B-B14F-4D97-AF65-F5344CB8AC3E}">
        <p14:creationId xmlns:p14="http://schemas.microsoft.com/office/powerpoint/2010/main" val="3109928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32</a:t>
            </a:fld>
            <a:endParaRPr lang="zh-CN" altLang="en-US"/>
          </a:p>
        </p:txBody>
      </p:sp>
    </p:spTree>
    <p:extLst>
      <p:ext uri="{BB962C8B-B14F-4D97-AF65-F5344CB8AC3E}">
        <p14:creationId xmlns:p14="http://schemas.microsoft.com/office/powerpoint/2010/main" val="2529269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33</a:t>
            </a:fld>
            <a:endParaRPr lang="zh-CN" altLang="en-US"/>
          </a:p>
        </p:txBody>
      </p:sp>
    </p:spTree>
    <p:extLst>
      <p:ext uri="{BB962C8B-B14F-4D97-AF65-F5344CB8AC3E}">
        <p14:creationId xmlns:p14="http://schemas.microsoft.com/office/powerpoint/2010/main" val="1610164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34</a:t>
            </a:fld>
            <a:endParaRPr lang="zh-CN" altLang="en-US"/>
          </a:p>
        </p:txBody>
      </p:sp>
    </p:spTree>
    <p:extLst>
      <p:ext uri="{BB962C8B-B14F-4D97-AF65-F5344CB8AC3E}">
        <p14:creationId xmlns:p14="http://schemas.microsoft.com/office/powerpoint/2010/main" val="2990955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35</a:t>
            </a:fld>
            <a:endParaRPr lang="zh-CN" altLang="en-US"/>
          </a:p>
        </p:txBody>
      </p:sp>
    </p:spTree>
    <p:extLst>
      <p:ext uri="{BB962C8B-B14F-4D97-AF65-F5344CB8AC3E}">
        <p14:creationId xmlns:p14="http://schemas.microsoft.com/office/powerpoint/2010/main" val="242379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36</a:t>
            </a:fld>
            <a:endParaRPr lang="zh-CN" altLang="en-US"/>
          </a:p>
        </p:txBody>
      </p:sp>
    </p:spTree>
    <p:extLst>
      <p:ext uri="{BB962C8B-B14F-4D97-AF65-F5344CB8AC3E}">
        <p14:creationId xmlns:p14="http://schemas.microsoft.com/office/powerpoint/2010/main" val="949281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37</a:t>
            </a:fld>
            <a:endParaRPr lang="zh-CN" altLang="en-US"/>
          </a:p>
        </p:txBody>
      </p:sp>
    </p:spTree>
    <p:extLst>
      <p:ext uri="{BB962C8B-B14F-4D97-AF65-F5344CB8AC3E}">
        <p14:creationId xmlns:p14="http://schemas.microsoft.com/office/powerpoint/2010/main" val="2403881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38</a:t>
            </a:fld>
            <a:endParaRPr lang="zh-CN" altLang="en-US"/>
          </a:p>
        </p:txBody>
      </p:sp>
    </p:spTree>
    <p:extLst>
      <p:ext uri="{BB962C8B-B14F-4D97-AF65-F5344CB8AC3E}">
        <p14:creationId xmlns:p14="http://schemas.microsoft.com/office/powerpoint/2010/main" val="4011700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39</a:t>
            </a:fld>
            <a:endParaRPr lang="zh-CN" altLang="en-US"/>
          </a:p>
        </p:txBody>
      </p:sp>
    </p:spTree>
    <p:extLst>
      <p:ext uri="{BB962C8B-B14F-4D97-AF65-F5344CB8AC3E}">
        <p14:creationId xmlns:p14="http://schemas.microsoft.com/office/powerpoint/2010/main" val="1656145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4</a:t>
            </a:fld>
            <a:endParaRPr lang="zh-CN" altLang="en-US"/>
          </a:p>
        </p:txBody>
      </p:sp>
    </p:spTree>
    <p:extLst>
      <p:ext uri="{BB962C8B-B14F-4D97-AF65-F5344CB8AC3E}">
        <p14:creationId xmlns:p14="http://schemas.microsoft.com/office/powerpoint/2010/main" val="1787372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40</a:t>
            </a:fld>
            <a:endParaRPr lang="zh-CN" altLang="en-US"/>
          </a:p>
        </p:txBody>
      </p:sp>
    </p:spTree>
    <p:extLst>
      <p:ext uri="{BB962C8B-B14F-4D97-AF65-F5344CB8AC3E}">
        <p14:creationId xmlns:p14="http://schemas.microsoft.com/office/powerpoint/2010/main" val="77719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5</a:t>
            </a:fld>
            <a:endParaRPr lang="zh-CN" altLang="en-US"/>
          </a:p>
        </p:txBody>
      </p:sp>
    </p:spTree>
    <p:extLst>
      <p:ext uri="{BB962C8B-B14F-4D97-AF65-F5344CB8AC3E}">
        <p14:creationId xmlns:p14="http://schemas.microsoft.com/office/powerpoint/2010/main" val="1967887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6</a:t>
            </a:fld>
            <a:endParaRPr lang="zh-CN" altLang="en-US"/>
          </a:p>
        </p:txBody>
      </p:sp>
    </p:spTree>
    <p:extLst>
      <p:ext uri="{BB962C8B-B14F-4D97-AF65-F5344CB8AC3E}">
        <p14:creationId xmlns:p14="http://schemas.microsoft.com/office/powerpoint/2010/main" val="1216644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7</a:t>
            </a:fld>
            <a:endParaRPr lang="zh-CN" altLang="en-US"/>
          </a:p>
        </p:txBody>
      </p:sp>
    </p:spTree>
    <p:extLst>
      <p:ext uri="{BB962C8B-B14F-4D97-AF65-F5344CB8AC3E}">
        <p14:creationId xmlns:p14="http://schemas.microsoft.com/office/powerpoint/2010/main" val="471661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8</a:t>
            </a:fld>
            <a:endParaRPr lang="zh-CN" altLang="en-US"/>
          </a:p>
        </p:txBody>
      </p:sp>
    </p:spTree>
    <p:extLst>
      <p:ext uri="{BB962C8B-B14F-4D97-AF65-F5344CB8AC3E}">
        <p14:creationId xmlns:p14="http://schemas.microsoft.com/office/powerpoint/2010/main" val="2702320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9F4218-C5A5-4067-BBE7-ACC09363B486}" type="slidenum">
              <a:rPr lang="zh-CN" altLang="en-US" smtClean="0"/>
              <a:t>9</a:t>
            </a:fld>
            <a:endParaRPr lang="zh-CN" altLang="en-US"/>
          </a:p>
        </p:txBody>
      </p:sp>
    </p:spTree>
    <p:extLst>
      <p:ext uri="{BB962C8B-B14F-4D97-AF65-F5344CB8AC3E}">
        <p14:creationId xmlns:p14="http://schemas.microsoft.com/office/powerpoint/2010/main" val="3681692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492E40F-D94B-4CB4-B937-4A08F60CBB40}"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492E40F-D94B-4CB4-B937-4A08F60CBB40}"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492E40F-D94B-4CB4-B937-4A08F60CBB40}"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492E40F-D94B-4CB4-B937-4A08F60CBB40}"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492E40F-D94B-4CB4-B937-4A08F60CBB40}"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492E40F-D94B-4CB4-B937-4A08F60CBB40}"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1C4901-0DBB-48CC-9483-B958FA2AE48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492E40F-D94B-4CB4-B937-4A08F60CBB40}" type="datetimeFigureOut">
              <a:rPr lang="zh-CN" altLang="en-US" smtClean="0"/>
              <a:t>2017/6/12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1C4901-0DBB-48CC-9483-B958FA2AE48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492E40F-D94B-4CB4-B937-4A08F60CBB40}" type="datetimeFigureOut">
              <a:rPr lang="zh-CN" altLang="en-US" smtClean="0"/>
              <a:t>2017/6/12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1C4901-0DBB-48CC-9483-B958FA2AE48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92E40F-D94B-4CB4-B937-4A08F60CBB40}" type="datetimeFigureOut">
              <a:rPr lang="zh-CN" altLang="en-US" smtClean="0"/>
              <a:t>2017/6/12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1C4901-0DBB-48CC-9483-B958FA2AE48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492E40F-D94B-4CB4-B937-4A08F60CBB40}"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1C4901-0DBB-48CC-9483-B958FA2AE48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492E40F-D94B-4CB4-B937-4A08F60CBB40}"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1C4901-0DBB-48CC-9483-B958FA2AE48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2E40F-D94B-4CB4-B937-4A08F60CBB40}" type="datetimeFigureOut">
              <a:rPr lang="zh-CN" altLang="en-US" smtClean="0"/>
              <a:t>2017/6/12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C4901-0DBB-48CC-9483-B958FA2AE48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2.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0.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3.jpeg"/><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24.jpeg"/><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slideLayout" Target="../slideLayouts/slideLayout2.xml"/><Relationship Id="rId18" Type="http://schemas.openxmlformats.org/officeDocument/2006/relationships/image" Target="../media/image30.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29.png"/><Relationship Id="rId2" Type="http://schemas.openxmlformats.org/officeDocument/2006/relationships/tags" Target="../tags/tag20.xml"/><Relationship Id="rId16" Type="http://schemas.openxmlformats.org/officeDocument/2006/relationships/image" Target="../media/image28.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image" Target="../media/image27.jpeg"/><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image" Target="../media/image32.jpeg"/><Relationship Id="rId2" Type="http://schemas.openxmlformats.org/officeDocument/2006/relationships/tags" Target="../tags/tag32.xml"/><Relationship Id="rId16" Type="http://schemas.openxmlformats.org/officeDocument/2006/relationships/image" Target="../media/image31.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notesSlide" Target="../notesSlides/notesSlide18.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10" Type="http://schemas.openxmlformats.org/officeDocument/2006/relationships/image" Target="../media/image67.jpeg"/><Relationship Id="rId4" Type="http://schemas.openxmlformats.org/officeDocument/2006/relationships/image" Target="../media/image61.jpeg"/><Relationship Id="rId9" Type="http://schemas.openxmlformats.org/officeDocument/2006/relationships/image" Target="../media/image66.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image" Target="../media/image11.jpe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10.png"/><Relationship Id="rId2" Type="http://schemas.openxmlformats.org/officeDocument/2006/relationships/tags" Target="../tags/tag3.xml"/><Relationship Id="rId16" Type="http://schemas.openxmlformats.org/officeDocument/2006/relationships/notesSlide" Target="../notesSlides/notesSlide8.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2.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1559B"/>
          </a:solidFill>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937" y="0"/>
            <a:ext cx="7196325" cy="6858000"/>
          </a:xfrm>
          <a:prstGeom prst="rect">
            <a:avLst/>
          </a:prstGeom>
        </p:spPr>
      </p:pic>
      <p:sp>
        <p:nvSpPr>
          <p:cNvPr id="6" name="文本框 5"/>
          <p:cNvSpPr txBox="1"/>
          <p:nvPr/>
        </p:nvSpPr>
        <p:spPr>
          <a:xfrm>
            <a:off x="1409700" y="2641600"/>
            <a:ext cx="7416800" cy="1015663"/>
          </a:xfrm>
          <a:prstGeom prst="rect">
            <a:avLst/>
          </a:prstGeom>
          <a:noFill/>
        </p:spPr>
        <p:txBody>
          <a:bodyPr wrap="square" rtlCol="0">
            <a:spAutoFit/>
          </a:bodyPr>
          <a:lstStyle/>
          <a:p>
            <a:r>
              <a:rPr lang="zh-CN" altLang="en-US" sz="6000" b="1">
                <a:solidFill>
                  <a:schemeClr val="bg1"/>
                </a:solidFill>
                <a:latin typeface="微软雅黑" panose="020B0503020204020204" pitchFamily="34" charset="-122"/>
                <a:ea typeface="微软雅黑" panose="020B0503020204020204" pitchFamily="34" charset="-122"/>
              </a:rPr>
              <a:t>公司介绍 产品宣传</a:t>
            </a:r>
          </a:p>
        </p:txBody>
      </p:sp>
      <p:sp>
        <p:nvSpPr>
          <p:cNvPr id="7" name="文本框 6"/>
          <p:cNvSpPr txBox="1"/>
          <p:nvPr/>
        </p:nvSpPr>
        <p:spPr>
          <a:xfrm>
            <a:off x="1587500" y="3606463"/>
            <a:ext cx="6633462" cy="584775"/>
          </a:xfrm>
          <a:prstGeom prst="rect">
            <a:avLst/>
          </a:prstGeom>
          <a:noFill/>
        </p:spPr>
        <p:txBody>
          <a:bodyPr wrap="square" rtlCol="0">
            <a:spAutoFit/>
          </a:bodyPr>
          <a:lstStyle/>
          <a:p>
            <a:r>
              <a:rPr lang="zh-CN" altLang="en-US" sz="3200">
                <a:solidFill>
                  <a:schemeClr val="bg1"/>
                </a:solidFill>
                <a:latin typeface="微软雅黑" panose="020B0503020204020204" pitchFamily="34" charset="-122"/>
                <a:ea typeface="微软雅黑" panose="020B0503020204020204" pitchFamily="34" charset="-122"/>
              </a:rPr>
              <a:t>公司企业简介暨产品推广宣传</a:t>
            </a:r>
            <a:r>
              <a:rPr lang="en-US" altLang="zh-CN" sz="3200">
                <a:solidFill>
                  <a:schemeClr val="bg1"/>
                </a:solidFill>
                <a:latin typeface="微软雅黑" panose="020B0503020204020204" pitchFamily="34" charset="-122"/>
                <a:ea typeface="微软雅黑" panose="020B0503020204020204" pitchFamily="34" charset="-122"/>
              </a:rPr>
              <a:t>PPT</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9" name="Freeform 14"/>
          <p:cNvSpPr>
            <a:spLocks noEditPoints="1"/>
          </p:cNvSpPr>
          <p:nvPr/>
        </p:nvSpPr>
        <p:spPr>
          <a:xfrm>
            <a:off x="10202419" y="448070"/>
            <a:ext cx="1369590" cy="624725"/>
          </a:xfrm>
          <a:custGeom>
            <a:avLst/>
            <a:gdLst/>
            <a:ahLst/>
            <a:cxnLst>
              <a:cxn ang="0">
                <a:pos x="91395" y="619352"/>
              </a:cxn>
              <a:cxn ang="0">
                <a:pos x="207924" y="710456"/>
              </a:cxn>
              <a:cxn ang="0">
                <a:pos x="91395" y="619352"/>
              </a:cxn>
              <a:cxn ang="0">
                <a:pos x="108913" y="550450"/>
              </a:cxn>
              <a:cxn ang="0">
                <a:pos x="217825" y="591791"/>
              </a:cxn>
              <a:cxn ang="0">
                <a:pos x="147756" y="662990"/>
              </a:cxn>
              <a:cxn ang="0">
                <a:pos x="55599" y="627773"/>
              </a:cxn>
              <a:cxn ang="0">
                <a:pos x="44174" y="522889"/>
              </a:cxn>
              <a:cxn ang="0">
                <a:pos x="264285" y="710456"/>
              </a:cxn>
              <a:cxn ang="0">
                <a:pos x="229250" y="543560"/>
              </a:cxn>
              <a:cxn ang="0">
                <a:pos x="415849" y="557340"/>
              </a:cxn>
              <a:cxn ang="0">
                <a:pos x="338163" y="708159"/>
              </a:cxn>
              <a:cxn ang="0">
                <a:pos x="279517" y="710456"/>
              </a:cxn>
              <a:cxn ang="0">
                <a:pos x="377006" y="593322"/>
              </a:cxn>
              <a:cxn ang="0">
                <a:pos x="439459" y="685192"/>
              </a:cxn>
              <a:cxn ang="0">
                <a:pos x="524000" y="611696"/>
              </a:cxn>
              <a:cxn ang="0">
                <a:pos x="594070" y="687488"/>
              </a:cxn>
              <a:cxn ang="0">
                <a:pos x="632151" y="654569"/>
              </a:cxn>
              <a:cxn ang="0">
                <a:pos x="808087" y="674474"/>
              </a:cxn>
              <a:cxn ang="0">
                <a:pos x="804279" y="539732"/>
              </a:cxn>
              <a:cxn ang="0">
                <a:pos x="759343" y="670646"/>
              </a:cxn>
              <a:cxn ang="0">
                <a:pos x="808087" y="674474"/>
              </a:cxn>
              <a:cxn ang="0">
                <a:pos x="955081" y="666052"/>
              </a:cxn>
              <a:cxn ang="0">
                <a:pos x="903290" y="670646"/>
              </a:cxn>
              <a:cxn ang="0">
                <a:pos x="853023" y="610165"/>
              </a:cxn>
              <a:cxn ang="0">
                <a:pos x="1009157" y="669880"/>
              </a:cxn>
              <a:cxn ang="0">
                <a:pos x="1147011" y="682129"/>
              </a:cxn>
              <a:cxn ang="0">
                <a:pos x="1130255" y="550450"/>
              </a:cxn>
              <a:cxn ang="0">
                <a:pos x="1079226" y="642319"/>
              </a:cxn>
              <a:cxn ang="0">
                <a:pos x="1319139" y="615524"/>
              </a:cxn>
              <a:cxn ang="0">
                <a:pos x="1284866" y="695144"/>
              </a:cxn>
              <a:cxn ang="0">
                <a:pos x="1245261" y="700503"/>
              </a:cxn>
              <a:cxn ang="0">
                <a:pos x="1214034" y="702034"/>
              </a:cxn>
              <a:cxn ang="0">
                <a:pos x="1212511" y="637726"/>
              </a:cxn>
              <a:cxn ang="0">
                <a:pos x="1184331" y="602509"/>
              </a:cxn>
              <a:cxn ang="0">
                <a:pos x="1260494" y="528248"/>
              </a:cxn>
              <a:cxn ang="0">
                <a:pos x="1320662" y="691316"/>
              </a:cxn>
              <a:cxn ang="0">
                <a:pos x="1322947" y="534373"/>
              </a:cxn>
              <a:cxn ang="0">
                <a:pos x="1292482" y="602509"/>
              </a:cxn>
              <a:cxn ang="0">
                <a:pos x="1231552" y="540498"/>
              </a:cxn>
              <a:cxn ang="0">
                <a:pos x="1450139" y="602509"/>
              </a:cxn>
              <a:cxn ang="0">
                <a:pos x="1568953" y="599447"/>
              </a:cxn>
              <a:cxn ang="0">
                <a:pos x="1515639" y="624711"/>
              </a:cxn>
              <a:cxn ang="0">
                <a:pos x="1472988" y="708925"/>
              </a:cxn>
              <a:cxn ang="0">
                <a:pos x="1452424" y="624711"/>
              </a:cxn>
              <a:cxn ang="0">
                <a:pos x="1432621" y="630070"/>
              </a:cxn>
              <a:cxn ang="0">
                <a:pos x="1392255" y="529780"/>
              </a:cxn>
              <a:cxn ang="0">
                <a:pos x="1538488" y="649210"/>
              </a:cxn>
              <a:cxn ang="0">
                <a:pos x="1451662" y="700503"/>
              </a:cxn>
              <a:cxn ang="0">
                <a:pos x="300843" y="438676"/>
              </a:cxn>
              <a:cxn ang="0">
                <a:pos x="538471" y="446332"/>
              </a:cxn>
              <a:cxn ang="0">
                <a:pos x="490488" y="372836"/>
              </a:cxn>
              <a:cxn ang="0">
                <a:pos x="990116" y="205940"/>
              </a:cxn>
              <a:cxn ang="0">
                <a:pos x="856069" y="388913"/>
              </a:cxn>
              <a:cxn ang="0">
                <a:pos x="1091412" y="138569"/>
              </a:cxn>
              <a:cxn ang="0">
                <a:pos x="1006110" y="407287"/>
              </a:cxn>
              <a:cxn ang="0">
                <a:pos x="1629883" y="222783"/>
              </a:cxn>
              <a:cxn ang="0">
                <a:pos x="1379308" y="222783"/>
              </a:cxn>
              <a:cxn ang="0">
                <a:pos x="1438714" y="34451"/>
              </a:cxn>
            </a:cxnLst>
            <a:rect l="0" t="0" r="0" b="0"/>
            <a:pathLst>
              <a:path w="2140" h="970">
                <a:moveTo>
                  <a:pt x="2" y="614"/>
                </a:moveTo>
                <a:lnTo>
                  <a:pt x="2132" y="614"/>
                </a:lnTo>
                <a:lnTo>
                  <a:pt x="2132" y="970"/>
                </a:lnTo>
                <a:lnTo>
                  <a:pt x="2" y="970"/>
                </a:lnTo>
                <a:lnTo>
                  <a:pt x="2" y="614"/>
                </a:lnTo>
                <a:close/>
                <a:moveTo>
                  <a:pt x="120" y="809"/>
                </a:moveTo>
                <a:lnTo>
                  <a:pt x="120" y="791"/>
                </a:lnTo>
                <a:lnTo>
                  <a:pt x="261" y="791"/>
                </a:lnTo>
                <a:lnTo>
                  <a:pt x="261" y="808"/>
                </a:lnTo>
                <a:cubicBezTo>
                  <a:pt x="250" y="835"/>
                  <a:pt x="234" y="859"/>
                  <a:pt x="210" y="878"/>
                </a:cubicBezTo>
                <a:cubicBezTo>
                  <a:pt x="232" y="892"/>
                  <a:pt x="258" y="902"/>
                  <a:pt x="289" y="908"/>
                </a:cubicBezTo>
                <a:cubicBezTo>
                  <a:pt x="283" y="915"/>
                  <a:pt x="277" y="922"/>
                  <a:pt x="273" y="928"/>
                </a:cubicBezTo>
                <a:cubicBezTo>
                  <a:pt x="242" y="919"/>
                  <a:pt x="215" y="907"/>
                  <a:pt x="193" y="891"/>
                </a:cubicBezTo>
                <a:cubicBezTo>
                  <a:pt x="170" y="907"/>
                  <a:pt x="141" y="920"/>
                  <a:pt x="107" y="930"/>
                </a:cubicBezTo>
                <a:cubicBezTo>
                  <a:pt x="102" y="924"/>
                  <a:pt x="98" y="918"/>
                  <a:pt x="93" y="912"/>
                </a:cubicBezTo>
                <a:cubicBezTo>
                  <a:pt x="127" y="903"/>
                  <a:pt x="155" y="892"/>
                  <a:pt x="177" y="878"/>
                </a:cubicBezTo>
                <a:cubicBezTo>
                  <a:pt x="157" y="859"/>
                  <a:pt x="142" y="836"/>
                  <a:pt x="133" y="809"/>
                </a:cubicBezTo>
                <a:lnTo>
                  <a:pt x="120" y="809"/>
                </a:lnTo>
                <a:close/>
                <a:moveTo>
                  <a:pt x="229" y="710"/>
                </a:moveTo>
                <a:lnTo>
                  <a:pt x="162" y="710"/>
                </a:lnTo>
                <a:lnTo>
                  <a:pt x="162" y="721"/>
                </a:lnTo>
                <a:cubicBezTo>
                  <a:pt x="162" y="749"/>
                  <a:pt x="148" y="771"/>
                  <a:pt x="120" y="787"/>
                </a:cubicBezTo>
                <a:cubicBezTo>
                  <a:pt x="115" y="781"/>
                  <a:pt x="110" y="776"/>
                  <a:pt x="105" y="771"/>
                </a:cubicBezTo>
                <a:cubicBezTo>
                  <a:pt x="130" y="758"/>
                  <a:pt x="143" y="741"/>
                  <a:pt x="143" y="719"/>
                </a:cubicBezTo>
                <a:lnTo>
                  <a:pt x="143" y="691"/>
                </a:lnTo>
                <a:lnTo>
                  <a:pt x="249" y="691"/>
                </a:lnTo>
                <a:lnTo>
                  <a:pt x="249" y="742"/>
                </a:lnTo>
                <a:cubicBezTo>
                  <a:pt x="249" y="750"/>
                  <a:pt x="252" y="754"/>
                  <a:pt x="260" y="754"/>
                </a:cubicBezTo>
                <a:lnTo>
                  <a:pt x="289" y="754"/>
                </a:lnTo>
                <a:cubicBezTo>
                  <a:pt x="288" y="761"/>
                  <a:pt x="287" y="767"/>
                  <a:pt x="286" y="773"/>
                </a:cubicBezTo>
                <a:lnTo>
                  <a:pt x="254" y="773"/>
                </a:lnTo>
                <a:cubicBezTo>
                  <a:pt x="237" y="773"/>
                  <a:pt x="229" y="764"/>
                  <a:pt x="229" y="746"/>
                </a:cubicBezTo>
                <a:lnTo>
                  <a:pt x="229" y="710"/>
                </a:lnTo>
                <a:close/>
                <a:moveTo>
                  <a:pt x="238" y="809"/>
                </a:moveTo>
                <a:lnTo>
                  <a:pt x="152" y="809"/>
                </a:lnTo>
                <a:cubicBezTo>
                  <a:pt x="161" y="832"/>
                  <a:pt x="175" y="851"/>
                  <a:pt x="194" y="866"/>
                </a:cubicBezTo>
                <a:cubicBezTo>
                  <a:pt x="214" y="850"/>
                  <a:pt x="229" y="831"/>
                  <a:pt x="238" y="809"/>
                </a:cubicBezTo>
                <a:close/>
                <a:moveTo>
                  <a:pt x="73" y="820"/>
                </a:moveTo>
                <a:cubicBezTo>
                  <a:pt x="80" y="823"/>
                  <a:pt x="86" y="826"/>
                  <a:pt x="93" y="828"/>
                </a:cubicBezTo>
                <a:cubicBezTo>
                  <a:pt x="80" y="866"/>
                  <a:pt x="70" y="899"/>
                  <a:pt x="61" y="927"/>
                </a:cubicBezTo>
                <a:lnTo>
                  <a:pt x="39" y="919"/>
                </a:lnTo>
                <a:cubicBezTo>
                  <a:pt x="50" y="891"/>
                  <a:pt x="61" y="858"/>
                  <a:pt x="73" y="820"/>
                </a:cubicBezTo>
                <a:close/>
                <a:moveTo>
                  <a:pt x="48" y="748"/>
                </a:moveTo>
                <a:cubicBezTo>
                  <a:pt x="60" y="756"/>
                  <a:pt x="75" y="768"/>
                  <a:pt x="93" y="782"/>
                </a:cubicBezTo>
                <a:cubicBezTo>
                  <a:pt x="88" y="789"/>
                  <a:pt x="83" y="794"/>
                  <a:pt x="79" y="799"/>
                </a:cubicBezTo>
                <a:cubicBezTo>
                  <a:pt x="59" y="782"/>
                  <a:pt x="45" y="770"/>
                  <a:pt x="36" y="762"/>
                </a:cubicBezTo>
                <a:lnTo>
                  <a:pt x="48" y="748"/>
                </a:lnTo>
                <a:close/>
                <a:moveTo>
                  <a:pt x="58" y="683"/>
                </a:moveTo>
                <a:cubicBezTo>
                  <a:pt x="74" y="695"/>
                  <a:pt x="89" y="707"/>
                  <a:pt x="103" y="719"/>
                </a:cubicBezTo>
                <a:cubicBezTo>
                  <a:pt x="97" y="725"/>
                  <a:pt x="92" y="730"/>
                  <a:pt x="88" y="735"/>
                </a:cubicBezTo>
                <a:cubicBezTo>
                  <a:pt x="73" y="721"/>
                  <a:pt x="59" y="709"/>
                  <a:pt x="45" y="697"/>
                </a:cubicBezTo>
                <a:lnTo>
                  <a:pt x="58" y="683"/>
                </a:lnTo>
                <a:close/>
                <a:moveTo>
                  <a:pt x="367" y="928"/>
                </a:moveTo>
                <a:lnTo>
                  <a:pt x="347" y="928"/>
                </a:lnTo>
                <a:lnTo>
                  <a:pt x="347" y="797"/>
                </a:lnTo>
                <a:cubicBezTo>
                  <a:pt x="335" y="811"/>
                  <a:pt x="321" y="825"/>
                  <a:pt x="307" y="838"/>
                </a:cubicBezTo>
                <a:cubicBezTo>
                  <a:pt x="303" y="832"/>
                  <a:pt x="299" y="826"/>
                  <a:pt x="294" y="819"/>
                </a:cubicBezTo>
                <a:cubicBezTo>
                  <a:pt x="327" y="792"/>
                  <a:pt x="353" y="762"/>
                  <a:pt x="371" y="728"/>
                </a:cubicBezTo>
                <a:lnTo>
                  <a:pt x="301" y="728"/>
                </a:lnTo>
                <a:lnTo>
                  <a:pt x="301" y="710"/>
                </a:lnTo>
                <a:lnTo>
                  <a:pt x="380" y="710"/>
                </a:lnTo>
                <a:cubicBezTo>
                  <a:pt x="385" y="699"/>
                  <a:pt x="389" y="688"/>
                  <a:pt x="393" y="677"/>
                </a:cubicBezTo>
                <a:lnTo>
                  <a:pt x="414" y="682"/>
                </a:lnTo>
                <a:cubicBezTo>
                  <a:pt x="410" y="691"/>
                  <a:pt x="407" y="701"/>
                  <a:pt x="403" y="710"/>
                </a:cubicBezTo>
                <a:lnTo>
                  <a:pt x="546" y="710"/>
                </a:lnTo>
                <a:lnTo>
                  <a:pt x="546" y="728"/>
                </a:lnTo>
                <a:lnTo>
                  <a:pt x="394" y="728"/>
                </a:lnTo>
                <a:cubicBezTo>
                  <a:pt x="388" y="738"/>
                  <a:pt x="383" y="748"/>
                  <a:pt x="376" y="758"/>
                </a:cubicBezTo>
                <a:lnTo>
                  <a:pt x="515" y="758"/>
                </a:lnTo>
                <a:lnTo>
                  <a:pt x="515" y="893"/>
                </a:lnTo>
                <a:cubicBezTo>
                  <a:pt x="515" y="914"/>
                  <a:pt x="505" y="925"/>
                  <a:pt x="485" y="925"/>
                </a:cubicBezTo>
                <a:cubicBezTo>
                  <a:pt x="476" y="925"/>
                  <a:pt x="462" y="925"/>
                  <a:pt x="444" y="925"/>
                </a:cubicBezTo>
                <a:cubicBezTo>
                  <a:pt x="443" y="919"/>
                  <a:pt x="442" y="912"/>
                  <a:pt x="440" y="904"/>
                </a:cubicBezTo>
                <a:cubicBezTo>
                  <a:pt x="456" y="905"/>
                  <a:pt x="468" y="906"/>
                  <a:pt x="478" y="906"/>
                </a:cubicBezTo>
                <a:cubicBezTo>
                  <a:pt x="489" y="906"/>
                  <a:pt x="495" y="900"/>
                  <a:pt x="495" y="889"/>
                </a:cubicBezTo>
                <a:lnTo>
                  <a:pt x="495" y="871"/>
                </a:lnTo>
                <a:lnTo>
                  <a:pt x="367" y="871"/>
                </a:lnTo>
                <a:lnTo>
                  <a:pt x="367" y="928"/>
                </a:lnTo>
                <a:close/>
                <a:moveTo>
                  <a:pt x="367" y="853"/>
                </a:moveTo>
                <a:lnTo>
                  <a:pt x="495" y="853"/>
                </a:lnTo>
                <a:lnTo>
                  <a:pt x="495" y="823"/>
                </a:lnTo>
                <a:lnTo>
                  <a:pt x="367" y="823"/>
                </a:lnTo>
                <a:lnTo>
                  <a:pt x="367" y="853"/>
                </a:lnTo>
                <a:close/>
                <a:moveTo>
                  <a:pt x="495" y="775"/>
                </a:moveTo>
                <a:lnTo>
                  <a:pt x="367" y="775"/>
                </a:lnTo>
                <a:lnTo>
                  <a:pt x="367" y="806"/>
                </a:lnTo>
                <a:lnTo>
                  <a:pt x="495" y="806"/>
                </a:lnTo>
                <a:lnTo>
                  <a:pt x="495" y="775"/>
                </a:lnTo>
                <a:close/>
                <a:moveTo>
                  <a:pt x="681" y="895"/>
                </a:moveTo>
                <a:lnTo>
                  <a:pt x="577" y="895"/>
                </a:lnTo>
                <a:lnTo>
                  <a:pt x="577" y="698"/>
                </a:lnTo>
                <a:lnTo>
                  <a:pt x="602" y="698"/>
                </a:lnTo>
                <a:lnTo>
                  <a:pt x="602" y="872"/>
                </a:lnTo>
                <a:lnTo>
                  <a:pt x="681" y="872"/>
                </a:lnTo>
                <a:lnTo>
                  <a:pt x="681" y="895"/>
                </a:lnTo>
                <a:close/>
                <a:moveTo>
                  <a:pt x="688" y="799"/>
                </a:moveTo>
                <a:cubicBezTo>
                  <a:pt x="688" y="767"/>
                  <a:pt x="697" y="742"/>
                  <a:pt x="714" y="723"/>
                </a:cubicBezTo>
                <a:cubicBezTo>
                  <a:pt x="731" y="704"/>
                  <a:pt x="754" y="695"/>
                  <a:pt x="784" y="695"/>
                </a:cubicBezTo>
                <a:cubicBezTo>
                  <a:pt x="811" y="695"/>
                  <a:pt x="833" y="704"/>
                  <a:pt x="850" y="722"/>
                </a:cubicBezTo>
                <a:cubicBezTo>
                  <a:pt x="866" y="741"/>
                  <a:pt x="875" y="765"/>
                  <a:pt x="875" y="794"/>
                </a:cubicBezTo>
                <a:cubicBezTo>
                  <a:pt x="875" y="826"/>
                  <a:pt x="866" y="851"/>
                  <a:pt x="849" y="870"/>
                </a:cubicBezTo>
                <a:cubicBezTo>
                  <a:pt x="832" y="889"/>
                  <a:pt x="809" y="898"/>
                  <a:pt x="780" y="898"/>
                </a:cubicBezTo>
                <a:cubicBezTo>
                  <a:pt x="753" y="898"/>
                  <a:pt x="730" y="889"/>
                  <a:pt x="713" y="871"/>
                </a:cubicBezTo>
                <a:cubicBezTo>
                  <a:pt x="696" y="852"/>
                  <a:pt x="688" y="828"/>
                  <a:pt x="688" y="799"/>
                </a:cubicBezTo>
                <a:close/>
                <a:moveTo>
                  <a:pt x="715" y="797"/>
                </a:moveTo>
                <a:cubicBezTo>
                  <a:pt x="715" y="821"/>
                  <a:pt x="721" y="840"/>
                  <a:pt x="733" y="854"/>
                </a:cubicBezTo>
                <a:cubicBezTo>
                  <a:pt x="745" y="868"/>
                  <a:pt x="761" y="876"/>
                  <a:pt x="780" y="876"/>
                </a:cubicBezTo>
                <a:cubicBezTo>
                  <a:pt x="801" y="876"/>
                  <a:pt x="818" y="869"/>
                  <a:pt x="830" y="855"/>
                </a:cubicBezTo>
                <a:cubicBezTo>
                  <a:pt x="842" y="841"/>
                  <a:pt x="848" y="822"/>
                  <a:pt x="848" y="797"/>
                </a:cubicBezTo>
                <a:cubicBezTo>
                  <a:pt x="848" y="772"/>
                  <a:pt x="842" y="752"/>
                  <a:pt x="830" y="738"/>
                </a:cubicBezTo>
                <a:cubicBezTo>
                  <a:pt x="819" y="725"/>
                  <a:pt x="803" y="718"/>
                  <a:pt x="782" y="718"/>
                </a:cubicBezTo>
                <a:cubicBezTo>
                  <a:pt x="762" y="718"/>
                  <a:pt x="746" y="725"/>
                  <a:pt x="733" y="740"/>
                </a:cubicBezTo>
                <a:cubicBezTo>
                  <a:pt x="721" y="754"/>
                  <a:pt x="715" y="773"/>
                  <a:pt x="715" y="797"/>
                </a:cubicBezTo>
                <a:close/>
                <a:moveTo>
                  <a:pt x="1061" y="881"/>
                </a:moveTo>
                <a:cubicBezTo>
                  <a:pt x="1041" y="892"/>
                  <a:pt x="1019" y="898"/>
                  <a:pt x="995" y="898"/>
                </a:cubicBezTo>
                <a:cubicBezTo>
                  <a:pt x="966" y="898"/>
                  <a:pt x="943" y="889"/>
                  <a:pt x="926" y="871"/>
                </a:cubicBezTo>
                <a:cubicBezTo>
                  <a:pt x="909" y="853"/>
                  <a:pt x="900" y="829"/>
                  <a:pt x="900" y="799"/>
                </a:cubicBezTo>
                <a:cubicBezTo>
                  <a:pt x="900" y="769"/>
                  <a:pt x="909" y="744"/>
                  <a:pt x="929" y="724"/>
                </a:cubicBezTo>
                <a:cubicBezTo>
                  <a:pt x="948" y="705"/>
                  <a:pt x="972" y="695"/>
                  <a:pt x="1003" y="695"/>
                </a:cubicBezTo>
                <a:cubicBezTo>
                  <a:pt x="1024" y="695"/>
                  <a:pt x="1042" y="698"/>
                  <a:pt x="1056" y="705"/>
                </a:cubicBezTo>
                <a:lnTo>
                  <a:pt x="1056" y="732"/>
                </a:lnTo>
                <a:cubicBezTo>
                  <a:pt x="1041" y="723"/>
                  <a:pt x="1022" y="718"/>
                  <a:pt x="1000" y="718"/>
                </a:cubicBezTo>
                <a:cubicBezTo>
                  <a:pt x="979" y="718"/>
                  <a:pt x="961" y="725"/>
                  <a:pt x="947" y="740"/>
                </a:cubicBezTo>
                <a:cubicBezTo>
                  <a:pt x="933" y="754"/>
                  <a:pt x="927" y="774"/>
                  <a:pt x="927" y="797"/>
                </a:cubicBezTo>
                <a:cubicBezTo>
                  <a:pt x="927" y="822"/>
                  <a:pt x="933" y="841"/>
                  <a:pt x="946" y="855"/>
                </a:cubicBezTo>
                <a:cubicBezTo>
                  <a:pt x="958" y="869"/>
                  <a:pt x="976" y="876"/>
                  <a:pt x="997" y="876"/>
                </a:cubicBezTo>
                <a:cubicBezTo>
                  <a:pt x="1012" y="876"/>
                  <a:pt x="1025" y="873"/>
                  <a:pt x="1036" y="867"/>
                </a:cubicBezTo>
                <a:lnTo>
                  <a:pt x="1036" y="814"/>
                </a:lnTo>
                <a:lnTo>
                  <a:pt x="993" y="814"/>
                </a:lnTo>
                <a:lnTo>
                  <a:pt x="993" y="791"/>
                </a:lnTo>
                <a:lnTo>
                  <a:pt x="1061" y="791"/>
                </a:lnTo>
                <a:lnTo>
                  <a:pt x="1061" y="881"/>
                </a:lnTo>
                <a:close/>
                <a:moveTo>
                  <a:pt x="1093" y="799"/>
                </a:moveTo>
                <a:cubicBezTo>
                  <a:pt x="1093" y="767"/>
                  <a:pt x="1102" y="742"/>
                  <a:pt x="1119" y="723"/>
                </a:cubicBezTo>
                <a:cubicBezTo>
                  <a:pt x="1136" y="704"/>
                  <a:pt x="1159" y="695"/>
                  <a:pt x="1189" y="695"/>
                </a:cubicBezTo>
                <a:cubicBezTo>
                  <a:pt x="1216" y="695"/>
                  <a:pt x="1238" y="704"/>
                  <a:pt x="1255" y="722"/>
                </a:cubicBezTo>
                <a:cubicBezTo>
                  <a:pt x="1271" y="741"/>
                  <a:pt x="1280" y="765"/>
                  <a:pt x="1280" y="794"/>
                </a:cubicBezTo>
                <a:cubicBezTo>
                  <a:pt x="1280" y="826"/>
                  <a:pt x="1271" y="851"/>
                  <a:pt x="1254" y="870"/>
                </a:cubicBezTo>
                <a:cubicBezTo>
                  <a:pt x="1237" y="889"/>
                  <a:pt x="1214" y="898"/>
                  <a:pt x="1186" y="898"/>
                </a:cubicBezTo>
                <a:cubicBezTo>
                  <a:pt x="1158" y="898"/>
                  <a:pt x="1135" y="889"/>
                  <a:pt x="1118" y="871"/>
                </a:cubicBezTo>
                <a:cubicBezTo>
                  <a:pt x="1102" y="852"/>
                  <a:pt x="1093" y="828"/>
                  <a:pt x="1093" y="799"/>
                </a:cubicBezTo>
                <a:close/>
                <a:moveTo>
                  <a:pt x="1120" y="797"/>
                </a:moveTo>
                <a:cubicBezTo>
                  <a:pt x="1120" y="821"/>
                  <a:pt x="1126" y="840"/>
                  <a:pt x="1138" y="854"/>
                </a:cubicBezTo>
                <a:cubicBezTo>
                  <a:pt x="1150" y="868"/>
                  <a:pt x="1166" y="876"/>
                  <a:pt x="1186" y="876"/>
                </a:cubicBezTo>
                <a:cubicBezTo>
                  <a:pt x="1206" y="876"/>
                  <a:pt x="1223" y="869"/>
                  <a:pt x="1235" y="855"/>
                </a:cubicBezTo>
                <a:cubicBezTo>
                  <a:pt x="1247" y="841"/>
                  <a:pt x="1253" y="822"/>
                  <a:pt x="1253" y="797"/>
                </a:cubicBezTo>
                <a:cubicBezTo>
                  <a:pt x="1253" y="772"/>
                  <a:pt x="1247" y="752"/>
                  <a:pt x="1235" y="738"/>
                </a:cubicBezTo>
                <a:cubicBezTo>
                  <a:pt x="1224" y="725"/>
                  <a:pt x="1208" y="718"/>
                  <a:pt x="1187" y="718"/>
                </a:cubicBezTo>
                <a:cubicBezTo>
                  <a:pt x="1167" y="718"/>
                  <a:pt x="1151" y="725"/>
                  <a:pt x="1138" y="740"/>
                </a:cubicBezTo>
                <a:cubicBezTo>
                  <a:pt x="1126" y="754"/>
                  <a:pt x="1120" y="773"/>
                  <a:pt x="1120" y="797"/>
                </a:cubicBezTo>
                <a:close/>
                <a:moveTo>
                  <a:pt x="1325" y="756"/>
                </a:moveTo>
                <a:lnTo>
                  <a:pt x="1437" y="756"/>
                </a:lnTo>
                <a:lnTo>
                  <a:pt x="1437" y="857"/>
                </a:lnTo>
                <a:lnTo>
                  <a:pt x="1345" y="857"/>
                </a:lnTo>
                <a:lnTo>
                  <a:pt x="1345" y="875"/>
                </a:lnTo>
                <a:lnTo>
                  <a:pt x="1325" y="875"/>
                </a:lnTo>
                <a:lnTo>
                  <a:pt x="1325" y="756"/>
                </a:lnTo>
                <a:close/>
                <a:moveTo>
                  <a:pt x="1297" y="699"/>
                </a:moveTo>
                <a:lnTo>
                  <a:pt x="1548" y="699"/>
                </a:lnTo>
                <a:lnTo>
                  <a:pt x="1548" y="719"/>
                </a:lnTo>
                <a:lnTo>
                  <a:pt x="1506" y="719"/>
                </a:lnTo>
                <a:lnTo>
                  <a:pt x="1506" y="891"/>
                </a:lnTo>
                <a:cubicBezTo>
                  <a:pt x="1506" y="913"/>
                  <a:pt x="1495" y="925"/>
                  <a:pt x="1472" y="925"/>
                </a:cubicBezTo>
                <a:cubicBezTo>
                  <a:pt x="1456" y="925"/>
                  <a:pt x="1441" y="925"/>
                  <a:pt x="1426" y="925"/>
                </a:cubicBezTo>
                <a:cubicBezTo>
                  <a:pt x="1425" y="917"/>
                  <a:pt x="1424" y="909"/>
                  <a:pt x="1422" y="902"/>
                </a:cubicBezTo>
                <a:cubicBezTo>
                  <a:pt x="1441" y="903"/>
                  <a:pt x="1456" y="904"/>
                  <a:pt x="1466" y="904"/>
                </a:cubicBezTo>
                <a:cubicBezTo>
                  <a:pt x="1478" y="904"/>
                  <a:pt x="1484" y="897"/>
                  <a:pt x="1484" y="883"/>
                </a:cubicBezTo>
                <a:lnTo>
                  <a:pt x="1484" y="719"/>
                </a:lnTo>
                <a:lnTo>
                  <a:pt x="1297" y="719"/>
                </a:lnTo>
                <a:lnTo>
                  <a:pt x="1297" y="699"/>
                </a:lnTo>
                <a:close/>
                <a:moveTo>
                  <a:pt x="1417" y="774"/>
                </a:moveTo>
                <a:lnTo>
                  <a:pt x="1345" y="774"/>
                </a:lnTo>
                <a:lnTo>
                  <a:pt x="1345" y="839"/>
                </a:lnTo>
                <a:lnTo>
                  <a:pt x="1417" y="839"/>
                </a:lnTo>
                <a:lnTo>
                  <a:pt x="1417" y="774"/>
                </a:lnTo>
                <a:close/>
                <a:moveTo>
                  <a:pt x="1655" y="690"/>
                </a:moveTo>
                <a:lnTo>
                  <a:pt x="1713" y="690"/>
                </a:lnTo>
                <a:lnTo>
                  <a:pt x="1713" y="787"/>
                </a:lnTo>
                <a:lnTo>
                  <a:pt x="1732" y="787"/>
                </a:lnTo>
                <a:lnTo>
                  <a:pt x="1732" y="804"/>
                </a:lnTo>
                <a:lnTo>
                  <a:pt x="1713" y="804"/>
                </a:lnTo>
                <a:lnTo>
                  <a:pt x="1713" y="900"/>
                </a:lnTo>
                <a:cubicBezTo>
                  <a:pt x="1713" y="916"/>
                  <a:pt x="1706" y="924"/>
                  <a:pt x="1692" y="924"/>
                </a:cubicBezTo>
                <a:cubicBezTo>
                  <a:pt x="1686" y="924"/>
                  <a:pt x="1679" y="924"/>
                  <a:pt x="1671" y="924"/>
                </a:cubicBezTo>
                <a:cubicBezTo>
                  <a:pt x="1670" y="918"/>
                  <a:pt x="1669" y="912"/>
                  <a:pt x="1668" y="906"/>
                </a:cubicBezTo>
                <a:cubicBezTo>
                  <a:pt x="1675" y="907"/>
                  <a:pt x="1681" y="908"/>
                  <a:pt x="1687" y="908"/>
                </a:cubicBezTo>
                <a:cubicBezTo>
                  <a:pt x="1694" y="908"/>
                  <a:pt x="1697" y="904"/>
                  <a:pt x="1697" y="896"/>
                </a:cubicBezTo>
                <a:lnTo>
                  <a:pt x="1697" y="804"/>
                </a:lnTo>
                <a:lnTo>
                  <a:pt x="1671" y="804"/>
                </a:lnTo>
                <a:lnTo>
                  <a:pt x="1671" y="830"/>
                </a:lnTo>
                <a:cubicBezTo>
                  <a:pt x="1671" y="872"/>
                  <a:pt x="1664" y="905"/>
                  <a:pt x="1648" y="929"/>
                </a:cubicBezTo>
                <a:cubicBezTo>
                  <a:pt x="1643" y="923"/>
                  <a:pt x="1639" y="918"/>
                  <a:pt x="1635" y="915"/>
                </a:cubicBezTo>
                <a:cubicBezTo>
                  <a:pt x="1648" y="895"/>
                  <a:pt x="1655" y="867"/>
                  <a:pt x="1655" y="830"/>
                </a:cubicBezTo>
                <a:lnTo>
                  <a:pt x="1655" y="804"/>
                </a:lnTo>
                <a:lnTo>
                  <a:pt x="1634" y="804"/>
                </a:lnTo>
                <a:lnTo>
                  <a:pt x="1634" y="893"/>
                </a:lnTo>
                <a:cubicBezTo>
                  <a:pt x="1634" y="910"/>
                  <a:pt x="1627" y="918"/>
                  <a:pt x="1613" y="918"/>
                </a:cubicBezTo>
                <a:cubicBezTo>
                  <a:pt x="1607" y="918"/>
                  <a:pt x="1601" y="918"/>
                  <a:pt x="1594" y="917"/>
                </a:cubicBezTo>
                <a:cubicBezTo>
                  <a:pt x="1593" y="912"/>
                  <a:pt x="1592" y="906"/>
                  <a:pt x="1591" y="900"/>
                </a:cubicBezTo>
                <a:cubicBezTo>
                  <a:pt x="1599" y="901"/>
                  <a:pt x="1604" y="902"/>
                  <a:pt x="1608" y="902"/>
                </a:cubicBezTo>
                <a:cubicBezTo>
                  <a:pt x="1614" y="902"/>
                  <a:pt x="1617" y="898"/>
                  <a:pt x="1617" y="891"/>
                </a:cubicBezTo>
                <a:lnTo>
                  <a:pt x="1617" y="804"/>
                </a:lnTo>
                <a:lnTo>
                  <a:pt x="1592" y="804"/>
                </a:lnTo>
                <a:lnTo>
                  <a:pt x="1592" y="833"/>
                </a:lnTo>
                <a:cubicBezTo>
                  <a:pt x="1592" y="872"/>
                  <a:pt x="1584" y="904"/>
                  <a:pt x="1568" y="928"/>
                </a:cubicBezTo>
                <a:cubicBezTo>
                  <a:pt x="1563" y="922"/>
                  <a:pt x="1559" y="918"/>
                  <a:pt x="1555" y="914"/>
                </a:cubicBezTo>
                <a:cubicBezTo>
                  <a:pt x="1569" y="893"/>
                  <a:pt x="1576" y="864"/>
                  <a:pt x="1576" y="828"/>
                </a:cubicBezTo>
                <a:lnTo>
                  <a:pt x="1576" y="804"/>
                </a:lnTo>
                <a:lnTo>
                  <a:pt x="1555" y="804"/>
                </a:lnTo>
                <a:lnTo>
                  <a:pt x="1555" y="787"/>
                </a:lnTo>
                <a:lnTo>
                  <a:pt x="1576" y="787"/>
                </a:lnTo>
                <a:lnTo>
                  <a:pt x="1576" y="690"/>
                </a:lnTo>
                <a:lnTo>
                  <a:pt x="1634" y="690"/>
                </a:lnTo>
                <a:lnTo>
                  <a:pt x="1634" y="787"/>
                </a:lnTo>
                <a:lnTo>
                  <a:pt x="1655" y="787"/>
                </a:lnTo>
                <a:lnTo>
                  <a:pt x="1655" y="690"/>
                </a:lnTo>
                <a:close/>
                <a:moveTo>
                  <a:pt x="1776" y="679"/>
                </a:moveTo>
                <a:lnTo>
                  <a:pt x="1795" y="679"/>
                </a:lnTo>
                <a:lnTo>
                  <a:pt x="1795" y="897"/>
                </a:lnTo>
                <a:cubicBezTo>
                  <a:pt x="1795" y="915"/>
                  <a:pt x="1787" y="925"/>
                  <a:pt x="1771" y="925"/>
                </a:cubicBezTo>
                <a:cubicBezTo>
                  <a:pt x="1761" y="925"/>
                  <a:pt x="1750" y="924"/>
                  <a:pt x="1737" y="924"/>
                </a:cubicBezTo>
                <a:cubicBezTo>
                  <a:pt x="1736" y="917"/>
                  <a:pt x="1735" y="910"/>
                  <a:pt x="1734" y="903"/>
                </a:cubicBezTo>
                <a:cubicBezTo>
                  <a:pt x="1746" y="904"/>
                  <a:pt x="1755" y="905"/>
                  <a:pt x="1763" y="905"/>
                </a:cubicBezTo>
                <a:cubicBezTo>
                  <a:pt x="1772" y="905"/>
                  <a:pt x="1776" y="901"/>
                  <a:pt x="1776" y="891"/>
                </a:cubicBezTo>
                <a:lnTo>
                  <a:pt x="1776" y="679"/>
                </a:lnTo>
                <a:close/>
                <a:moveTo>
                  <a:pt x="1755" y="868"/>
                </a:moveTo>
                <a:lnTo>
                  <a:pt x="1737" y="868"/>
                </a:lnTo>
                <a:lnTo>
                  <a:pt x="1737" y="698"/>
                </a:lnTo>
                <a:lnTo>
                  <a:pt x="1755" y="698"/>
                </a:lnTo>
                <a:lnTo>
                  <a:pt x="1755" y="868"/>
                </a:lnTo>
                <a:close/>
                <a:moveTo>
                  <a:pt x="1697" y="706"/>
                </a:moveTo>
                <a:lnTo>
                  <a:pt x="1671" y="706"/>
                </a:lnTo>
                <a:lnTo>
                  <a:pt x="1671" y="787"/>
                </a:lnTo>
                <a:lnTo>
                  <a:pt x="1697" y="787"/>
                </a:lnTo>
                <a:lnTo>
                  <a:pt x="1697" y="706"/>
                </a:lnTo>
                <a:close/>
                <a:moveTo>
                  <a:pt x="1617" y="706"/>
                </a:moveTo>
                <a:lnTo>
                  <a:pt x="1592" y="706"/>
                </a:lnTo>
                <a:lnTo>
                  <a:pt x="1592" y="787"/>
                </a:lnTo>
                <a:lnTo>
                  <a:pt x="1617" y="787"/>
                </a:lnTo>
                <a:lnTo>
                  <a:pt x="1617" y="706"/>
                </a:lnTo>
                <a:close/>
                <a:moveTo>
                  <a:pt x="1907" y="816"/>
                </a:moveTo>
                <a:lnTo>
                  <a:pt x="1971" y="816"/>
                </a:lnTo>
                <a:lnTo>
                  <a:pt x="1971" y="784"/>
                </a:lnTo>
                <a:lnTo>
                  <a:pt x="1923" y="784"/>
                </a:lnTo>
                <a:lnTo>
                  <a:pt x="1923" y="772"/>
                </a:lnTo>
                <a:cubicBezTo>
                  <a:pt x="1917" y="777"/>
                  <a:pt x="1911" y="782"/>
                  <a:pt x="1904" y="787"/>
                </a:cubicBezTo>
                <a:cubicBezTo>
                  <a:pt x="1901" y="781"/>
                  <a:pt x="1897" y="775"/>
                  <a:pt x="1892" y="769"/>
                </a:cubicBezTo>
                <a:cubicBezTo>
                  <a:pt x="1928" y="745"/>
                  <a:pt x="1954" y="717"/>
                  <a:pt x="1973" y="684"/>
                </a:cubicBezTo>
                <a:lnTo>
                  <a:pt x="1993" y="684"/>
                </a:lnTo>
                <a:lnTo>
                  <a:pt x="1990" y="691"/>
                </a:lnTo>
                <a:cubicBezTo>
                  <a:pt x="2008" y="722"/>
                  <a:pt x="2035" y="745"/>
                  <a:pt x="2071" y="762"/>
                </a:cubicBezTo>
                <a:cubicBezTo>
                  <a:pt x="2066" y="770"/>
                  <a:pt x="2063" y="777"/>
                  <a:pt x="2060" y="783"/>
                </a:cubicBezTo>
                <a:cubicBezTo>
                  <a:pt x="2025" y="763"/>
                  <a:pt x="1999" y="738"/>
                  <a:pt x="1980" y="709"/>
                </a:cubicBezTo>
                <a:cubicBezTo>
                  <a:pt x="1965" y="731"/>
                  <a:pt x="1948" y="750"/>
                  <a:pt x="1929" y="766"/>
                </a:cubicBezTo>
                <a:lnTo>
                  <a:pt x="2033" y="766"/>
                </a:lnTo>
                <a:lnTo>
                  <a:pt x="2033" y="784"/>
                </a:lnTo>
                <a:lnTo>
                  <a:pt x="1990" y="784"/>
                </a:lnTo>
                <a:lnTo>
                  <a:pt x="1990" y="816"/>
                </a:lnTo>
                <a:lnTo>
                  <a:pt x="2058" y="816"/>
                </a:lnTo>
                <a:lnTo>
                  <a:pt x="2058" y="834"/>
                </a:lnTo>
                <a:lnTo>
                  <a:pt x="1990" y="834"/>
                </a:lnTo>
                <a:lnTo>
                  <a:pt x="1990" y="897"/>
                </a:lnTo>
                <a:cubicBezTo>
                  <a:pt x="1990" y="916"/>
                  <a:pt x="1981" y="926"/>
                  <a:pt x="1962" y="926"/>
                </a:cubicBezTo>
                <a:cubicBezTo>
                  <a:pt x="1955" y="926"/>
                  <a:pt x="1946" y="926"/>
                  <a:pt x="1934" y="926"/>
                </a:cubicBezTo>
                <a:cubicBezTo>
                  <a:pt x="1933" y="920"/>
                  <a:pt x="1932" y="913"/>
                  <a:pt x="1930" y="905"/>
                </a:cubicBezTo>
                <a:cubicBezTo>
                  <a:pt x="1940" y="906"/>
                  <a:pt x="1948" y="907"/>
                  <a:pt x="1957" y="907"/>
                </a:cubicBezTo>
                <a:cubicBezTo>
                  <a:pt x="1966" y="907"/>
                  <a:pt x="1971" y="902"/>
                  <a:pt x="1971" y="892"/>
                </a:cubicBezTo>
                <a:lnTo>
                  <a:pt x="1971" y="834"/>
                </a:lnTo>
                <a:lnTo>
                  <a:pt x="1907" y="834"/>
                </a:lnTo>
                <a:lnTo>
                  <a:pt x="1907" y="816"/>
                </a:lnTo>
                <a:close/>
                <a:moveTo>
                  <a:pt x="1901" y="822"/>
                </a:moveTo>
                <a:cubicBezTo>
                  <a:pt x="1905" y="854"/>
                  <a:pt x="1898" y="872"/>
                  <a:pt x="1877" y="876"/>
                </a:cubicBezTo>
                <a:cubicBezTo>
                  <a:pt x="1871" y="877"/>
                  <a:pt x="1863" y="878"/>
                  <a:pt x="1853" y="876"/>
                </a:cubicBezTo>
                <a:cubicBezTo>
                  <a:pt x="1851" y="869"/>
                  <a:pt x="1849" y="862"/>
                  <a:pt x="1847" y="855"/>
                </a:cubicBezTo>
                <a:cubicBezTo>
                  <a:pt x="1855" y="857"/>
                  <a:pt x="1863" y="858"/>
                  <a:pt x="1870" y="857"/>
                </a:cubicBezTo>
                <a:cubicBezTo>
                  <a:pt x="1881" y="856"/>
                  <a:pt x="1885" y="844"/>
                  <a:pt x="1881" y="823"/>
                </a:cubicBezTo>
                <a:cubicBezTo>
                  <a:pt x="1879" y="811"/>
                  <a:pt x="1872" y="797"/>
                  <a:pt x="1859" y="780"/>
                </a:cubicBezTo>
                <a:cubicBezTo>
                  <a:pt x="1865" y="758"/>
                  <a:pt x="1872" y="735"/>
                  <a:pt x="1879" y="710"/>
                </a:cubicBezTo>
                <a:lnTo>
                  <a:pt x="1847" y="710"/>
                </a:lnTo>
                <a:lnTo>
                  <a:pt x="1847" y="929"/>
                </a:lnTo>
                <a:lnTo>
                  <a:pt x="1828" y="929"/>
                </a:lnTo>
                <a:lnTo>
                  <a:pt x="1828" y="692"/>
                </a:lnTo>
                <a:lnTo>
                  <a:pt x="1900" y="692"/>
                </a:lnTo>
                <a:lnTo>
                  <a:pt x="1900" y="710"/>
                </a:lnTo>
                <a:cubicBezTo>
                  <a:pt x="1892" y="735"/>
                  <a:pt x="1884" y="758"/>
                  <a:pt x="1878" y="777"/>
                </a:cubicBezTo>
                <a:cubicBezTo>
                  <a:pt x="1891" y="794"/>
                  <a:pt x="1899" y="809"/>
                  <a:pt x="1901" y="822"/>
                </a:cubicBezTo>
                <a:close/>
                <a:moveTo>
                  <a:pt x="2005" y="860"/>
                </a:moveTo>
                <a:lnTo>
                  <a:pt x="2020" y="848"/>
                </a:lnTo>
                <a:cubicBezTo>
                  <a:pt x="2035" y="863"/>
                  <a:pt x="2050" y="879"/>
                  <a:pt x="2066" y="897"/>
                </a:cubicBezTo>
                <a:lnTo>
                  <a:pt x="2051" y="911"/>
                </a:lnTo>
                <a:cubicBezTo>
                  <a:pt x="2033" y="891"/>
                  <a:pt x="2018" y="874"/>
                  <a:pt x="2005" y="860"/>
                </a:cubicBezTo>
                <a:close/>
                <a:moveTo>
                  <a:pt x="1928" y="846"/>
                </a:moveTo>
                <a:lnTo>
                  <a:pt x="1945" y="855"/>
                </a:lnTo>
                <a:cubicBezTo>
                  <a:pt x="1933" y="877"/>
                  <a:pt x="1920" y="897"/>
                  <a:pt x="1906" y="915"/>
                </a:cubicBezTo>
                <a:cubicBezTo>
                  <a:pt x="1902" y="912"/>
                  <a:pt x="1896" y="908"/>
                  <a:pt x="1890" y="904"/>
                </a:cubicBezTo>
                <a:cubicBezTo>
                  <a:pt x="1904" y="888"/>
                  <a:pt x="1917" y="868"/>
                  <a:pt x="1928" y="846"/>
                </a:cubicBezTo>
                <a:close/>
                <a:moveTo>
                  <a:pt x="164" y="10"/>
                </a:moveTo>
                <a:lnTo>
                  <a:pt x="164" y="517"/>
                </a:lnTo>
                <a:lnTo>
                  <a:pt x="395" y="517"/>
                </a:lnTo>
                <a:lnTo>
                  <a:pt x="395" y="573"/>
                </a:lnTo>
                <a:lnTo>
                  <a:pt x="0" y="573"/>
                </a:lnTo>
                <a:lnTo>
                  <a:pt x="0" y="10"/>
                </a:lnTo>
                <a:lnTo>
                  <a:pt x="164" y="10"/>
                </a:lnTo>
                <a:close/>
                <a:moveTo>
                  <a:pt x="711" y="0"/>
                </a:moveTo>
                <a:cubicBezTo>
                  <a:pt x="875" y="0"/>
                  <a:pt x="957" y="97"/>
                  <a:pt x="957" y="291"/>
                </a:cubicBezTo>
                <a:cubicBezTo>
                  <a:pt x="957" y="486"/>
                  <a:pt x="874" y="583"/>
                  <a:pt x="707" y="583"/>
                </a:cubicBezTo>
                <a:cubicBezTo>
                  <a:pt x="539" y="583"/>
                  <a:pt x="456" y="483"/>
                  <a:pt x="456" y="285"/>
                </a:cubicBezTo>
                <a:cubicBezTo>
                  <a:pt x="456" y="95"/>
                  <a:pt x="541" y="0"/>
                  <a:pt x="711" y="0"/>
                </a:cubicBezTo>
                <a:close/>
                <a:moveTo>
                  <a:pt x="707" y="45"/>
                </a:moveTo>
                <a:cubicBezTo>
                  <a:pt x="676" y="45"/>
                  <a:pt x="655" y="62"/>
                  <a:pt x="644" y="96"/>
                </a:cubicBezTo>
                <a:cubicBezTo>
                  <a:pt x="633" y="130"/>
                  <a:pt x="628" y="195"/>
                  <a:pt x="628" y="291"/>
                </a:cubicBezTo>
                <a:cubicBezTo>
                  <a:pt x="628" y="388"/>
                  <a:pt x="633" y="453"/>
                  <a:pt x="644" y="487"/>
                </a:cubicBezTo>
                <a:cubicBezTo>
                  <a:pt x="655" y="521"/>
                  <a:pt x="676" y="538"/>
                  <a:pt x="707" y="538"/>
                </a:cubicBezTo>
                <a:cubicBezTo>
                  <a:pt x="737" y="538"/>
                  <a:pt x="758" y="521"/>
                  <a:pt x="769" y="487"/>
                </a:cubicBezTo>
                <a:cubicBezTo>
                  <a:pt x="780" y="453"/>
                  <a:pt x="785" y="388"/>
                  <a:pt x="785" y="291"/>
                </a:cubicBezTo>
                <a:cubicBezTo>
                  <a:pt x="785" y="195"/>
                  <a:pt x="780" y="130"/>
                  <a:pt x="769" y="96"/>
                </a:cubicBezTo>
                <a:cubicBezTo>
                  <a:pt x="758" y="62"/>
                  <a:pt x="737" y="45"/>
                  <a:pt x="707" y="45"/>
                </a:cubicBezTo>
                <a:close/>
                <a:moveTo>
                  <a:pt x="1300" y="269"/>
                </a:moveTo>
                <a:lnTo>
                  <a:pt x="1532" y="269"/>
                </a:lnTo>
                <a:lnTo>
                  <a:pt x="1532" y="573"/>
                </a:lnTo>
                <a:lnTo>
                  <a:pt x="1480" y="573"/>
                </a:lnTo>
                <a:lnTo>
                  <a:pt x="1463" y="534"/>
                </a:lnTo>
                <a:cubicBezTo>
                  <a:pt x="1417" y="567"/>
                  <a:pt x="1369" y="583"/>
                  <a:pt x="1319" y="583"/>
                </a:cubicBezTo>
                <a:cubicBezTo>
                  <a:pt x="1235" y="583"/>
                  <a:pt x="1171" y="558"/>
                  <a:pt x="1124" y="508"/>
                </a:cubicBezTo>
                <a:cubicBezTo>
                  <a:pt x="1078" y="458"/>
                  <a:pt x="1055" y="388"/>
                  <a:pt x="1055" y="297"/>
                </a:cubicBezTo>
                <a:cubicBezTo>
                  <a:pt x="1055" y="208"/>
                  <a:pt x="1080" y="137"/>
                  <a:pt x="1129" y="82"/>
                </a:cubicBezTo>
                <a:cubicBezTo>
                  <a:pt x="1177" y="28"/>
                  <a:pt x="1241" y="0"/>
                  <a:pt x="1320" y="0"/>
                </a:cubicBezTo>
                <a:cubicBezTo>
                  <a:pt x="1424" y="0"/>
                  <a:pt x="1488" y="53"/>
                  <a:pt x="1510" y="160"/>
                </a:cubicBezTo>
                <a:lnTo>
                  <a:pt x="1433" y="195"/>
                </a:lnTo>
                <a:lnTo>
                  <a:pt x="1433" y="181"/>
                </a:lnTo>
                <a:lnTo>
                  <a:pt x="1432" y="151"/>
                </a:lnTo>
                <a:cubicBezTo>
                  <a:pt x="1427" y="84"/>
                  <a:pt x="1396" y="51"/>
                  <a:pt x="1340" y="51"/>
                </a:cubicBezTo>
                <a:cubicBezTo>
                  <a:pt x="1299" y="51"/>
                  <a:pt x="1271" y="69"/>
                  <a:pt x="1256" y="104"/>
                </a:cubicBezTo>
                <a:cubicBezTo>
                  <a:pt x="1240" y="139"/>
                  <a:pt x="1233" y="205"/>
                  <a:pt x="1233" y="301"/>
                </a:cubicBezTo>
                <a:cubicBezTo>
                  <a:pt x="1233" y="390"/>
                  <a:pt x="1239" y="451"/>
                  <a:pt x="1251" y="484"/>
                </a:cubicBezTo>
                <a:cubicBezTo>
                  <a:pt x="1263" y="516"/>
                  <a:pt x="1287" y="532"/>
                  <a:pt x="1321" y="532"/>
                </a:cubicBezTo>
                <a:cubicBezTo>
                  <a:pt x="1362" y="532"/>
                  <a:pt x="1382" y="509"/>
                  <a:pt x="1382" y="464"/>
                </a:cubicBezTo>
                <a:lnTo>
                  <a:pt x="1382" y="326"/>
                </a:lnTo>
                <a:lnTo>
                  <a:pt x="1300" y="326"/>
                </a:lnTo>
                <a:lnTo>
                  <a:pt x="1300" y="269"/>
                </a:lnTo>
                <a:close/>
                <a:moveTo>
                  <a:pt x="1894" y="0"/>
                </a:moveTo>
                <a:cubicBezTo>
                  <a:pt x="2058" y="0"/>
                  <a:pt x="2140" y="97"/>
                  <a:pt x="2140" y="291"/>
                </a:cubicBezTo>
                <a:cubicBezTo>
                  <a:pt x="2140" y="486"/>
                  <a:pt x="2056" y="583"/>
                  <a:pt x="1889" y="583"/>
                </a:cubicBezTo>
                <a:cubicBezTo>
                  <a:pt x="1722" y="583"/>
                  <a:pt x="1639" y="483"/>
                  <a:pt x="1639" y="285"/>
                </a:cubicBezTo>
                <a:cubicBezTo>
                  <a:pt x="1639" y="95"/>
                  <a:pt x="1724" y="0"/>
                  <a:pt x="1894" y="0"/>
                </a:cubicBezTo>
                <a:close/>
                <a:moveTo>
                  <a:pt x="1889" y="45"/>
                </a:moveTo>
                <a:cubicBezTo>
                  <a:pt x="1859" y="45"/>
                  <a:pt x="1838" y="62"/>
                  <a:pt x="1827" y="96"/>
                </a:cubicBezTo>
                <a:cubicBezTo>
                  <a:pt x="1816" y="130"/>
                  <a:pt x="1811" y="195"/>
                  <a:pt x="1811" y="291"/>
                </a:cubicBezTo>
                <a:cubicBezTo>
                  <a:pt x="1811" y="388"/>
                  <a:pt x="1816" y="453"/>
                  <a:pt x="1827" y="487"/>
                </a:cubicBezTo>
                <a:cubicBezTo>
                  <a:pt x="1838" y="521"/>
                  <a:pt x="1859" y="538"/>
                  <a:pt x="1889" y="538"/>
                </a:cubicBezTo>
                <a:cubicBezTo>
                  <a:pt x="1920" y="538"/>
                  <a:pt x="1941" y="521"/>
                  <a:pt x="1952" y="487"/>
                </a:cubicBezTo>
                <a:cubicBezTo>
                  <a:pt x="1963" y="453"/>
                  <a:pt x="1968" y="388"/>
                  <a:pt x="1968" y="291"/>
                </a:cubicBezTo>
                <a:cubicBezTo>
                  <a:pt x="1968" y="195"/>
                  <a:pt x="1963" y="130"/>
                  <a:pt x="1952" y="96"/>
                </a:cubicBezTo>
                <a:cubicBezTo>
                  <a:pt x="1941" y="62"/>
                  <a:pt x="1920" y="45"/>
                  <a:pt x="1889" y="45"/>
                </a:cubicBezTo>
                <a:close/>
              </a:path>
            </a:pathLst>
          </a:custGeom>
          <a:solidFill>
            <a:srgbClr val="FFFFFF">
              <a:alpha val="100000"/>
            </a:srgbClr>
          </a:solidFill>
          <a:ln w="9525">
            <a:noFill/>
          </a:ln>
        </p:spPr>
        <p:txBody>
          <a:bodyPr/>
          <a:lstStyle/>
          <a:p>
            <a:pPr defTabSz="685165"/>
            <a:endParaRPr lang="zh-CN" altLang="en-US" sz="1350">
              <a:solidFill>
                <a:prstClr val="black"/>
              </a:solidFill>
            </a:endParaRPr>
          </a:p>
        </p:txBody>
      </p:sp>
      <p:sp>
        <p:nvSpPr>
          <p:cNvPr id="10" name="TextBox 13"/>
          <p:cNvSpPr txBox="1"/>
          <p:nvPr/>
        </p:nvSpPr>
        <p:spPr>
          <a:xfrm>
            <a:off x="2099058" y="4236669"/>
            <a:ext cx="5234001" cy="561692"/>
          </a:xfrm>
          <a:prstGeom prst="rect">
            <a:avLst/>
          </a:prstGeom>
          <a:noFill/>
        </p:spPr>
        <p:txBody>
          <a:bodyPr wrap="square" lIns="68580" tIns="34290" rIns="68580" bIns="34290" rtlCol="0">
            <a:spAutoFit/>
          </a:bodyPr>
          <a:lstStyle/>
          <a:p>
            <a:r>
              <a:rPr lang="en-US" altLang="zh-CN" sz="1600" dirty="0">
                <a:solidFill>
                  <a:schemeClr val="bg1"/>
                </a:solidFill>
              </a:rPr>
              <a:t>Chinese  companies  will no longer remain in the hard stage and they are also promoting a culture Chinese  companies</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11" name="Call Me Maybe - Carly Rae Jepse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73244" y="6158696"/>
            <a:ext cx="649819" cy="649817"/>
          </a:xfrm>
          <a:prstGeom prst="rect">
            <a:avLst/>
          </a:prstGeom>
        </p:spPr>
      </p:pic>
      <p:sp>
        <p:nvSpPr>
          <p:cNvPr id="2" name="矩形 1">
            <a:extLst>
              <a:ext uri="{FF2B5EF4-FFF2-40B4-BE49-F238E27FC236}">
                <a16:creationId xmlns:a16="http://schemas.microsoft.com/office/drawing/2014/main" id="{90D1F302-BA39-4B98-BBBE-C5C96D1E1CDD}"/>
              </a:ext>
            </a:extLst>
          </p:cNvPr>
          <p:cNvSpPr/>
          <p:nvPr/>
        </p:nvSpPr>
        <p:spPr>
          <a:xfrm>
            <a:off x="1409700" y="5695095"/>
            <a:ext cx="6096000" cy="646331"/>
          </a:xfrm>
          <a:prstGeom prst="rect">
            <a:avLst/>
          </a:prstGeom>
        </p:spPr>
        <p:txBody>
          <a:bodyPr>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汇报人：千库网</a:t>
            </a:r>
          </a:p>
          <a:p>
            <a:pPr algn="ctr"/>
            <a:r>
              <a:rPr lang="zh-CN" altLang="en-US" dirty="0">
                <a:solidFill>
                  <a:schemeClr val="bg1"/>
                </a:solidFill>
                <a:latin typeface="微软雅黑" panose="020B0503020204020204" pitchFamily="34" charset="-122"/>
                <a:ea typeface="微软雅黑" panose="020B0503020204020204" pitchFamily="34" charset="-122"/>
              </a:rPr>
              <a:t>汇报时间：xx年xx月</a:t>
            </a: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35"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anim calcmode="lin" valueType="num">
                                      <p:cBhvr>
                                        <p:cTn id="11" dur="2000" fill="hold"/>
                                        <p:tgtEl>
                                          <p:spTgt spid="5"/>
                                        </p:tgtEl>
                                        <p:attrNameLst>
                                          <p:attrName>style.rotation</p:attrName>
                                        </p:attrNameLst>
                                      </p:cBhvr>
                                      <p:tavLst>
                                        <p:tav tm="0">
                                          <p:val>
                                            <p:fltVal val="720"/>
                                          </p:val>
                                        </p:tav>
                                        <p:tav tm="100000">
                                          <p:val>
                                            <p:fltVal val="0"/>
                                          </p:val>
                                        </p:tav>
                                      </p:tavLst>
                                    </p:anim>
                                    <p:anim calcmode="lin" valueType="num">
                                      <p:cBhvr>
                                        <p:cTn id="12" dur="2000" fill="hold"/>
                                        <p:tgtEl>
                                          <p:spTgt spid="5"/>
                                        </p:tgtEl>
                                        <p:attrNameLst>
                                          <p:attrName>ppt_h</p:attrName>
                                        </p:attrNameLst>
                                      </p:cBhvr>
                                      <p:tavLst>
                                        <p:tav tm="0">
                                          <p:val>
                                            <p:fltVal val="0"/>
                                          </p:val>
                                        </p:tav>
                                        <p:tav tm="100000">
                                          <p:val>
                                            <p:strVal val="#ppt_h"/>
                                          </p:val>
                                        </p:tav>
                                      </p:tavLst>
                                    </p:anim>
                                    <p:anim calcmode="lin" valueType="num">
                                      <p:cBhvr>
                                        <p:cTn id="13" dur="2000" fill="hold"/>
                                        <p:tgtEl>
                                          <p:spTgt spid="5"/>
                                        </p:tgtEl>
                                        <p:attrNameLst>
                                          <p:attrName>ppt_w</p:attrName>
                                        </p:attrNameLst>
                                      </p:cBhvr>
                                      <p:tavLst>
                                        <p:tav tm="0">
                                          <p:val>
                                            <p:fltVal val="0"/>
                                          </p:val>
                                        </p:tav>
                                        <p:tav tm="100000">
                                          <p:val>
                                            <p:strVal val="#ppt_w"/>
                                          </p:val>
                                        </p:tav>
                                      </p:tavLst>
                                    </p:anim>
                                  </p:childTnLst>
                                </p:cTn>
                              </p:par>
                            </p:childTnLst>
                          </p:cTn>
                        </p:par>
                        <p:par>
                          <p:cTn id="14" fill="hold">
                            <p:stCondLst>
                              <p:cond delay="2000"/>
                            </p:stCondLst>
                            <p:childTnLst>
                              <p:par>
                                <p:cTn id="15" presetID="2" presetClass="entr" presetSubtype="2" decel="3600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2900"/>
                            </p:stCondLst>
                            <p:childTnLst>
                              <p:par>
                                <p:cTn id="20" presetID="17" presetClass="entr" presetSubtype="1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strVal val="#ppt_h"/>
                                          </p:val>
                                        </p:tav>
                                        <p:tav tm="100000">
                                          <p:val>
                                            <p:strVal val="#ppt_h"/>
                                          </p:val>
                                        </p:tav>
                                      </p:tavLst>
                                    </p:anim>
                                  </p:childTnLst>
                                </p:cTn>
                              </p:par>
                            </p:childTnLst>
                          </p:cTn>
                        </p:par>
                        <p:par>
                          <p:cTn id="24" fill="hold">
                            <p:stCondLst>
                              <p:cond delay="3400"/>
                            </p:stCondLst>
                            <p:childTnLst>
                              <p:par>
                                <p:cTn id="25" presetID="18" presetClass="entr" presetSubtype="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1000"/>
                                        <p:tgtEl>
                                          <p:spTgt spid="10"/>
                                        </p:tgtEl>
                                      </p:cBhvr>
                                    </p:animEffect>
                                  </p:childTnLst>
                                </p:cTn>
                              </p:par>
                            </p:childTnLst>
                          </p:cTn>
                        </p:par>
                        <p:par>
                          <p:cTn id="28" fill="hold">
                            <p:stCondLst>
                              <p:cond delay="4400"/>
                            </p:stCondLst>
                            <p:childTnLst>
                              <p:par>
                                <p:cTn id="29" presetID="31"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style.rotation</p:attrName>
                                        </p:attrNameLst>
                                      </p:cBhvr>
                                      <p:tavLst>
                                        <p:tav tm="0">
                                          <p:val>
                                            <p:fltVal val="90"/>
                                          </p:val>
                                        </p:tav>
                                        <p:tav tm="100000">
                                          <p:val>
                                            <p:fltVal val="0"/>
                                          </p:val>
                                        </p:tav>
                                      </p:tavLst>
                                    </p:anim>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35" repeatCount="indefinite" fill="hold" display="0">
                  <p:stCondLst>
                    <p:cond delay="indefinite"/>
                  </p:stCondLst>
                  <p:endCondLst>
                    <p:cond evt="onStopAudio" delay="0">
                      <p:tgtEl>
                        <p:sldTgt/>
                      </p:tgtEl>
                    </p:cond>
                  </p:endCondLst>
                </p:cTn>
                <p:tgtEl>
                  <p:spTgt spid="11"/>
                </p:tgtEl>
              </p:cMediaNode>
            </p:audio>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项目成员</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椭圆 5"/>
          <p:cNvSpPr/>
          <p:nvPr/>
        </p:nvSpPr>
        <p:spPr>
          <a:xfrm>
            <a:off x="1458181" y="1517880"/>
            <a:ext cx="4238171" cy="4238171"/>
          </a:xfrm>
          <a:prstGeom prst="ellipse">
            <a:avLst/>
          </a:prstGeom>
          <a:noFill/>
          <a:ln w="76200">
            <a:gradFill>
              <a:gsLst>
                <a:gs pos="0">
                  <a:srgbClr val="0070C0"/>
                </a:gs>
                <a:gs pos="100000">
                  <a:srgbClr val="0155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025"/>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1459435" y="4556051"/>
            <a:ext cx="1200000" cy="1200000"/>
          </a:xfrm>
          <a:prstGeom prst="ellipse">
            <a:avLst/>
          </a:prstGeom>
          <a:ln>
            <a:solidFill>
              <a:srgbClr val="01559B"/>
            </a:solidFill>
          </a:ln>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1387717" y="1729744"/>
            <a:ext cx="1200000" cy="1200000"/>
          </a:xfrm>
          <a:prstGeom prst="ellipse">
            <a:avLst/>
          </a:prstGeom>
          <a:ln>
            <a:solidFill>
              <a:srgbClr val="01559B"/>
            </a:solidFill>
          </a:ln>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4496350" y="1729744"/>
            <a:ext cx="1200000" cy="1200000"/>
          </a:xfrm>
          <a:prstGeom prst="ellipse">
            <a:avLst/>
          </a:prstGeom>
          <a:ln>
            <a:solidFill>
              <a:srgbClr val="01559B"/>
            </a:solidFill>
          </a:ln>
        </p:spPr>
      </p:pic>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a:stretch>
            <a:fillRect/>
          </a:stretch>
        </p:blipFill>
        <p:spPr>
          <a:xfrm>
            <a:off x="4496350" y="4556051"/>
            <a:ext cx="1200000" cy="1200000"/>
          </a:xfrm>
          <a:prstGeom prst="ellipse">
            <a:avLst/>
          </a:prstGeom>
          <a:ln>
            <a:solidFill>
              <a:srgbClr val="01559B"/>
            </a:solidFill>
          </a:ln>
        </p:spPr>
      </p:pic>
      <p:grpSp>
        <p:nvGrpSpPr>
          <p:cNvPr id="11" name="组合 10"/>
          <p:cNvGrpSpPr>
            <a:grpSpLocks noChangeAspect="1"/>
          </p:cNvGrpSpPr>
          <p:nvPr/>
        </p:nvGrpSpPr>
        <p:grpSpPr>
          <a:xfrm>
            <a:off x="2587717" y="2846979"/>
            <a:ext cx="2079077" cy="1440000"/>
            <a:chOff x="13555663" y="6684964"/>
            <a:chExt cx="795338" cy="550863"/>
          </a:xfrm>
          <a:gradFill>
            <a:gsLst>
              <a:gs pos="0">
                <a:srgbClr val="0070C0"/>
              </a:gs>
              <a:gs pos="100000">
                <a:srgbClr val="01559B"/>
              </a:gs>
            </a:gsLst>
            <a:lin ang="5400000" scaled="1"/>
          </a:gradFill>
        </p:grpSpPr>
        <p:sp>
          <p:nvSpPr>
            <p:cNvPr id="12" name="Freeform 899"/>
            <p:cNvSpPr>
              <a:spLocks noEditPoints="1"/>
            </p:cNvSpPr>
            <p:nvPr/>
          </p:nvSpPr>
          <p:spPr bwMode="auto">
            <a:xfrm>
              <a:off x="13555663" y="6800852"/>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025" dirty="0"/>
            </a:p>
          </p:txBody>
        </p:sp>
        <p:sp>
          <p:nvSpPr>
            <p:cNvPr id="13" name="Freeform 900"/>
            <p:cNvSpPr/>
            <p:nvPr/>
          </p:nvSpPr>
          <p:spPr bwMode="auto">
            <a:xfrm>
              <a:off x="13671550" y="6684964"/>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025" dirty="0"/>
            </a:p>
          </p:txBody>
        </p:sp>
      </p:grpSp>
      <p:sp>
        <p:nvSpPr>
          <p:cNvPr id="14" name="矩形 13"/>
          <p:cNvSpPr/>
          <p:nvPr/>
        </p:nvSpPr>
        <p:spPr>
          <a:xfrm>
            <a:off x="6272415" y="1428143"/>
            <a:ext cx="4650907" cy="1264551"/>
          </a:xfrm>
          <a:prstGeom prst="rect">
            <a:avLst/>
          </a:prstGeom>
        </p:spPr>
        <p:txBody>
          <a:bodyPr wrap="square" lIns="121896" tIns="60947" rIns="121896" bIns="60947">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rgbClr val="01559B"/>
                </a:solidFill>
                <a:latin typeface="微软雅黑" panose="020B0503020204020204" pitchFamily="34" charset="-122"/>
                <a:ea typeface="微软雅黑" panose="020B0503020204020204" pitchFamily="34" charset="-122"/>
              </a:rPr>
              <a:t>刘向男</a:t>
            </a:r>
            <a:r>
              <a:rPr lang="en-US" altLang="zh-CN" sz="2400" b="1">
                <a:solidFill>
                  <a:srgbClr val="01559B"/>
                </a:solidFill>
                <a:latin typeface="微软雅黑" panose="020B0503020204020204" pitchFamily="34" charset="-122"/>
                <a:ea typeface="微软雅黑" panose="020B0503020204020204" pitchFamily="34" charset="-122"/>
              </a:rPr>
              <a:t>—</a:t>
            </a:r>
            <a:r>
              <a:rPr lang="zh-CN" altLang="en-US" sz="2400" b="1">
                <a:solidFill>
                  <a:srgbClr val="01559B"/>
                </a:solidFill>
                <a:latin typeface="微软雅黑" panose="020B0503020204020204" pitchFamily="34" charset="-122"/>
                <a:ea typeface="微软雅黑" panose="020B0503020204020204" pitchFamily="34" charset="-122"/>
              </a:rPr>
              <a:t>主任经理</a:t>
            </a:r>
          </a:p>
          <a:p>
            <a:pPr>
              <a:lnSpc>
                <a:spcPct val="114000"/>
              </a:lnSpc>
            </a:pPr>
            <a:r>
              <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在此录入上述图表的综合分析说明，在此录入上述图表的综合分析说明，在此录入上述图表的综合分析说明。</a:t>
            </a:r>
            <a:endParaRPr lang="zh-CN" altLang="en-US" sz="1465" dirty="0">
              <a:solidFill>
                <a:schemeClr val="tx1">
                  <a:lumMod val="65000"/>
                  <a:lumOff val="35000"/>
                </a:schemeClr>
              </a:solidFill>
            </a:endParaRPr>
          </a:p>
        </p:txBody>
      </p:sp>
      <p:sp>
        <p:nvSpPr>
          <p:cNvPr id="15" name="矩形 14"/>
          <p:cNvSpPr/>
          <p:nvPr/>
        </p:nvSpPr>
        <p:spPr>
          <a:xfrm>
            <a:off x="6272415" y="2650218"/>
            <a:ext cx="4650907" cy="1264551"/>
          </a:xfrm>
          <a:prstGeom prst="rect">
            <a:avLst/>
          </a:prstGeom>
        </p:spPr>
        <p:txBody>
          <a:bodyPr wrap="square" lIns="121896" tIns="60947" rIns="121896" bIns="60947">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rgbClr val="01559B"/>
                </a:solidFill>
                <a:latin typeface="微软雅黑" panose="020B0503020204020204" pitchFamily="34" charset="-122"/>
                <a:ea typeface="微软雅黑" panose="020B0503020204020204" pitchFamily="34" charset="-122"/>
              </a:rPr>
              <a:t>郑业东</a:t>
            </a:r>
            <a:r>
              <a:rPr lang="en-US" altLang="zh-CN" sz="2400" b="1">
                <a:solidFill>
                  <a:srgbClr val="01559B"/>
                </a:solidFill>
                <a:latin typeface="微软雅黑" panose="020B0503020204020204" pitchFamily="34" charset="-122"/>
                <a:ea typeface="微软雅黑" panose="020B0503020204020204" pitchFamily="34" charset="-122"/>
              </a:rPr>
              <a:t>—</a:t>
            </a:r>
            <a:r>
              <a:rPr lang="zh-CN" altLang="en-US" sz="2400" b="1">
                <a:solidFill>
                  <a:srgbClr val="01559B"/>
                </a:solidFill>
                <a:latin typeface="微软雅黑" panose="020B0503020204020204" pitchFamily="34" charset="-122"/>
                <a:ea typeface="微软雅黑" panose="020B0503020204020204" pitchFamily="34" charset="-122"/>
              </a:rPr>
              <a:t>业务代表</a:t>
            </a:r>
          </a:p>
          <a:p>
            <a:pPr>
              <a:lnSpc>
                <a:spcPct val="114000"/>
              </a:lnSpc>
            </a:pPr>
            <a:r>
              <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在此录入上述图表的综合分析说明，在此录入上述图表的综合分析说明，在此录入上述图表的综合分析说明。</a:t>
            </a:r>
            <a:endPar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6272415" y="3872293"/>
            <a:ext cx="4650907" cy="1169718"/>
          </a:xfrm>
          <a:prstGeom prst="rect">
            <a:avLst/>
          </a:prstGeom>
        </p:spPr>
        <p:txBody>
          <a:bodyPr wrap="square" lIns="121896" tIns="60947" rIns="121896" bIns="60947">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rgbClr val="01559B"/>
                </a:solidFill>
                <a:latin typeface="微软雅黑" panose="020B0503020204020204" pitchFamily="34" charset="-122"/>
                <a:ea typeface="微软雅黑" panose="020B0503020204020204" pitchFamily="34" charset="-122"/>
              </a:rPr>
              <a:t>曾美丽</a:t>
            </a:r>
            <a:r>
              <a:rPr lang="en-US" altLang="zh-CN" sz="2400" b="1">
                <a:solidFill>
                  <a:srgbClr val="01559B"/>
                </a:solidFill>
                <a:latin typeface="微软雅黑" panose="020B0503020204020204" pitchFamily="34" charset="-122"/>
                <a:ea typeface="微软雅黑" panose="020B0503020204020204" pitchFamily="34" charset="-122"/>
              </a:rPr>
              <a:t>—</a:t>
            </a:r>
            <a:r>
              <a:rPr lang="zh-CN" altLang="en-US" sz="2400" b="1">
                <a:solidFill>
                  <a:srgbClr val="01559B"/>
                </a:solidFill>
                <a:latin typeface="微软雅黑" panose="020B0503020204020204" pitchFamily="34" charset="-122"/>
                <a:ea typeface="微软雅黑" panose="020B0503020204020204" pitchFamily="34" charset="-122"/>
              </a:rPr>
              <a:t>公关经理</a:t>
            </a:r>
            <a:endParaRPr lang="en-US" altLang="zh-CN" sz="2400" b="1">
              <a:solidFill>
                <a:srgbClr val="01559B"/>
              </a:solidFill>
              <a:latin typeface="微软雅黑" panose="020B0503020204020204" pitchFamily="34" charset="-122"/>
              <a:ea typeface="微软雅黑" panose="020B0503020204020204" pitchFamily="34" charset="-122"/>
            </a:endParaRPr>
          </a:p>
          <a:p>
            <a:r>
              <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在此录入上述图表的综合分析说明，在此录入上述图表的综合分析说明，在此录入上述图表的综合分析说明。</a:t>
            </a:r>
            <a:endPar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6272415" y="5094373"/>
            <a:ext cx="4650907" cy="1169718"/>
          </a:xfrm>
          <a:prstGeom prst="rect">
            <a:avLst/>
          </a:prstGeom>
        </p:spPr>
        <p:txBody>
          <a:bodyPr wrap="square" lIns="121896" tIns="60947" rIns="121896" bIns="60947">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rgbClr val="01559B"/>
                </a:solidFill>
                <a:latin typeface="微软雅黑" panose="020B0503020204020204" pitchFamily="34" charset="-122"/>
                <a:ea typeface="微软雅黑" panose="020B0503020204020204" pitchFamily="34" charset="-122"/>
              </a:rPr>
              <a:t>李铁南</a:t>
            </a:r>
            <a:r>
              <a:rPr lang="en-US" altLang="zh-CN" sz="2400" b="1">
                <a:solidFill>
                  <a:srgbClr val="01559B"/>
                </a:solidFill>
                <a:latin typeface="微软雅黑" panose="020B0503020204020204" pitchFamily="34" charset="-122"/>
                <a:ea typeface="微软雅黑" panose="020B0503020204020204" pitchFamily="34" charset="-122"/>
              </a:rPr>
              <a:t>—</a:t>
            </a:r>
            <a:r>
              <a:rPr lang="zh-CN" altLang="en-US" sz="2400" b="1">
                <a:solidFill>
                  <a:srgbClr val="01559B"/>
                </a:solidFill>
                <a:latin typeface="微软雅黑" panose="020B0503020204020204" pitchFamily="34" charset="-122"/>
                <a:ea typeface="微软雅黑" panose="020B0503020204020204" pitchFamily="34" charset="-122"/>
              </a:rPr>
              <a:t>业务精英</a:t>
            </a:r>
            <a:endParaRPr lang="en-US" altLang="zh-CN" sz="2400" b="1">
              <a:solidFill>
                <a:srgbClr val="01559B"/>
              </a:solidFill>
              <a:latin typeface="微软雅黑" panose="020B0503020204020204" pitchFamily="34" charset="-122"/>
              <a:ea typeface="微软雅黑" panose="020B0503020204020204" pitchFamily="34" charset="-122"/>
            </a:endParaRPr>
          </a:p>
          <a:p>
            <a:r>
              <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在此录入上述图表的综合分析说明，在此录入上述图表的综合分析说明，在此录入上述图表的综合分析说明。</a:t>
            </a:r>
            <a:endPar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8" presetClass="emph" presetSubtype="0" fill="hold" grpId="0" nodeType="afterEffect">
                                  <p:stCondLst>
                                    <p:cond delay="0"/>
                                  </p:stCondLst>
                                  <p:childTnLst>
                                    <p:animRot by="43200000">
                                      <p:cBhvr>
                                        <p:cTn id="12" dur="2000" fill="hold"/>
                                        <p:tgtEl>
                                          <p:spTgt spid="6"/>
                                        </p:tgtEl>
                                        <p:attrNameLst>
                                          <p:attrName>r</p:attrName>
                                        </p:attrNameLst>
                                      </p:cBhvr>
                                    </p:animRot>
                                  </p:childTnLst>
                                </p:cTn>
                              </p:par>
                            </p:childTnLst>
                          </p:cTn>
                        </p:par>
                        <p:par>
                          <p:cTn id="13" fill="hold">
                            <p:stCondLst>
                              <p:cond delay="2500"/>
                            </p:stCondLst>
                            <p:childTnLst>
                              <p:par>
                                <p:cTn id="14" presetID="53" presetClass="entr" presetSubtype="16"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52"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par>
                          <p:cTn id="25" fill="hold">
                            <p:stCondLst>
                              <p:cond delay="4000"/>
                            </p:stCondLst>
                            <p:childTnLst>
                              <p:par>
                                <p:cTn id="26" presetID="52"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Scale>
                                      <p:cBhvr>
                                        <p:cTn id="28"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9"/>
                                        </p:tgtEl>
                                        <p:attrNameLst>
                                          <p:attrName>ppt_x</p:attrName>
                                          <p:attrName>ppt_y</p:attrName>
                                        </p:attrNameLst>
                                      </p:cBhvr>
                                    </p:animMotion>
                                    <p:animEffect transition="in" filter="fade">
                                      <p:cBhvr>
                                        <p:cTn id="30" dur="1000"/>
                                        <p:tgtEl>
                                          <p:spTgt spid="9"/>
                                        </p:tgtEl>
                                      </p:cBhvr>
                                    </p:animEffect>
                                  </p:childTnLst>
                                </p:cTn>
                              </p:par>
                            </p:childTnLst>
                          </p:cTn>
                        </p:par>
                        <p:par>
                          <p:cTn id="31" fill="hold">
                            <p:stCondLst>
                              <p:cond delay="5000"/>
                            </p:stCondLst>
                            <p:childTnLst>
                              <p:par>
                                <p:cTn id="32" presetID="52"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Scale>
                                      <p:cBhvr>
                                        <p:cTn id="34"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7"/>
                                        </p:tgtEl>
                                        <p:attrNameLst>
                                          <p:attrName>ppt_x</p:attrName>
                                          <p:attrName>ppt_y</p:attrName>
                                        </p:attrNameLst>
                                      </p:cBhvr>
                                    </p:animMotion>
                                    <p:animEffect transition="in" filter="fade">
                                      <p:cBhvr>
                                        <p:cTn id="36" dur="1000"/>
                                        <p:tgtEl>
                                          <p:spTgt spid="7"/>
                                        </p:tgtEl>
                                      </p:cBhvr>
                                    </p:animEffect>
                                  </p:childTnLst>
                                </p:cTn>
                              </p:par>
                            </p:childTnLst>
                          </p:cTn>
                        </p:par>
                        <p:par>
                          <p:cTn id="37" fill="hold">
                            <p:stCondLst>
                              <p:cond delay="6000"/>
                            </p:stCondLst>
                            <p:childTnLst>
                              <p:par>
                                <p:cTn id="38" presetID="52"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Scale>
                                      <p:cBhvr>
                                        <p:cTn id="40"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0"/>
                                        </p:tgtEl>
                                        <p:attrNameLst>
                                          <p:attrName>ppt_x</p:attrName>
                                          <p:attrName>ppt_y</p:attrName>
                                        </p:attrNameLst>
                                      </p:cBhvr>
                                    </p:animMotion>
                                    <p:animEffect transition="in" filter="fade">
                                      <p:cBhvr>
                                        <p:cTn id="42" dur="1000"/>
                                        <p:tgtEl>
                                          <p:spTgt spid="10"/>
                                        </p:tgtEl>
                                      </p:cBhvr>
                                    </p:animEffect>
                                  </p:childTnLst>
                                </p:cTn>
                              </p:par>
                            </p:childTnLst>
                          </p:cTn>
                        </p:par>
                        <p:par>
                          <p:cTn id="43" fill="hold">
                            <p:stCondLst>
                              <p:cond delay="70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14"/>
                                        </p:tgtEl>
                                        <p:attrNameLst>
                                          <p:attrName>ppt_y</p:attrName>
                                        </p:attrNameLst>
                                      </p:cBhvr>
                                      <p:tavLst>
                                        <p:tav tm="0">
                                          <p:val>
                                            <p:strVal val="#ppt_y"/>
                                          </p:val>
                                        </p:tav>
                                        <p:tav tm="100000">
                                          <p:val>
                                            <p:strVal val="#ppt_y"/>
                                          </p:val>
                                        </p:tav>
                                      </p:tavLst>
                                    </p:anim>
                                    <p:anim calcmode="lin" valueType="num">
                                      <p:cBhvr>
                                        <p:cTn id="48"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14"/>
                                        </p:tgtEl>
                                      </p:cBhvr>
                                    </p:animEffect>
                                  </p:childTnLst>
                                </p:cTn>
                              </p:par>
                            </p:childTnLst>
                          </p:cTn>
                        </p:par>
                        <p:par>
                          <p:cTn id="51" fill="hold">
                            <p:stCondLst>
                              <p:cond delay="1025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15"/>
                                        </p:tgtEl>
                                        <p:attrNameLst>
                                          <p:attrName>ppt_y</p:attrName>
                                        </p:attrNameLst>
                                      </p:cBhvr>
                                      <p:tavLst>
                                        <p:tav tm="0">
                                          <p:val>
                                            <p:strVal val="#ppt_y"/>
                                          </p:val>
                                        </p:tav>
                                        <p:tav tm="100000">
                                          <p:val>
                                            <p:strVal val="#ppt_y"/>
                                          </p:val>
                                        </p:tav>
                                      </p:tavLst>
                                    </p:anim>
                                    <p:anim calcmode="lin" valueType="num">
                                      <p:cBhvr>
                                        <p:cTn id="5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15"/>
                                        </p:tgtEl>
                                      </p:cBhvr>
                                    </p:animEffect>
                                  </p:childTnLst>
                                </p:cTn>
                              </p:par>
                            </p:childTnLst>
                          </p:cTn>
                        </p:par>
                        <p:par>
                          <p:cTn id="59" fill="hold">
                            <p:stCondLst>
                              <p:cond delay="13500"/>
                            </p:stCondLst>
                            <p:childTnLst>
                              <p:par>
                                <p:cTn id="60" presetID="41" presetClass="entr" presetSubtype="0" fill="hold" grpId="0" nodeType="afterEffect">
                                  <p:stCondLst>
                                    <p:cond delay="0"/>
                                  </p:stCondLst>
                                  <p:iterate type="lt">
                                    <p:tmPct val="10000"/>
                                  </p:iterate>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16"/>
                                        </p:tgtEl>
                                        <p:attrNameLst>
                                          <p:attrName>ppt_y</p:attrName>
                                        </p:attrNameLst>
                                      </p:cBhvr>
                                      <p:tavLst>
                                        <p:tav tm="0">
                                          <p:val>
                                            <p:strVal val="#ppt_y"/>
                                          </p:val>
                                        </p:tav>
                                        <p:tav tm="100000">
                                          <p:val>
                                            <p:strVal val="#ppt_y"/>
                                          </p:val>
                                        </p:tav>
                                      </p:tavLst>
                                    </p:anim>
                                    <p:anim calcmode="lin" valueType="num">
                                      <p:cBhvr>
                                        <p:cTn id="64"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16"/>
                                        </p:tgtEl>
                                      </p:cBhvr>
                                    </p:animEffect>
                                  </p:childTnLst>
                                </p:cTn>
                              </p:par>
                            </p:childTnLst>
                          </p:cTn>
                        </p:par>
                        <p:par>
                          <p:cTn id="67" fill="hold">
                            <p:stCondLst>
                              <p:cond delay="16750"/>
                            </p:stCondLst>
                            <p:childTnLst>
                              <p:par>
                                <p:cTn id="68" presetID="41" presetClass="entr" presetSubtype="0" fill="hold" grpId="0" nodeType="afterEffect">
                                  <p:stCondLst>
                                    <p:cond delay="0"/>
                                  </p:stCondLst>
                                  <p:iterate type="lt">
                                    <p:tmPct val="10000"/>
                                  </p:iterate>
                                  <p:childTnLst>
                                    <p:set>
                                      <p:cBhvr>
                                        <p:cTn id="69" dur="1" fill="hold">
                                          <p:stCondLst>
                                            <p:cond delay="0"/>
                                          </p:stCondLst>
                                        </p:cTn>
                                        <p:tgtEl>
                                          <p:spTgt spid="17"/>
                                        </p:tgtEl>
                                        <p:attrNameLst>
                                          <p:attrName>style.visibility</p:attrName>
                                        </p:attrNameLst>
                                      </p:cBhvr>
                                      <p:to>
                                        <p:strVal val="visible"/>
                                      </p:to>
                                    </p:set>
                                    <p:anim calcmode="lin" valueType="num">
                                      <p:cBhvr>
                                        <p:cTn id="70"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17"/>
                                        </p:tgtEl>
                                        <p:attrNameLst>
                                          <p:attrName>ppt_y</p:attrName>
                                        </p:attrNameLst>
                                      </p:cBhvr>
                                      <p:tavLst>
                                        <p:tav tm="0">
                                          <p:val>
                                            <p:strVal val="#ppt_y"/>
                                          </p:val>
                                        </p:tav>
                                        <p:tav tm="100000">
                                          <p:val>
                                            <p:strVal val="#ppt_y"/>
                                          </p:val>
                                        </p:tav>
                                      </p:tavLst>
                                    </p:anim>
                                    <p:anim calcmode="lin" valueType="num">
                                      <p:cBhvr>
                                        <p:cTn id="72"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项目成员</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椭圆 33"/>
          <p:cNvSpPr/>
          <p:nvPr/>
        </p:nvSpPr>
        <p:spPr>
          <a:xfrm>
            <a:off x="1036166" y="1397000"/>
            <a:ext cx="2214499" cy="2214787"/>
          </a:xfrm>
          <a:prstGeom prst="ellipse">
            <a:avLst/>
          </a:prstGeom>
          <a:blipFill dpi="0" rotWithShape="1">
            <a:blip r:embed="rId3" cstate="screen"/>
            <a:srcRect/>
            <a:stretch>
              <a:fillRect/>
            </a:stretch>
          </a:blip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6400"/>
          </a:p>
        </p:txBody>
      </p:sp>
      <p:grpSp>
        <p:nvGrpSpPr>
          <p:cNvPr id="35" name="组合 34"/>
          <p:cNvGrpSpPr/>
          <p:nvPr/>
        </p:nvGrpSpPr>
        <p:grpSpPr>
          <a:xfrm>
            <a:off x="1198193" y="4261777"/>
            <a:ext cx="1890447" cy="504461"/>
            <a:chOff x="1280133" y="2641600"/>
            <a:chExt cx="1773057" cy="473075"/>
          </a:xfrm>
          <a:solidFill>
            <a:srgbClr val="00B0F0"/>
          </a:solidFill>
        </p:grpSpPr>
        <p:sp>
          <p:nvSpPr>
            <p:cNvPr id="36" name="圆角矩形 35"/>
            <p:cNvSpPr/>
            <p:nvPr/>
          </p:nvSpPr>
          <p:spPr>
            <a:xfrm>
              <a:off x="1280133" y="2641600"/>
              <a:ext cx="1773057" cy="388342"/>
            </a:xfrm>
            <a:prstGeom prst="roundRect">
              <a:avLst/>
            </a:prstGeom>
            <a:gradFill>
              <a:gsLst>
                <a:gs pos="0">
                  <a:srgbClr val="0070C0"/>
                </a:gs>
                <a:gs pos="100000">
                  <a:srgbClr val="01559B"/>
                </a:gs>
              </a:gsLst>
              <a:lin ang="0" scaled="0"/>
            </a:gradFill>
            <a:ln w="25400" cap="flat" cmpd="sng" algn="ctr">
              <a:noFill/>
              <a:prstDash val="solid"/>
            </a:ln>
            <a:effectLst/>
          </p:spPr>
          <p:txBody>
            <a:bodyPr rtlCol="0" anchor="ctr"/>
            <a:lstStyle/>
            <a:p>
              <a:pPr algn="ctr">
                <a:defRPr/>
              </a:pPr>
              <a:endParaRPr lang="zh-CN" altLang="en-US" sz="3200" kern="0">
                <a:solidFill>
                  <a:schemeClr val="bg1"/>
                </a:solidFill>
                <a:latin typeface="Calibri" panose="020F0502020204030204"/>
                <a:ea typeface="宋体" panose="02010600030101010101" pitchFamily="2" charset="-122"/>
              </a:endParaRPr>
            </a:p>
          </p:txBody>
        </p:sp>
        <p:sp>
          <p:nvSpPr>
            <p:cNvPr id="37" name="TextBox 49"/>
            <p:cNvSpPr txBox="1"/>
            <p:nvPr/>
          </p:nvSpPr>
          <p:spPr>
            <a:xfrm>
              <a:off x="1674115" y="2728049"/>
              <a:ext cx="985093" cy="2309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defRPr/>
              </a:pPr>
              <a:r>
                <a:rPr lang="zh-CN" altLang="en-US" sz="1600" kern="0" dirty="0"/>
                <a:t>职务名称</a:t>
              </a:r>
            </a:p>
          </p:txBody>
        </p:sp>
        <p:sp>
          <p:nvSpPr>
            <p:cNvPr id="38" name="等腰三角形 37"/>
            <p:cNvSpPr/>
            <p:nvPr/>
          </p:nvSpPr>
          <p:spPr>
            <a:xfrm flipV="1">
              <a:off x="2057344" y="2975421"/>
              <a:ext cx="218634" cy="139254"/>
            </a:xfrm>
            <a:prstGeom prst="triangle">
              <a:avLst/>
            </a:prstGeom>
            <a:gradFill>
              <a:gsLst>
                <a:gs pos="0">
                  <a:srgbClr val="0070C0"/>
                </a:gs>
                <a:gs pos="100000">
                  <a:srgbClr val="01559B"/>
                </a:gs>
              </a:gsLst>
              <a:lin ang="0" scaled="0"/>
            </a:gradFill>
            <a:ln w="25400" cap="flat" cmpd="sng" algn="ctr">
              <a:noFill/>
              <a:prstDash val="solid"/>
            </a:ln>
            <a:effectLst/>
          </p:spPr>
          <p:txBody>
            <a:bodyPr rtlCol="0" anchor="ctr"/>
            <a:lstStyle/>
            <a:p>
              <a:pPr algn="ctr">
                <a:defRPr/>
              </a:pPr>
              <a:endParaRPr lang="zh-CN" altLang="en-US" sz="3200" kern="0">
                <a:solidFill>
                  <a:schemeClr val="bg1"/>
                </a:solidFill>
                <a:latin typeface="Calibri" panose="020F0502020204030204"/>
                <a:ea typeface="宋体" panose="02010600030101010101" pitchFamily="2" charset="-122"/>
              </a:endParaRPr>
            </a:p>
          </p:txBody>
        </p:sp>
      </p:grpSp>
      <p:sp>
        <p:nvSpPr>
          <p:cNvPr id="39" name="TextBox 55"/>
          <p:cNvSpPr txBox="1"/>
          <p:nvPr/>
        </p:nvSpPr>
        <p:spPr>
          <a:xfrm>
            <a:off x="1211289" y="4917646"/>
            <a:ext cx="1877351" cy="1025922"/>
          </a:xfrm>
          <a:prstGeom prst="rect">
            <a:avLst/>
          </a:prstGeom>
          <a:noFill/>
        </p:spPr>
        <p:txBody>
          <a:bodyPr wrap="square" lIns="0" tIns="0" rIns="0" bIns="0" rtlCol="0">
            <a:spAutoFit/>
          </a:bodyPr>
          <a:lstStyle/>
          <a:p>
            <a:pPr algn="just">
              <a:lnSpc>
                <a:spcPts val="1600"/>
              </a:lnSpc>
            </a:pPr>
            <a:r>
              <a:rPr lang="zh-CN" altLang="en-US" sz="1465" kern="0" dirty="0">
                <a:solidFill>
                  <a:schemeClr val="tx1">
                    <a:lumMod val="65000"/>
                    <a:lumOff val="35000"/>
                  </a:schemeClr>
                </a:solidFill>
                <a:latin typeface="微软雅黑" panose="020B0503020204020204" pitchFamily="34" charset="-122"/>
                <a:ea typeface="微软雅黑" panose="020B0503020204020204" pitchFamily="34" charset="-122"/>
              </a:rPr>
              <a:t>添加文本内容添加文本内容添加文本内容添加文本内容添加文本内容添加文本内容添加文本内容添加文本内容</a:t>
            </a:r>
          </a:p>
        </p:txBody>
      </p:sp>
      <p:sp>
        <p:nvSpPr>
          <p:cNvPr id="40" name="矩形 39"/>
          <p:cNvSpPr>
            <a:spLocks noChangeArrowheads="1"/>
          </p:cNvSpPr>
          <p:nvPr/>
        </p:nvSpPr>
        <p:spPr bwMode="auto">
          <a:xfrm>
            <a:off x="1459556" y="3780393"/>
            <a:ext cx="1367719"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3200" b="1" cap="all" dirty="0">
                <a:solidFill>
                  <a:srgbClr val="0070C0"/>
                </a:solidFill>
                <a:latin typeface="微软雅黑" panose="020B0503020204020204" pitchFamily="34" charset="-122"/>
                <a:ea typeface="微软雅黑" panose="020B0503020204020204" pitchFamily="34" charset="-122"/>
                <a:cs typeface="+mj-cs"/>
              </a:rPr>
              <a:t>姓 名</a:t>
            </a:r>
            <a:endParaRPr lang="en-US" altLang="zh-CN" sz="3200" b="1" cap="all" dirty="0">
              <a:solidFill>
                <a:srgbClr val="0070C0"/>
              </a:solidFill>
              <a:latin typeface="微软雅黑" panose="020B0503020204020204" pitchFamily="34" charset="-122"/>
              <a:ea typeface="微软雅黑" panose="020B0503020204020204" pitchFamily="34" charset="-122"/>
              <a:cs typeface="+mj-cs"/>
            </a:endParaRPr>
          </a:p>
        </p:txBody>
      </p:sp>
      <p:sp>
        <p:nvSpPr>
          <p:cNvPr id="41" name="椭圆 40"/>
          <p:cNvSpPr/>
          <p:nvPr/>
        </p:nvSpPr>
        <p:spPr>
          <a:xfrm>
            <a:off x="3673181" y="1397000"/>
            <a:ext cx="2214499" cy="2214787"/>
          </a:xfrm>
          <a:prstGeom prst="ellipse">
            <a:avLst/>
          </a:prstGeom>
          <a:blipFill dpi="0" rotWithShape="1">
            <a:blip r:embed="rId4" cstate="screen"/>
            <a:srcRect/>
            <a:stretch>
              <a:fillRect/>
            </a:stretch>
          </a:blip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6400"/>
          </a:p>
        </p:txBody>
      </p:sp>
      <p:grpSp>
        <p:nvGrpSpPr>
          <p:cNvPr id="42" name="组合 41"/>
          <p:cNvGrpSpPr/>
          <p:nvPr/>
        </p:nvGrpSpPr>
        <p:grpSpPr>
          <a:xfrm>
            <a:off x="3835208" y="4261777"/>
            <a:ext cx="1890447" cy="504461"/>
            <a:chOff x="1280133" y="2641600"/>
            <a:chExt cx="1773057" cy="473075"/>
          </a:xfrm>
          <a:solidFill>
            <a:srgbClr val="00B0F0"/>
          </a:solidFill>
        </p:grpSpPr>
        <p:sp>
          <p:nvSpPr>
            <p:cNvPr id="43" name="圆角矩形 42"/>
            <p:cNvSpPr/>
            <p:nvPr/>
          </p:nvSpPr>
          <p:spPr>
            <a:xfrm>
              <a:off x="1280133" y="2641600"/>
              <a:ext cx="1773057" cy="388342"/>
            </a:xfrm>
            <a:prstGeom prst="roundRect">
              <a:avLst/>
            </a:prstGeom>
            <a:gradFill>
              <a:gsLst>
                <a:gs pos="0">
                  <a:srgbClr val="0070C0"/>
                </a:gs>
                <a:gs pos="100000">
                  <a:srgbClr val="01559B"/>
                </a:gs>
              </a:gsLst>
              <a:lin ang="0" scaled="0"/>
            </a:gradFill>
            <a:ln w="25400" cap="flat" cmpd="sng" algn="ctr">
              <a:noFill/>
              <a:prstDash val="solid"/>
            </a:ln>
            <a:effectLst/>
          </p:spPr>
          <p:txBody>
            <a:bodyPr rtlCol="0" anchor="ctr"/>
            <a:lstStyle/>
            <a:p>
              <a:pPr algn="ctr">
                <a:defRPr/>
              </a:pPr>
              <a:endParaRPr lang="zh-CN" altLang="en-US" sz="3200" kern="0">
                <a:solidFill>
                  <a:schemeClr val="bg1"/>
                </a:solidFill>
                <a:latin typeface="Calibri" panose="020F0502020204030204"/>
                <a:ea typeface="宋体" panose="02010600030101010101" pitchFamily="2" charset="-122"/>
              </a:endParaRPr>
            </a:p>
          </p:txBody>
        </p:sp>
        <p:sp>
          <p:nvSpPr>
            <p:cNvPr id="44" name="TextBox 60"/>
            <p:cNvSpPr txBox="1"/>
            <p:nvPr/>
          </p:nvSpPr>
          <p:spPr>
            <a:xfrm>
              <a:off x="1674115" y="2728049"/>
              <a:ext cx="985093" cy="2309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defRPr/>
              </a:pPr>
              <a:r>
                <a:rPr lang="zh-CN" altLang="en-US" sz="1600" kern="0" dirty="0"/>
                <a:t>职务名称</a:t>
              </a:r>
            </a:p>
          </p:txBody>
        </p:sp>
        <p:sp>
          <p:nvSpPr>
            <p:cNvPr id="45" name="等腰三角形 44"/>
            <p:cNvSpPr/>
            <p:nvPr/>
          </p:nvSpPr>
          <p:spPr>
            <a:xfrm flipV="1">
              <a:off x="2057344" y="2975421"/>
              <a:ext cx="218634" cy="139254"/>
            </a:xfrm>
            <a:prstGeom prst="triangle">
              <a:avLst/>
            </a:prstGeom>
            <a:gradFill>
              <a:gsLst>
                <a:gs pos="0">
                  <a:srgbClr val="0070C0"/>
                </a:gs>
                <a:gs pos="100000">
                  <a:srgbClr val="01559B"/>
                </a:gs>
              </a:gsLst>
              <a:lin ang="0" scaled="0"/>
            </a:gradFill>
            <a:ln w="25400" cap="flat" cmpd="sng" algn="ctr">
              <a:noFill/>
              <a:prstDash val="solid"/>
            </a:ln>
            <a:effectLst/>
          </p:spPr>
          <p:txBody>
            <a:bodyPr rtlCol="0" anchor="ctr"/>
            <a:lstStyle/>
            <a:p>
              <a:pPr algn="ctr">
                <a:defRPr/>
              </a:pPr>
              <a:endParaRPr lang="zh-CN" altLang="en-US" sz="3200" kern="0">
                <a:solidFill>
                  <a:schemeClr val="bg1"/>
                </a:solidFill>
                <a:latin typeface="Calibri" panose="020F0502020204030204"/>
                <a:ea typeface="宋体" panose="02010600030101010101" pitchFamily="2" charset="-122"/>
              </a:endParaRPr>
            </a:p>
          </p:txBody>
        </p:sp>
      </p:grpSp>
      <p:sp>
        <p:nvSpPr>
          <p:cNvPr id="46" name="TextBox 62"/>
          <p:cNvSpPr txBox="1"/>
          <p:nvPr/>
        </p:nvSpPr>
        <p:spPr>
          <a:xfrm>
            <a:off x="3848304" y="4917646"/>
            <a:ext cx="1877351" cy="1025922"/>
          </a:xfrm>
          <a:prstGeom prst="rect">
            <a:avLst/>
          </a:prstGeom>
          <a:noFill/>
        </p:spPr>
        <p:txBody>
          <a:bodyPr wrap="square" lIns="0" tIns="0" rIns="0" bIns="0" rtlCol="0">
            <a:spAutoFit/>
          </a:bodyPr>
          <a:lstStyle/>
          <a:p>
            <a:pPr algn="just">
              <a:lnSpc>
                <a:spcPts val="1600"/>
              </a:lnSpc>
            </a:pPr>
            <a:r>
              <a:rPr lang="zh-CN" altLang="en-US" sz="1465" kern="0" dirty="0">
                <a:solidFill>
                  <a:schemeClr val="tx1">
                    <a:lumMod val="65000"/>
                    <a:lumOff val="35000"/>
                  </a:schemeClr>
                </a:solidFill>
                <a:latin typeface="微软雅黑" panose="020B0503020204020204" pitchFamily="34" charset="-122"/>
                <a:ea typeface="微软雅黑" panose="020B0503020204020204" pitchFamily="34" charset="-122"/>
              </a:rPr>
              <a:t>添加文本内容添加文本内容添加文本内容添加文本内容添加文本内容添加文本内容添加文本内容添加文本内容</a:t>
            </a:r>
          </a:p>
        </p:txBody>
      </p:sp>
      <p:sp>
        <p:nvSpPr>
          <p:cNvPr id="47" name="矩形 46"/>
          <p:cNvSpPr>
            <a:spLocks noChangeArrowheads="1"/>
          </p:cNvSpPr>
          <p:nvPr/>
        </p:nvSpPr>
        <p:spPr bwMode="auto">
          <a:xfrm>
            <a:off x="4096572" y="3780393"/>
            <a:ext cx="1367719"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3200" b="1" cap="all" dirty="0">
                <a:solidFill>
                  <a:srgbClr val="0070C0"/>
                </a:solidFill>
                <a:latin typeface="微软雅黑" panose="020B0503020204020204" pitchFamily="34" charset="-122"/>
                <a:ea typeface="微软雅黑" panose="020B0503020204020204" pitchFamily="34" charset="-122"/>
                <a:cs typeface="+mj-cs"/>
              </a:rPr>
              <a:t>姓 名</a:t>
            </a:r>
            <a:endParaRPr lang="en-US" altLang="zh-CN" sz="3200" b="1" cap="all" dirty="0">
              <a:solidFill>
                <a:srgbClr val="0070C0"/>
              </a:solidFill>
              <a:latin typeface="微软雅黑" panose="020B0503020204020204" pitchFamily="34" charset="-122"/>
              <a:ea typeface="微软雅黑" panose="020B0503020204020204" pitchFamily="34" charset="-122"/>
              <a:cs typeface="+mj-cs"/>
            </a:endParaRPr>
          </a:p>
        </p:txBody>
      </p:sp>
      <p:sp>
        <p:nvSpPr>
          <p:cNvPr id="48" name="椭圆 47"/>
          <p:cNvSpPr/>
          <p:nvPr/>
        </p:nvSpPr>
        <p:spPr>
          <a:xfrm>
            <a:off x="6281647" y="1397000"/>
            <a:ext cx="2214499" cy="2214787"/>
          </a:xfrm>
          <a:prstGeom prst="ellipse">
            <a:avLst/>
          </a:prstGeom>
          <a:blipFill dpi="0" rotWithShape="1">
            <a:blip r:embed="rId5"/>
            <a:srcRect/>
            <a:stretch>
              <a:fillRect/>
            </a:stretch>
          </a:blip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6400"/>
          </a:p>
        </p:txBody>
      </p:sp>
      <p:grpSp>
        <p:nvGrpSpPr>
          <p:cNvPr id="49" name="组合 48"/>
          <p:cNvGrpSpPr/>
          <p:nvPr/>
        </p:nvGrpSpPr>
        <p:grpSpPr>
          <a:xfrm>
            <a:off x="6443676" y="4261777"/>
            <a:ext cx="1890447" cy="504461"/>
            <a:chOff x="1280133" y="2641600"/>
            <a:chExt cx="1773057" cy="473075"/>
          </a:xfrm>
          <a:solidFill>
            <a:srgbClr val="00B0F0"/>
          </a:solidFill>
        </p:grpSpPr>
        <p:sp>
          <p:nvSpPr>
            <p:cNvPr id="50" name="圆角矩形 49"/>
            <p:cNvSpPr/>
            <p:nvPr/>
          </p:nvSpPr>
          <p:spPr>
            <a:xfrm>
              <a:off x="1280133" y="2641600"/>
              <a:ext cx="1773057" cy="388342"/>
            </a:xfrm>
            <a:prstGeom prst="roundRect">
              <a:avLst/>
            </a:prstGeom>
            <a:gradFill>
              <a:gsLst>
                <a:gs pos="0">
                  <a:srgbClr val="0070C0"/>
                </a:gs>
                <a:gs pos="100000">
                  <a:srgbClr val="01559B"/>
                </a:gs>
              </a:gsLst>
              <a:lin ang="0" scaled="0"/>
            </a:gradFill>
            <a:ln w="25400" cap="flat" cmpd="sng" algn="ctr">
              <a:noFill/>
              <a:prstDash val="solid"/>
            </a:ln>
            <a:effectLst/>
          </p:spPr>
          <p:txBody>
            <a:bodyPr rtlCol="0" anchor="ctr"/>
            <a:lstStyle/>
            <a:p>
              <a:pPr algn="ctr">
                <a:defRPr/>
              </a:pPr>
              <a:endParaRPr lang="zh-CN" altLang="en-US" sz="3200" kern="0">
                <a:solidFill>
                  <a:schemeClr val="bg1"/>
                </a:solidFill>
                <a:latin typeface="Calibri" panose="020F0502020204030204"/>
                <a:ea typeface="宋体" panose="02010600030101010101" pitchFamily="2" charset="-122"/>
              </a:endParaRPr>
            </a:p>
          </p:txBody>
        </p:sp>
        <p:sp>
          <p:nvSpPr>
            <p:cNvPr id="51" name="TextBox 67"/>
            <p:cNvSpPr txBox="1"/>
            <p:nvPr/>
          </p:nvSpPr>
          <p:spPr>
            <a:xfrm>
              <a:off x="1674115" y="2728049"/>
              <a:ext cx="985093" cy="2309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defRPr/>
              </a:pPr>
              <a:r>
                <a:rPr lang="zh-CN" altLang="en-US" sz="1600" kern="0" dirty="0"/>
                <a:t>职务名称</a:t>
              </a:r>
            </a:p>
          </p:txBody>
        </p:sp>
        <p:sp>
          <p:nvSpPr>
            <p:cNvPr id="52" name="等腰三角形 51"/>
            <p:cNvSpPr/>
            <p:nvPr/>
          </p:nvSpPr>
          <p:spPr>
            <a:xfrm flipV="1">
              <a:off x="2057344" y="2975421"/>
              <a:ext cx="218634" cy="139254"/>
            </a:xfrm>
            <a:prstGeom prst="triangle">
              <a:avLst/>
            </a:prstGeom>
            <a:gradFill>
              <a:gsLst>
                <a:gs pos="0">
                  <a:srgbClr val="0070C0"/>
                </a:gs>
                <a:gs pos="100000">
                  <a:srgbClr val="01559B"/>
                </a:gs>
              </a:gsLst>
              <a:lin ang="0" scaled="0"/>
            </a:gradFill>
            <a:ln w="25400" cap="flat" cmpd="sng" algn="ctr">
              <a:noFill/>
              <a:prstDash val="solid"/>
            </a:ln>
            <a:effectLst/>
          </p:spPr>
          <p:txBody>
            <a:bodyPr rtlCol="0" anchor="ctr"/>
            <a:lstStyle/>
            <a:p>
              <a:pPr algn="ctr">
                <a:defRPr/>
              </a:pPr>
              <a:endParaRPr lang="zh-CN" altLang="en-US" sz="3200" kern="0">
                <a:solidFill>
                  <a:schemeClr val="bg1"/>
                </a:solidFill>
                <a:latin typeface="Calibri" panose="020F0502020204030204"/>
                <a:ea typeface="宋体" panose="02010600030101010101" pitchFamily="2" charset="-122"/>
              </a:endParaRPr>
            </a:p>
          </p:txBody>
        </p:sp>
      </p:grpSp>
      <p:sp>
        <p:nvSpPr>
          <p:cNvPr id="53" name="TextBox 69"/>
          <p:cNvSpPr txBox="1"/>
          <p:nvPr/>
        </p:nvSpPr>
        <p:spPr>
          <a:xfrm>
            <a:off x="6456772" y="4917646"/>
            <a:ext cx="1877351" cy="1025922"/>
          </a:xfrm>
          <a:prstGeom prst="rect">
            <a:avLst/>
          </a:prstGeom>
          <a:noFill/>
        </p:spPr>
        <p:txBody>
          <a:bodyPr wrap="square" lIns="0" tIns="0" rIns="0" bIns="0" rtlCol="0">
            <a:spAutoFit/>
          </a:bodyPr>
          <a:lstStyle/>
          <a:p>
            <a:pPr algn="just">
              <a:lnSpc>
                <a:spcPts val="1600"/>
              </a:lnSpc>
            </a:pPr>
            <a:r>
              <a:rPr lang="zh-CN" altLang="en-US" sz="1465" kern="0" dirty="0">
                <a:solidFill>
                  <a:schemeClr val="tx1">
                    <a:lumMod val="65000"/>
                    <a:lumOff val="35000"/>
                  </a:schemeClr>
                </a:solidFill>
                <a:latin typeface="微软雅黑" panose="020B0503020204020204" pitchFamily="34" charset="-122"/>
                <a:ea typeface="微软雅黑" panose="020B0503020204020204" pitchFamily="34" charset="-122"/>
              </a:rPr>
              <a:t>添加文本内容添加文本内容添加文本内容添加文本内容添加文本内容添加文本内容添加文本内容添加文本内容</a:t>
            </a:r>
          </a:p>
        </p:txBody>
      </p:sp>
      <p:sp>
        <p:nvSpPr>
          <p:cNvPr id="54" name="矩形 53"/>
          <p:cNvSpPr>
            <a:spLocks noChangeArrowheads="1"/>
          </p:cNvSpPr>
          <p:nvPr/>
        </p:nvSpPr>
        <p:spPr bwMode="auto">
          <a:xfrm>
            <a:off x="6705040" y="3780393"/>
            <a:ext cx="1367719"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3200" b="1" cap="all" dirty="0">
                <a:solidFill>
                  <a:srgbClr val="0070C0"/>
                </a:solidFill>
                <a:latin typeface="微软雅黑" panose="020B0503020204020204" pitchFamily="34" charset="-122"/>
                <a:ea typeface="微软雅黑" panose="020B0503020204020204" pitchFamily="34" charset="-122"/>
                <a:cs typeface="+mj-cs"/>
              </a:rPr>
              <a:t>姓 名</a:t>
            </a:r>
            <a:endParaRPr lang="en-US" altLang="zh-CN" sz="3200" b="1" cap="all" dirty="0">
              <a:solidFill>
                <a:srgbClr val="0070C0"/>
              </a:solidFill>
              <a:latin typeface="微软雅黑" panose="020B0503020204020204" pitchFamily="34" charset="-122"/>
              <a:ea typeface="微软雅黑" panose="020B0503020204020204" pitchFamily="34" charset="-122"/>
              <a:cs typeface="+mj-cs"/>
            </a:endParaRPr>
          </a:p>
        </p:txBody>
      </p:sp>
      <p:sp>
        <p:nvSpPr>
          <p:cNvPr id="55" name="椭圆 54"/>
          <p:cNvSpPr/>
          <p:nvPr/>
        </p:nvSpPr>
        <p:spPr>
          <a:xfrm>
            <a:off x="8918663" y="1397000"/>
            <a:ext cx="2214499" cy="2214787"/>
          </a:xfrm>
          <a:prstGeom prst="ellipse">
            <a:avLst/>
          </a:prstGeom>
          <a:blipFill dpi="0" rotWithShape="1">
            <a:blip r:embed="rId6" cstate="screen"/>
            <a:srcRect/>
            <a:stretch>
              <a:fillRect/>
            </a:stretch>
          </a:blip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6400"/>
          </a:p>
        </p:txBody>
      </p:sp>
      <p:grpSp>
        <p:nvGrpSpPr>
          <p:cNvPr id="56" name="组合 55"/>
          <p:cNvGrpSpPr/>
          <p:nvPr/>
        </p:nvGrpSpPr>
        <p:grpSpPr>
          <a:xfrm>
            <a:off x="9080691" y="4261777"/>
            <a:ext cx="1890447" cy="504461"/>
            <a:chOff x="1280133" y="2641600"/>
            <a:chExt cx="1773057" cy="473075"/>
          </a:xfrm>
          <a:solidFill>
            <a:srgbClr val="00B0F0"/>
          </a:solidFill>
        </p:grpSpPr>
        <p:sp>
          <p:nvSpPr>
            <p:cNvPr id="57" name="圆角矩形 56"/>
            <p:cNvSpPr/>
            <p:nvPr/>
          </p:nvSpPr>
          <p:spPr>
            <a:xfrm>
              <a:off x="1280133" y="2641600"/>
              <a:ext cx="1773057" cy="388342"/>
            </a:xfrm>
            <a:prstGeom prst="roundRect">
              <a:avLst/>
            </a:prstGeom>
            <a:gradFill>
              <a:gsLst>
                <a:gs pos="0">
                  <a:srgbClr val="0070C0"/>
                </a:gs>
                <a:gs pos="100000">
                  <a:srgbClr val="01559B"/>
                </a:gs>
              </a:gsLst>
              <a:lin ang="0" scaled="0"/>
            </a:gradFill>
            <a:ln w="25400" cap="flat" cmpd="sng" algn="ctr">
              <a:noFill/>
              <a:prstDash val="solid"/>
            </a:ln>
            <a:effectLst/>
          </p:spPr>
          <p:txBody>
            <a:bodyPr rtlCol="0" anchor="ctr"/>
            <a:lstStyle/>
            <a:p>
              <a:pPr algn="ctr">
                <a:defRPr/>
              </a:pPr>
              <a:endParaRPr lang="zh-CN" altLang="en-US" sz="3200" kern="0">
                <a:solidFill>
                  <a:schemeClr val="bg1"/>
                </a:solidFill>
                <a:latin typeface="Calibri" panose="020F0502020204030204"/>
                <a:ea typeface="宋体" panose="02010600030101010101" pitchFamily="2" charset="-122"/>
              </a:endParaRPr>
            </a:p>
          </p:txBody>
        </p:sp>
        <p:sp>
          <p:nvSpPr>
            <p:cNvPr id="58" name="TextBox 74"/>
            <p:cNvSpPr txBox="1"/>
            <p:nvPr/>
          </p:nvSpPr>
          <p:spPr>
            <a:xfrm>
              <a:off x="1674115" y="2728049"/>
              <a:ext cx="985093" cy="2309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defRPr/>
              </a:pPr>
              <a:r>
                <a:rPr lang="zh-CN" altLang="en-US" sz="1600" kern="0" dirty="0"/>
                <a:t>职务名称</a:t>
              </a:r>
            </a:p>
          </p:txBody>
        </p:sp>
        <p:sp>
          <p:nvSpPr>
            <p:cNvPr id="59" name="等腰三角形 58"/>
            <p:cNvSpPr/>
            <p:nvPr/>
          </p:nvSpPr>
          <p:spPr>
            <a:xfrm flipV="1">
              <a:off x="2057344" y="2975421"/>
              <a:ext cx="218634" cy="139254"/>
            </a:xfrm>
            <a:prstGeom prst="triangle">
              <a:avLst/>
            </a:prstGeom>
            <a:gradFill>
              <a:gsLst>
                <a:gs pos="0">
                  <a:srgbClr val="0070C0"/>
                </a:gs>
                <a:gs pos="100000">
                  <a:srgbClr val="01559B"/>
                </a:gs>
              </a:gsLst>
              <a:lin ang="0" scaled="0"/>
            </a:gradFill>
            <a:ln w="25400" cap="flat" cmpd="sng" algn="ctr">
              <a:noFill/>
              <a:prstDash val="solid"/>
            </a:ln>
            <a:effectLst/>
          </p:spPr>
          <p:txBody>
            <a:bodyPr rtlCol="0" anchor="ctr"/>
            <a:lstStyle/>
            <a:p>
              <a:pPr algn="ctr">
                <a:defRPr/>
              </a:pPr>
              <a:endParaRPr lang="zh-CN" altLang="en-US" sz="3200" kern="0">
                <a:solidFill>
                  <a:schemeClr val="bg1"/>
                </a:solidFill>
                <a:latin typeface="Calibri" panose="020F0502020204030204"/>
                <a:ea typeface="宋体" panose="02010600030101010101" pitchFamily="2" charset="-122"/>
              </a:endParaRPr>
            </a:p>
          </p:txBody>
        </p:sp>
      </p:grpSp>
      <p:sp>
        <p:nvSpPr>
          <p:cNvPr id="60" name="TextBox 76"/>
          <p:cNvSpPr txBox="1"/>
          <p:nvPr/>
        </p:nvSpPr>
        <p:spPr>
          <a:xfrm>
            <a:off x="9093787" y="4917646"/>
            <a:ext cx="1877351" cy="1025922"/>
          </a:xfrm>
          <a:prstGeom prst="rect">
            <a:avLst/>
          </a:prstGeom>
          <a:noFill/>
        </p:spPr>
        <p:txBody>
          <a:bodyPr wrap="square" lIns="0" tIns="0" rIns="0" bIns="0" rtlCol="0">
            <a:spAutoFit/>
          </a:bodyPr>
          <a:lstStyle/>
          <a:p>
            <a:pPr algn="just">
              <a:lnSpc>
                <a:spcPts val="1600"/>
              </a:lnSpc>
            </a:pPr>
            <a:r>
              <a:rPr lang="zh-CN" altLang="en-US" sz="1465" kern="0" dirty="0">
                <a:solidFill>
                  <a:schemeClr val="tx1">
                    <a:lumMod val="65000"/>
                    <a:lumOff val="35000"/>
                  </a:schemeClr>
                </a:solidFill>
                <a:latin typeface="微软雅黑" panose="020B0503020204020204" pitchFamily="34" charset="-122"/>
                <a:ea typeface="微软雅黑" panose="020B0503020204020204" pitchFamily="34" charset="-122"/>
              </a:rPr>
              <a:t>添加文本内容添加文本内容添加文本内容添加文本内容添加文本内容添加文本内容添加文本内容添加文本内容</a:t>
            </a:r>
          </a:p>
        </p:txBody>
      </p:sp>
      <p:sp>
        <p:nvSpPr>
          <p:cNvPr id="61" name="矩形 60"/>
          <p:cNvSpPr>
            <a:spLocks noChangeArrowheads="1"/>
          </p:cNvSpPr>
          <p:nvPr/>
        </p:nvSpPr>
        <p:spPr bwMode="auto">
          <a:xfrm>
            <a:off x="9342055" y="3780393"/>
            <a:ext cx="1367719"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3200" b="1" cap="all" dirty="0">
                <a:solidFill>
                  <a:srgbClr val="0070C0"/>
                </a:solidFill>
                <a:latin typeface="微软雅黑" panose="020B0503020204020204" pitchFamily="34" charset="-122"/>
                <a:ea typeface="微软雅黑" panose="020B0503020204020204" pitchFamily="34" charset="-122"/>
                <a:cs typeface="+mj-cs"/>
              </a:rPr>
              <a:t>姓 名</a:t>
            </a:r>
            <a:endParaRPr lang="en-US" altLang="zh-CN" sz="3200" b="1" cap="all" dirty="0">
              <a:solidFill>
                <a:srgbClr val="0070C0"/>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ppt_x"/>
                                          </p:val>
                                        </p:tav>
                                        <p:tav tm="100000">
                                          <p:val>
                                            <p:strVal val="#ppt_x"/>
                                          </p:val>
                                        </p:tav>
                                      </p:tavLst>
                                    </p:anim>
                                    <p:anim calcmode="lin" valueType="num">
                                      <p:cBhvr additive="base">
                                        <p:cTn id="15" dur="500" fill="hold"/>
                                        <p:tgtEl>
                                          <p:spTgt spid="3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ppt_x"/>
                                          </p:val>
                                        </p:tav>
                                        <p:tav tm="100000">
                                          <p:val>
                                            <p:strVal val="#ppt_x"/>
                                          </p:val>
                                        </p:tav>
                                      </p:tavLst>
                                    </p:anim>
                                    <p:anim calcmode="lin" valueType="num">
                                      <p:cBhvr additive="base">
                                        <p:cTn id="19" dur="500" fill="hold"/>
                                        <p:tgtEl>
                                          <p:spTgt spid="39"/>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53" presetClass="entr" presetSubtype="52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Effect transition="in" filter="fade">
                                      <p:cBhvr>
                                        <p:cTn id="25" dur="500"/>
                                        <p:tgtEl>
                                          <p:spTgt spid="40"/>
                                        </p:tgtEl>
                                      </p:cBhvr>
                                    </p:animEffect>
                                    <p:anim calcmode="lin" valueType="num">
                                      <p:cBhvr>
                                        <p:cTn id="26" dur="500" fill="hold"/>
                                        <p:tgtEl>
                                          <p:spTgt spid="40"/>
                                        </p:tgtEl>
                                        <p:attrNameLst>
                                          <p:attrName>ppt_x</p:attrName>
                                        </p:attrNameLst>
                                      </p:cBhvr>
                                      <p:tavLst>
                                        <p:tav tm="0">
                                          <p:val>
                                            <p:fltVal val="0.5"/>
                                          </p:val>
                                        </p:tav>
                                        <p:tav tm="100000">
                                          <p:val>
                                            <p:strVal val="#ppt_x"/>
                                          </p:val>
                                        </p:tav>
                                      </p:tavLst>
                                    </p:anim>
                                    <p:anim calcmode="lin" valueType="num">
                                      <p:cBhvr>
                                        <p:cTn id="27" dur="500" fill="hold"/>
                                        <p:tgtEl>
                                          <p:spTgt spid="40"/>
                                        </p:tgtEl>
                                        <p:attrNameLst>
                                          <p:attrName>ppt_y</p:attrName>
                                        </p:attrNameLst>
                                      </p:cBhvr>
                                      <p:tavLst>
                                        <p:tav tm="0">
                                          <p:val>
                                            <p:fltVal val="0.5"/>
                                          </p:val>
                                        </p:tav>
                                        <p:tav tm="100000">
                                          <p:val>
                                            <p:strVal val="#ppt_y"/>
                                          </p:val>
                                        </p:tav>
                                      </p:tavLst>
                                    </p:anim>
                                  </p:childTnLst>
                                </p:cTn>
                              </p:par>
                            </p:childTnLst>
                          </p:cTn>
                        </p:par>
                        <p:par>
                          <p:cTn id="28" fill="hold">
                            <p:stCondLst>
                              <p:cond delay="2000"/>
                            </p:stCondLst>
                            <p:childTnLst>
                              <p:par>
                                <p:cTn id="29" presetID="31"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1000" fill="hold"/>
                                        <p:tgtEl>
                                          <p:spTgt spid="41"/>
                                        </p:tgtEl>
                                        <p:attrNameLst>
                                          <p:attrName>ppt_w</p:attrName>
                                        </p:attrNameLst>
                                      </p:cBhvr>
                                      <p:tavLst>
                                        <p:tav tm="0">
                                          <p:val>
                                            <p:fltVal val="0"/>
                                          </p:val>
                                        </p:tav>
                                        <p:tav tm="100000">
                                          <p:val>
                                            <p:strVal val="#ppt_w"/>
                                          </p:val>
                                        </p:tav>
                                      </p:tavLst>
                                    </p:anim>
                                    <p:anim calcmode="lin" valueType="num">
                                      <p:cBhvr>
                                        <p:cTn id="32" dur="1000" fill="hold"/>
                                        <p:tgtEl>
                                          <p:spTgt spid="41"/>
                                        </p:tgtEl>
                                        <p:attrNameLst>
                                          <p:attrName>ppt_h</p:attrName>
                                        </p:attrNameLst>
                                      </p:cBhvr>
                                      <p:tavLst>
                                        <p:tav tm="0">
                                          <p:val>
                                            <p:fltVal val="0"/>
                                          </p:val>
                                        </p:tav>
                                        <p:tav tm="100000">
                                          <p:val>
                                            <p:strVal val="#ppt_h"/>
                                          </p:val>
                                        </p:tav>
                                      </p:tavLst>
                                    </p:anim>
                                    <p:anim calcmode="lin" valueType="num">
                                      <p:cBhvr>
                                        <p:cTn id="33" dur="1000" fill="hold"/>
                                        <p:tgtEl>
                                          <p:spTgt spid="41"/>
                                        </p:tgtEl>
                                        <p:attrNameLst>
                                          <p:attrName>style.rotation</p:attrName>
                                        </p:attrNameLst>
                                      </p:cBhvr>
                                      <p:tavLst>
                                        <p:tav tm="0">
                                          <p:val>
                                            <p:fltVal val="90"/>
                                          </p:val>
                                        </p:tav>
                                        <p:tav tm="100000">
                                          <p:val>
                                            <p:fltVal val="0"/>
                                          </p:val>
                                        </p:tav>
                                      </p:tavLst>
                                    </p:anim>
                                    <p:animEffect transition="in" filter="fade">
                                      <p:cBhvr>
                                        <p:cTn id="34" dur="1000"/>
                                        <p:tgtEl>
                                          <p:spTgt spid="41"/>
                                        </p:tgtEl>
                                      </p:cBhvr>
                                    </p:animEffect>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500" fill="hold"/>
                                        <p:tgtEl>
                                          <p:spTgt spid="42"/>
                                        </p:tgtEl>
                                        <p:attrNameLst>
                                          <p:attrName>ppt_x</p:attrName>
                                        </p:attrNameLst>
                                      </p:cBhvr>
                                      <p:tavLst>
                                        <p:tav tm="0">
                                          <p:val>
                                            <p:strVal val="#ppt_x"/>
                                          </p:val>
                                        </p:tav>
                                        <p:tav tm="100000">
                                          <p:val>
                                            <p:strVal val="#ppt_x"/>
                                          </p:val>
                                        </p:tav>
                                      </p:tavLst>
                                    </p:anim>
                                    <p:anim calcmode="lin" valueType="num">
                                      <p:cBhvr additive="base">
                                        <p:cTn id="39" dur="500" fill="hold"/>
                                        <p:tgtEl>
                                          <p:spTgt spid="4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500" fill="hold"/>
                                        <p:tgtEl>
                                          <p:spTgt spid="46"/>
                                        </p:tgtEl>
                                        <p:attrNameLst>
                                          <p:attrName>ppt_x</p:attrName>
                                        </p:attrNameLst>
                                      </p:cBhvr>
                                      <p:tavLst>
                                        <p:tav tm="0">
                                          <p:val>
                                            <p:strVal val="#ppt_x"/>
                                          </p:val>
                                        </p:tav>
                                        <p:tav tm="100000">
                                          <p:val>
                                            <p:strVal val="#ppt_x"/>
                                          </p:val>
                                        </p:tav>
                                      </p:tavLst>
                                    </p:anim>
                                    <p:anim calcmode="lin" valueType="num">
                                      <p:cBhvr additive="base">
                                        <p:cTn id="43" dur="500" fill="hold"/>
                                        <p:tgtEl>
                                          <p:spTgt spid="46"/>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53" presetClass="entr" presetSubtype="528"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p:cTn id="47" dur="500" fill="hold"/>
                                        <p:tgtEl>
                                          <p:spTgt spid="47"/>
                                        </p:tgtEl>
                                        <p:attrNameLst>
                                          <p:attrName>ppt_w</p:attrName>
                                        </p:attrNameLst>
                                      </p:cBhvr>
                                      <p:tavLst>
                                        <p:tav tm="0">
                                          <p:val>
                                            <p:fltVal val="0"/>
                                          </p:val>
                                        </p:tav>
                                        <p:tav tm="100000">
                                          <p:val>
                                            <p:strVal val="#ppt_w"/>
                                          </p:val>
                                        </p:tav>
                                      </p:tavLst>
                                    </p:anim>
                                    <p:anim calcmode="lin" valueType="num">
                                      <p:cBhvr>
                                        <p:cTn id="48" dur="500" fill="hold"/>
                                        <p:tgtEl>
                                          <p:spTgt spid="47"/>
                                        </p:tgtEl>
                                        <p:attrNameLst>
                                          <p:attrName>ppt_h</p:attrName>
                                        </p:attrNameLst>
                                      </p:cBhvr>
                                      <p:tavLst>
                                        <p:tav tm="0">
                                          <p:val>
                                            <p:fltVal val="0"/>
                                          </p:val>
                                        </p:tav>
                                        <p:tav tm="100000">
                                          <p:val>
                                            <p:strVal val="#ppt_h"/>
                                          </p:val>
                                        </p:tav>
                                      </p:tavLst>
                                    </p:anim>
                                    <p:animEffect transition="in" filter="fade">
                                      <p:cBhvr>
                                        <p:cTn id="49" dur="500"/>
                                        <p:tgtEl>
                                          <p:spTgt spid="47"/>
                                        </p:tgtEl>
                                      </p:cBhvr>
                                    </p:animEffect>
                                    <p:anim calcmode="lin" valueType="num">
                                      <p:cBhvr>
                                        <p:cTn id="50" dur="500" fill="hold"/>
                                        <p:tgtEl>
                                          <p:spTgt spid="47"/>
                                        </p:tgtEl>
                                        <p:attrNameLst>
                                          <p:attrName>ppt_x</p:attrName>
                                        </p:attrNameLst>
                                      </p:cBhvr>
                                      <p:tavLst>
                                        <p:tav tm="0">
                                          <p:val>
                                            <p:fltVal val="0.5"/>
                                          </p:val>
                                        </p:tav>
                                        <p:tav tm="100000">
                                          <p:val>
                                            <p:strVal val="#ppt_x"/>
                                          </p:val>
                                        </p:tav>
                                      </p:tavLst>
                                    </p:anim>
                                    <p:anim calcmode="lin" valueType="num">
                                      <p:cBhvr>
                                        <p:cTn id="51" dur="500" fill="hold"/>
                                        <p:tgtEl>
                                          <p:spTgt spid="47"/>
                                        </p:tgtEl>
                                        <p:attrNameLst>
                                          <p:attrName>ppt_y</p:attrName>
                                        </p:attrNameLst>
                                      </p:cBhvr>
                                      <p:tavLst>
                                        <p:tav tm="0">
                                          <p:val>
                                            <p:fltVal val="0.5"/>
                                          </p:val>
                                        </p:tav>
                                        <p:tav tm="100000">
                                          <p:val>
                                            <p:strVal val="#ppt_y"/>
                                          </p:val>
                                        </p:tav>
                                      </p:tavLst>
                                    </p:anim>
                                  </p:childTnLst>
                                </p:cTn>
                              </p:par>
                            </p:childTnLst>
                          </p:cTn>
                        </p:par>
                        <p:par>
                          <p:cTn id="52" fill="hold">
                            <p:stCondLst>
                              <p:cond delay="4000"/>
                            </p:stCondLst>
                            <p:childTnLst>
                              <p:par>
                                <p:cTn id="53" presetID="31" presetClass="entr" presetSubtype="0" fill="hold" grpId="0" nodeType="after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p:cTn id="55" dur="1000" fill="hold"/>
                                        <p:tgtEl>
                                          <p:spTgt spid="48"/>
                                        </p:tgtEl>
                                        <p:attrNameLst>
                                          <p:attrName>ppt_w</p:attrName>
                                        </p:attrNameLst>
                                      </p:cBhvr>
                                      <p:tavLst>
                                        <p:tav tm="0">
                                          <p:val>
                                            <p:fltVal val="0"/>
                                          </p:val>
                                        </p:tav>
                                        <p:tav tm="100000">
                                          <p:val>
                                            <p:strVal val="#ppt_w"/>
                                          </p:val>
                                        </p:tav>
                                      </p:tavLst>
                                    </p:anim>
                                    <p:anim calcmode="lin" valueType="num">
                                      <p:cBhvr>
                                        <p:cTn id="56" dur="1000" fill="hold"/>
                                        <p:tgtEl>
                                          <p:spTgt spid="48"/>
                                        </p:tgtEl>
                                        <p:attrNameLst>
                                          <p:attrName>ppt_h</p:attrName>
                                        </p:attrNameLst>
                                      </p:cBhvr>
                                      <p:tavLst>
                                        <p:tav tm="0">
                                          <p:val>
                                            <p:fltVal val="0"/>
                                          </p:val>
                                        </p:tav>
                                        <p:tav tm="100000">
                                          <p:val>
                                            <p:strVal val="#ppt_h"/>
                                          </p:val>
                                        </p:tav>
                                      </p:tavLst>
                                    </p:anim>
                                    <p:anim calcmode="lin" valueType="num">
                                      <p:cBhvr>
                                        <p:cTn id="57" dur="1000" fill="hold"/>
                                        <p:tgtEl>
                                          <p:spTgt spid="48"/>
                                        </p:tgtEl>
                                        <p:attrNameLst>
                                          <p:attrName>style.rotation</p:attrName>
                                        </p:attrNameLst>
                                      </p:cBhvr>
                                      <p:tavLst>
                                        <p:tav tm="0">
                                          <p:val>
                                            <p:fltVal val="90"/>
                                          </p:val>
                                        </p:tav>
                                        <p:tav tm="100000">
                                          <p:val>
                                            <p:fltVal val="0"/>
                                          </p:val>
                                        </p:tav>
                                      </p:tavLst>
                                    </p:anim>
                                    <p:animEffect transition="in" filter="fade">
                                      <p:cBhvr>
                                        <p:cTn id="58" dur="1000"/>
                                        <p:tgtEl>
                                          <p:spTgt spid="48"/>
                                        </p:tgtEl>
                                      </p:cBhvr>
                                    </p:animEffect>
                                  </p:childTnLst>
                                </p:cTn>
                              </p:par>
                            </p:childTnLst>
                          </p:cTn>
                        </p:par>
                        <p:par>
                          <p:cTn id="59" fill="hold">
                            <p:stCondLst>
                              <p:cond delay="5000"/>
                            </p:stCondLst>
                            <p:childTnLst>
                              <p:par>
                                <p:cTn id="60" presetID="2" presetClass="entr" presetSubtype="4"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additive="base">
                                        <p:cTn id="62" dur="500" fill="hold"/>
                                        <p:tgtEl>
                                          <p:spTgt spid="49"/>
                                        </p:tgtEl>
                                        <p:attrNameLst>
                                          <p:attrName>ppt_x</p:attrName>
                                        </p:attrNameLst>
                                      </p:cBhvr>
                                      <p:tavLst>
                                        <p:tav tm="0">
                                          <p:val>
                                            <p:strVal val="#ppt_x"/>
                                          </p:val>
                                        </p:tav>
                                        <p:tav tm="100000">
                                          <p:val>
                                            <p:strVal val="#ppt_x"/>
                                          </p:val>
                                        </p:tav>
                                      </p:tavLst>
                                    </p:anim>
                                    <p:anim calcmode="lin" valueType="num">
                                      <p:cBhvr additive="base">
                                        <p:cTn id="63" dur="500" fill="hold"/>
                                        <p:tgtEl>
                                          <p:spTgt spid="49"/>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500" fill="hold"/>
                                        <p:tgtEl>
                                          <p:spTgt spid="53"/>
                                        </p:tgtEl>
                                        <p:attrNameLst>
                                          <p:attrName>ppt_x</p:attrName>
                                        </p:attrNameLst>
                                      </p:cBhvr>
                                      <p:tavLst>
                                        <p:tav tm="0">
                                          <p:val>
                                            <p:strVal val="#ppt_x"/>
                                          </p:val>
                                        </p:tav>
                                        <p:tav tm="100000">
                                          <p:val>
                                            <p:strVal val="#ppt_x"/>
                                          </p:val>
                                        </p:tav>
                                      </p:tavLst>
                                    </p:anim>
                                    <p:anim calcmode="lin" valueType="num">
                                      <p:cBhvr additive="base">
                                        <p:cTn id="67" dur="500" fill="hold"/>
                                        <p:tgtEl>
                                          <p:spTgt spid="53"/>
                                        </p:tgtEl>
                                        <p:attrNameLst>
                                          <p:attrName>ppt_y</p:attrName>
                                        </p:attrNameLst>
                                      </p:cBhvr>
                                      <p:tavLst>
                                        <p:tav tm="0">
                                          <p:val>
                                            <p:strVal val="1+#ppt_h/2"/>
                                          </p:val>
                                        </p:tav>
                                        <p:tav tm="100000">
                                          <p:val>
                                            <p:strVal val="#ppt_y"/>
                                          </p:val>
                                        </p:tav>
                                      </p:tavLst>
                                    </p:anim>
                                  </p:childTnLst>
                                </p:cTn>
                              </p:par>
                            </p:childTnLst>
                          </p:cTn>
                        </p:par>
                        <p:par>
                          <p:cTn id="68" fill="hold">
                            <p:stCondLst>
                              <p:cond delay="5500"/>
                            </p:stCondLst>
                            <p:childTnLst>
                              <p:par>
                                <p:cTn id="69" presetID="53" presetClass="entr" presetSubtype="528"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p:cTn id="71" dur="500" fill="hold"/>
                                        <p:tgtEl>
                                          <p:spTgt spid="54"/>
                                        </p:tgtEl>
                                        <p:attrNameLst>
                                          <p:attrName>ppt_w</p:attrName>
                                        </p:attrNameLst>
                                      </p:cBhvr>
                                      <p:tavLst>
                                        <p:tav tm="0">
                                          <p:val>
                                            <p:fltVal val="0"/>
                                          </p:val>
                                        </p:tav>
                                        <p:tav tm="100000">
                                          <p:val>
                                            <p:strVal val="#ppt_w"/>
                                          </p:val>
                                        </p:tav>
                                      </p:tavLst>
                                    </p:anim>
                                    <p:anim calcmode="lin" valueType="num">
                                      <p:cBhvr>
                                        <p:cTn id="72" dur="500" fill="hold"/>
                                        <p:tgtEl>
                                          <p:spTgt spid="54"/>
                                        </p:tgtEl>
                                        <p:attrNameLst>
                                          <p:attrName>ppt_h</p:attrName>
                                        </p:attrNameLst>
                                      </p:cBhvr>
                                      <p:tavLst>
                                        <p:tav tm="0">
                                          <p:val>
                                            <p:fltVal val="0"/>
                                          </p:val>
                                        </p:tav>
                                        <p:tav tm="100000">
                                          <p:val>
                                            <p:strVal val="#ppt_h"/>
                                          </p:val>
                                        </p:tav>
                                      </p:tavLst>
                                    </p:anim>
                                    <p:animEffect transition="in" filter="fade">
                                      <p:cBhvr>
                                        <p:cTn id="73" dur="500"/>
                                        <p:tgtEl>
                                          <p:spTgt spid="54"/>
                                        </p:tgtEl>
                                      </p:cBhvr>
                                    </p:animEffect>
                                    <p:anim calcmode="lin" valueType="num">
                                      <p:cBhvr>
                                        <p:cTn id="74" dur="500" fill="hold"/>
                                        <p:tgtEl>
                                          <p:spTgt spid="54"/>
                                        </p:tgtEl>
                                        <p:attrNameLst>
                                          <p:attrName>ppt_x</p:attrName>
                                        </p:attrNameLst>
                                      </p:cBhvr>
                                      <p:tavLst>
                                        <p:tav tm="0">
                                          <p:val>
                                            <p:fltVal val="0.5"/>
                                          </p:val>
                                        </p:tav>
                                        <p:tav tm="100000">
                                          <p:val>
                                            <p:strVal val="#ppt_x"/>
                                          </p:val>
                                        </p:tav>
                                      </p:tavLst>
                                    </p:anim>
                                    <p:anim calcmode="lin" valueType="num">
                                      <p:cBhvr>
                                        <p:cTn id="75" dur="500" fill="hold"/>
                                        <p:tgtEl>
                                          <p:spTgt spid="54"/>
                                        </p:tgtEl>
                                        <p:attrNameLst>
                                          <p:attrName>ppt_y</p:attrName>
                                        </p:attrNameLst>
                                      </p:cBhvr>
                                      <p:tavLst>
                                        <p:tav tm="0">
                                          <p:val>
                                            <p:fltVal val="0.5"/>
                                          </p:val>
                                        </p:tav>
                                        <p:tav tm="100000">
                                          <p:val>
                                            <p:strVal val="#ppt_y"/>
                                          </p:val>
                                        </p:tav>
                                      </p:tavLst>
                                    </p:anim>
                                  </p:childTnLst>
                                </p:cTn>
                              </p:par>
                            </p:childTnLst>
                          </p:cTn>
                        </p:par>
                        <p:par>
                          <p:cTn id="76" fill="hold">
                            <p:stCondLst>
                              <p:cond delay="6000"/>
                            </p:stCondLst>
                            <p:childTnLst>
                              <p:par>
                                <p:cTn id="77" presetID="31" presetClass="entr" presetSubtype="0" fill="hold" grpId="0" nodeType="afterEffect">
                                  <p:stCondLst>
                                    <p:cond delay="0"/>
                                  </p:stCondLst>
                                  <p:childTnLst>
                                    <p:set>
                                      <p:cBhvr>
                                        <p:cTn id="78" dur="1" fill="hold">
                                          <p:stCondLst>
                                            <p:cond delay="0"/>
                                          </p:stCondLst>
                                        </p:cTn>
                                        <p:tgtEl>
                                          <p:spTgt spid="55"/>
                                        </p:tgtEl>
                                        <p:attrNameLst>
                                          <p:attrName>style.visibility</p:attrName>
                                        </p:attrNameLst>
                                      </p:cBhvr>
                                      <p:to>
                                        <p:strVal val="visible"/>
                                      </p:to>
                                    </p:set>
                                    <p:anim calcmode="lin" valueType="num">
                                      <p:cBhvr>
                                        <p:cTn id="79" dur="1000" fill="hold"/>
                                        <p:tgtEl>
                                          <p:spTgt spid="55"/>
                                        </p:tgtEl>
                                        <p:attrNameLst>
                                          <p:attrName>ppt_w</p:attrName>
                                        </p:attrNameLst>
                                      </p:cBhvr>
                                      <p:tavLst>
                                        <p:tav tm="0">
                                          <p:val>
                                            <p:fltVal val="0"/>
                                          </p:val>
                                        </p:tav>
                                        <p:tav tm="100000">
                                          <p:val>
                                            <p:strVal val="#ppt_w"/>
                                          </p:val>
                                        </p:tav>
                                      </p:tavLst>
                                    </p:anim>
                                    <p:anim calcmode="lin" valueType="num">
                                      <p:cBhvr>
                                        <p:cTn id="80" dur="1000" fill="hold"/>
                                        <p:tgtEl>
                                          <p:spTgt spid="55"/>
                                        </p:tgtEl>
                                        <p:attrNameLst>
                                          <p:attrName>ppt_h</p:attrName>
                                        </p:attrNameLst>
                                      </p:cBhvr>
                                      <p:tavLst>
                                        <p:tav tm="0">
                                          <p:val>
                                            <p:fltVal val="0"/>
                                          </p:val>
                                        </p:tav>
                                        <p:tav tm="100000">
                                          <p:val>
                                            <p:strVal val="#ppt_h"/>
                                          </p:val>
                                        </p:tav>
                                      </p:tavLst>
                                    </p:anim>
                                    <p:anim calcmode="lin" valueType="num">
                                      <p:cBhvr>
                                        <p:cTn id="81" dur="1000" fill="hold"/>
                                        <p:tgtEl>
                                          <p:spTgt spid="55"/>
                                        </p:tgtEl>
                                        <p:attrNameLst>
                                          <p:attrName>style.rotation</p:attrName>
                                        </p:attrNameLst>
                                      </p:cBhvr>
                                      <p:tavLst>
                                        <p:tav tm="0">
                                          <p:val>
                                            <p:fltVal val="90"/>
                                          </p:val>
                                        </p:tav>
                                        <p:tav tm="100000">
                                          <p:val>
                                            <p:fltVal val="0"/>
                                          </p:val>
                                        </p:tav>
                                      </p:tavLst>
                                    </p:anim>
                                    <p:animEffect transition="in" filter="fade">
                                      <p:cBhvr>
                                        <p:cTn id="82" dur="1000"/>
                                        <p:tgtEl>
                                          <p:spTgt spid="55"/>
                                        </p:tgtEl>
                                      </p:cBhvr>
                                    </p:animEffect>
                                  </p:childTnLst>
                                </p:cTn>
                              </p:par>
                            </p:childTnLst>
                          </p:cTn>
                        </p:par>
                        <p:par>
                          <p:cTn id="83" fill="hold">
                            <p:stCondLst>
                              <p:cond delay="7000"/>
                            </p:stCondLst>
                            <p:childTnLst>
                              <p:par>
                                <p:cTn id="84" presetID="2" presetClass="entr" presetSubtype="4" fill="hold" nodeType="afterEffect">
                                  <p:stCondLst>
                                    <p:cond delay="0"/>
                                  </p:stCondLst>
                                  <p:childTnLst>
                                    <p:set>
                                      <p:cBhvr>
                                        <p:cTn id="85" dur="1" fill="hold">
                                          <p:stCondLst>
                                            <p:cond delay="0"/>
                                          </p:stCondLst>
                                        </p:cTn>
                                        <p:tgtEl>
                                          <p:spTgt spid="56"/>
                                        </p:tgtEl>
                                        <p:attrNameLst>
                                          <p:attrName>style.visibility</p:attrName>
                                        </p:attrNameLst>
                                      </p:cBhvr>
                                      <p:to>
                                        <p:strVal val="visible"/>
                                      </p:to>
                                    </p:set>
                                    <p:anim calcmode="lin" valueType="num">
                                      <p:cBhvr additive="base">
                                        <p:cTn id="86" dur="500" fill="hold"/>
                                        <p:tgtEl>
                                          <p:spTgt spid="56"/>
                                        </p:tgtEl>
                                        <p:attrNameLst>
                                          <p:attrName>ppt_x</p:attrName>
                                        </p:attrNameLst>
                                      </p:cBhvr>
                                      <p:tavLst>
                                        <p:tav tm="0">
                                          <p:val>
                                            <p:strVal val="#ppt_x"/>
                                          </p:val>
                                        </p:tav>
                                        <p:tav tm="100000">
                                          <p:val>
                                            <p:strVal val="#ppt_x"/>
                                          </p:val>
                                        </p:tav>
                                      </p:tavLst>
                                    </p:anim>
                                    <p:anim calcmode="lin" valueType="num">
                                      <p:cBhvr additive="base">
                                        <p:cTn id="87" dur="500" fill="hold"/>
                                        <p:tgtEl>
                                          <p:spTgt spid="56"/>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60"/>
                                        </p:tgtEl>
                                        <p:attrNameLst>
                                          <p:attrName>style.visibility</p:attrName>
                                        </p:attrNameLst>
                                      </p:cBhvr>
                                      <p:to>
                                        <p:strVal val="visible"/>
                                      </p:to>
                                    </p:set>
                                    <p:anim calcmode="lin" valueType="num">
                                      <p:cBhvr additive="base">
                                        <p:cTn id="90" dur="500" fill="hold"/>
                                        <p:tgtEl>
                                          <p:spTgt spid="60"/>
                                        </p:tgtEl>
                                        <p:attrNameLst>
                                          <p:attrName>ppt_x</p:attrName>
                                        </p:attrNameLst>
                                      </p:cBhvr>
                                      <p:tavLst>
                                        <p:tav tm="0">
                                          <p:val>
                                            <p:strVal val="#ppt_x"/>
                                          </p:val>
                                        </p:tav>
                                        <p:tav tm="100000">
                                          <p:val>
                                            <p:strVal val="#ppt_x"/>
                                          </p:val>
                                        </p:tav>
                                      </p:tavLst>
                                    </p:anim>
                                    <p:anim calcmode="lin" valueType="num">
                                      <p:cBhvr additive="base">
                                        <p:cTn id="91" dur="500" fill="hold"/>
                                        <p:tgtEl>
                                          <p:spTgt spid="60"/>
                                        </p:tgtEl>
                                        <p:attrNameLst>
                                          <p:attrName>ppt_y</p:attrName>
                                        </p:attrNameLst>
                                      </p:cBhvr>
                                      <p:tavLst>
                                        <p:tav tm="0">
                                          <p:val>
                                            <p:strVal val="1+#ppt_h/2"/>
                                          </p:val>
                                        </p:tav>
                                        <p:tav tm="100000">
                                          <p:val>
                                            <p:strVal val="#ppt_y"/>
                                          </p:val>
                                        </p:tav>
                                      </p:tavLst>
                                    </p:anim>
                                  </p:childTnLst>
                                </p:cTn>
                              </p:par>
                            </p:childTnLst>
                          </p:cTn>
                        </p:par>
                        <p:par>
                          <p:cTn id="92" fill="hold">
                            <p:stCondLst>
                              <p:cond delay="7500"/>
                            </p:stCondLst>
                            <p:childTnLst>
                              <p:par>
                                <p:cTn id="93" presetID="53" presetClass="entr" presetSubtype="528" fill="hold" grpId="0" nodeType="afterEffect">
                                  <p:stCondLst>
                                    <p:cond delay="0"/>
                                  </p:stCondLst>
                                  <p:childTnLst>
                                    <p:set>
                                      <p:cBhvr>
                                        <p:cTn id="94" dur="1" fill="hold">
                                          <p:stCondLst>
                                            <p:cond delay="0"/>
                                          </p:stCondLst>
                                        </p:cTn>
                                        <p:tgtEl>
                                          <p:spTgt spid="61"/>
                                        </p:tgtEl>
                                        <p:attrNameLst>
                                          <p:attrName>style.visibility</p:attrName>
                                        </p:attrNameLst>
                                      </p:cBhvr>
                                      <p:to>
                                        <p:strVal val="visible"/>
                                      </p:to>
                                    </p:set>
                                    <p:anim calcmode="lin" valueType="num">
                                      <p:cBhvr>
                                        <p:cTn id="95" dur="500" fill="hold"/>
                                        <p:tgtEl>
                                          <p:spTgt spid="61"/>
                                        </p:tgtEl>
                                        <p:attrNameLst>
                                          <p:attrName>ppt_w</p:attrName>
                                        </p:attrNameLst>
                                      </p:cBhvr>
                                      <p:tavLst>
                                        <p:tav tm="0">
                                          <p:val>
                                            <p:fltVal val="0"/>
                                          </p:val>
                                        </p:tav>
                                        <p:tav tm="100000">
                                          <p:val>
                                            <p:strVal val="#ppt_w"/>
                                          </p:val>
                                        </p:tav>
                                      </p:tavLst>
                                    </p:anim>
                                    <p:anim calcmode="lin" valueType="num">
                                      <p:cBhvr>
                                        <p:cTn id="96" dur="500" fill="hold"/>
                                        <p:tgtEl>
                                          <p:spTgt spid="61"/>
                                        </p:tgtEl>
                                        <p:attrNameLst>
                                          <p:attrName>ppt_h</p:attrName>
                                        </p:attrNameLst>
                                      </p:cBhvr>
                                      <p:tavLst>
                                        <p:tav tm="0">
                                          <p:val>
                                            <p:fltVal val="0"/>
                                          </p:val>
                                        </p:tav>
                                        <p:tav tm="100000">
                                          <p:val>
                                            <p:strVal val="#ppt_h"/>
                                          </p:val>
                                        </p:tav>
                                      </p:tavLst>
                                    </p:anim>
                                    <p:animEffect transition="in" filter="fade">
                                      <p:cBhvr>
                                        <p:cTn id="97" dur="500"/>
                                        <p:tgtEl>
                                          <p:spTgt spid="61"/>
                                        </p:tgtEl>
                                      </p:cBhvr>
                                    </p:animEffect>
                                    <p:anim calcmode="lin" valueType="num">
                                      <p:cBhvr>
                                        <p:cTn id="98" dur="500" fill="hold"/>
                                        <p:tgtEl>
                                          <p:spTgt spid="61"/>
                                        </p:tgtEl>
                                        <p:attrNameLst>
                                          <p:attrName>ppt_x</p:attrName>
                                        </p:attrNameLst>
                                      </p:cBhvr>
                                      <p:tavLst>
                                        <p:tav tm="0">
                                          <p:val>
                                            <p:fltVal val="0.5"/>
                                          </p:val>
                                        </p:tav>
                                        <p:tav tm="100000">
                                          <p:val>
                                            <p:strVal val="#ppt_x"/>
                                          </p:val>
                                        </p:tav>
                                      </p:tavLst>
                                    </p:anim>
                                    <p:anim calcmode="lin" valueType="num">
                                      <p:cBhvr>
                                        <p:cTn id="99" dur="500" fill="hold"/>
                                        <p:tgtEl>
                                          <p:spTgt spid="6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P spid="40" grpId="0"/>
      <p:bldP spid="41" grpId="0" animBg="1"/>
      <p:bldP spid="46" grpId="0"/>
      <p:bldP spid="47" grpId="0"/>
      <p:bldP spid="48" grpId="0" animBg="1"/>
      <p:bldP spid="53" grpId="0"/>
      <p:bldP spid="54" grpId="0"/>
      <p:bldP spid="55" grpId="0" animBg="1"/>
      <p:bldP spid="60"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公司架构</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 name="Line 38"/>
          <p:cNvSpPr>
            <a:spLocks noChangeShapeType="1"/>
          </p:cNvSpPr>
          <p:nvPr/>
        </p:nvSpPr>
        <p:spPr bwMode="auto">
          <a:xfrm>
            <a:off x="5226974" y="1382292"/>
            <a:ext cx="0" cy="403225"/>
          </a:xfrm>
          <a:prstGeom prst="line">
            <a:avLst/>
          </a:prstGeom>
          <a:solidFill>
            <a:srgbClr val="6D6776"/>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66" name="Line 39"/>
          <p:cNvSpPr>
            <a:spLocks noChangeShapeType="1"/>
          </p:cNvSpPr>
          <p:nvPr/>
        </p:nvSpPr>
        <p:spPr bwMode="auto">
          <a:xfrm>
            <a:off x="5226974" y="2128417"/>
            <a:ext cx="0" cy="365125"/>
          </a:xfrm>
          <a:prstGeom prst="line">
            <a:avLst/>
          </a:prstGeom>
          <a:solidFill>
            <a:srgbClr val="6D6776"/>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67" name="Line 41"/>
          <p:cNvSpPr>
            <a:spLocks noChangeShapeType="1"/>
          </p:cNvSpPr>
          <p:nvPr/>
        </p:nvSpPr>
        <p:spPr bwMode="auto">
          <a:xfrm>
            <a:off x="5230149" y="2306217"/>
            <a:ext cx="5162550" cy="0"/>
          </a:xfrm>
          <a:prstGeom prst="line">
            <a:avLst/>
          </a:prstGeom>
          <a:solidFill>
            <a:srgbClr val="6D6776"/>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nvGrpSpPr>
          <p:cNvPr id="168" name="组合 167"/>
          <p:cNvGrpSpPr/>
          <p:nvPr/>
        </p:nvGrpSpPr>
        <p:grpSpPr>
          <a:xfrm>
            <a:off x="1509049" y="2841205"/>
            <a:ext cx="6905625" cy="544512"/>
            <a:chOff x="1492250" y="2624139"/>
            <a:chExt cx="6905625" cy="544512"/>
          </a:xfrm>
          <a:solidFill>
            <a:srgbClr val="DE5149"/>
          </a:solidFill>
        </p:grpSpPr>
        <p:sp>
          <p:nvSpPr>
            <p:cNvPr id="169" name="Line 40"/>
            <p:cNvSpPr>
              <a:spLocks noChangeShapeType="1"/>
            </p:cNvSpPr>
            <p:nvPr/>
          </p:nvSpPr>
          <p:spPr bwMode="auto">
            <a:xfrm>
              <a:off x="5210175" y="2624139"/>
              <a:ext cx="0" cy="30638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70" name="Line 43"/>
            <p:cNvSpPr>
              <a:spLocks noChangeShapeType="1"/>
            </p:cNvSpPr>
            <p:nvPr/>
          </p:nvSpPr>
          <p:spPr bwMode="auto">
            <a:xfrm>
              <a:off x="1492250" y="2925764"/>
              <a:ext cx="6905625"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71" name="Line 44"/>
            <p:cNvSpPr>
              <a:spLocks noChangeShapeType="1"/>
            </p:cNvSpPr>
            <p:nvPr/>
          </p:nvSpPr>
          <p:spPr bwMode="auto">
            <a:xfrm>
              <a:off x="5380038" y="2927351"/>
              <a:ext cx="0" cy="2413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72" name="Line 45"/>
            <p:cNvSpPr>
              <a:spLocks noChangeShapeType="1"/>
            </p:cNvSpPr>
            <p:nvPr/>
          </p:nvSpPr>
          <p:spPr bwMode="auto">
            <a:xfrm>
              <a:off x="3370263" y="2927351"/>
              <a:ext cx="0" cy="2413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73" name="Line 46"/>
            <p:cNvSpPr>
              <a:spLocks noChangeShapeType="1"/>
            </p:cNvSpPr>
            <p:nvPr/>
          </p:nvSpPr>
          <p:spPr bwMode="auto">
            <a:xfrm>
              <a:off x="1495425" y="2927351"/>
              <a:ext cx="0" cy="2413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74" name="Line 47"/>
            <p:cNvSpPr>
              <a:spLocks noChangeShapeType="1"/>
            </p:cNvSpPr>
            <p:nvPr/>
          </p:nvSpPr>
          <p:spPr bwMode="auto">
            <a:xfrm>
              <a:off x="6970713" y="2927351"/>
              <a:ext cx="0" cy="2413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75" name="Line 48"/>
            <p:cNvSpPr>
              <a:spLocks noChangeShapeType="1"/>
            </p:cNvSpPr>
            <p:nvPr/>
          </p:nvSpPr>
          <p:spPr bwMode="auto">
            <a:xfrm>
              <a:off x="8391525" y="2927351"/>
              <a:ext cx="0" cy="2413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176" name="组合 175"/>
          <p:cNvGrpSpPr/>
          <p:nvPr/>
        </p:nvGrpSpPr>
        <p:grpSpPr>
          <a:xfrm>
            <a:off x="9786274" y="2307805"/>
            <a:ext cx="1196975" cy="1077912"/>
            <a:chOff x="9769475" y="2090739"/>
            <a:chExt cx="1196975" cy="1077912"/>
          </a:xfrm>
          <a:solidFill>
            <a:srgbClr val="DE5149"/>
          </a:solidFill>
        </p:grpSpPr>
        <p:sp>
          <p:nvSpPr>
            <p:cNvPr id="177" name="Line 42"/>
            <p:cNvSpPr>
              <a:spLocks noChangeShapeType="1"/>
            </p:cNvSpPr>
            <p:nvPr/>
          </p:nvSpPr>
          <p:spPr bwMode="auto">
            <a:xfrm>
              <a:off x="10369550" y="2090739"/>
              <a:ext cx="0" cy="830263"/>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78" name="Line 49"/>
            <p:cNvSpPr>
              <a:spLocks noChangeShapeType="1"/>
            </p:cNvSpPr>
            <p:nvPr/>
          </p:nvSpPr>
          <p:spPr bwMode="auto">
            <a:xfrm>
              <a:off x="9777413" y="2927351"/>
              <a:ext cx="0" cy="2413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79" name="Line 50"/>
            <p:cNvSpPr>
              <a:spLocks noChangeShapeType="1"/>
            </p:cNvSpPr>
            <p:nvPr/>
          </p:nvSpPr>
          <p:spPr bwMode="auto">
            <a:xfrm>
              <a:off x="9769475" y="2925764"/>
              <a:ext cx="1196975"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80" name="Line 51"/>
            <p:cNvSpPr>
              <a:spLocks noChangeShapeType="1"/>
            </p:cNvSpPr>
            <p:nvPr/>
          </p:nvSpPr>
          <p:spPr bwMode="auto">
            <a:xfrm>
              <a:off x="10955338" y="2927351"/>
              <a:ext cx="0" cy="2413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181" name="组合 180"/>
          <p:cNvGrpSpPr/>
          <p:nvPr/>
        </p:nvGrpSpPr>
        <p:grpSpPr>
          <a:xfrm>
            <a:off x="2699674" y="3733380"/>
            <a:ext cx="1296988" cy="704850"/>
            <a:chOff x="2682875" y="3516314"/>
            <a:chExt cx="1296988" cy="704850"/>
          </a:xfrm>
          <a:solidFill>
            <a:srgbClr val="DE5149"/>
          </a:solidFill>
        </p:grpSpPr>
        <p:sp>
          <p:nvSpPr>
            <p:cNvPr id="182" name="Line 52"/>
            <p:cNvSpPr>
              <a:spLocks noChangeShapeType="1"/>
            </p:cNvSpPr>
            <p:nvPr/>
          </p:nvSpPr>
          <p:spPr bwMode="auto">
            <a:xfrm>
              <a:off x="3370263" y="3516314"/>
              <a:ext cx="0" cy="27463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83" name="Line 53"/>
            <p:cNvSpPr>
              <a:spLocks noChangeShapeType="1"/>
            </p:cNvSpPr>
            <p:nvPr/>
          </p:nvSpPr>
          <p:spPr bwMode="auto">
            <a:xfrm flipH="1">
              <a:off x="2682875" y="3792539"/>
              <a:ext cx="1296988"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84" name="Line 54"/>
            <p:cNvSpPr>
              <a:spLocks noChangeShapeType="1"/>
            </p:cNvSpPr>
            <p:nvPr/>
          </p:nvSpPr>
          <p:spPr bwMode="auto">
            <a:xfrm>
              <a:off x="2686050"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85" name="Line 55"/>
            <p:cNvSpPr>
              <a:spLocks noChangeShapeType="1"/>
            </p:cNvSpPr>
            <p:nvPr/>
          </p:nvSpPr>
          <p:spPr bwMode="auto">
            <a:xfrm>
              <a:off x="3119438"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86" name="Line 56"/>
            <p:cNvSpPr>
              <a:spLocks noChangeShapeType="1"/>
            </p:cNvSpPr>
            <p:nvPr/>
          </p:nvSpPr>
          <p:spPr bwMode="auto">
            <a:xfrm>
              <a:off x="3557588"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87" name="Line 57"/>
            <p:cNvSpPr>
              <a:spLocks noChangeShapeType="1"/>
            </p:cNvSpPr>
            <p:nvPr/>
          </p:nvSpPr>
          <p:spPr bwMode="auto">
            <a:xfrm>
              <a:off x="3978275"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188" name="组合 187"/>
          <p:cNvGrpSpPr/>
          <p:nvPr/>
        </p:nvGrpSpPr>
        <p:grpSpPr>
          <a:xfrm>
            <a:off x="826424" y="3733380"/>
            <a:ext cx="1296988" cy="704850"/>
            <a:chOff x="809625" y="3516314"/>
            <a:chExt cx="1296988" cy="704850"/>
          </a:xfrm>
          <a:solidFill>
            <a:srgbClr val="DE5149"/>
          </a:solidFill>
        </p:grpSpPr>
        <p:sp>
          <p:nvSpPr>
            <p:cNvPr id="189" name="Line 58"/>
            <p:cNvSpPr>
              <a:spLocks noChangeShapeType="1"/>
            </p:cNvSpPr>
            <p:nvPr/>
          </p:nvSpPr>
          <p:spPr bwMode="auto">
            <a:xfrm>
              <a:off x="1497013" y="3516314"/>
              <a:ext cx="0" cy="27463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90" name="Line 59"/>
            <p:cNvSpPr>
              <a:spLocks noChangeShapeType="1"/>
            </p:cNvSpPr>
            <p:nvPr/>
          </p:nvSpPr>
          <p:spPr bwMode="auto">
            <a:xfrm flipH="1">
              <a:off x="809625" y="3792539"/>
              <a:ext cx="1296988"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91" name="Line 60"/>
            <p:cNvSpPr>
              <a:spLocks noChangeShapeType="1"/>
            </p:cNvSpPr>
            <p:nvPr/>
          </p:nvSpPr>
          <p:spPr bwMode="auto">
            <a:xfrm>
              <a:off x="812800"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92" name="Line 61"/>
            <p:cNvSpPr>
              <a:spLocks noChangeShapeType="1"/>
            </p:cNvSpPr>
            <p:nvPr/>
          </p:nvSpPr>
          <p:spPr bwMode="auto">
            <a:xfrm>
              <a:off x="1247775"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93" name="Line 62"/>
            <p:cNvSpPr>
              <a:spLocks noChangeShapeType="1"/>
            </p:cNvSpPr>
            <p:nvPr/>
          </p:nvSpPr>
          <p:spPr bwMode="auto">
            <a:xfrm>
              <a:off x="1685925"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94" name="Line 63"/>
            <p:cNvSpPr>
              <a:spLocks noChangeShapeType="1"/>
            </p:cNvSpPr>
            <p:nvPr/>
          </p:nvSpPr>
          <p:spPr bwMode="auto">
            <a:xfrm>
              <a:off x="2106613"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195" name="组合 194"/>
          <p:cNvGrpSpPr/>
          <p:nvPr/>
        </p:nvGrpSpPr>
        <p:grpSpPr>
          <a:xfrm>
            <a:off x="4725324" y="3733380"/>
            <a:ext cx="1298575" cy="704850"/>
            <a:chOff x="4708525" y="3516314"/>
            <a:chExt cx="1298575" cy="704850"/>
          </a:xfrm>
          <a:solidFill>
            <a:srgbClr val="DE5149"/>
          </a:solidFill>
        </p:grpSpPr>
        <p:sp>
          <p:nvSpPr>
            <p:cNvPr id="196" name="Line 64"/>
            <p:cNvSpPr>
              <a:spLocks noChangeShapeType="1"/>
            </p:cNvSpPr>
            <p:nvPr/>
          </p:nvSpPr>
          <p:spPr bwMode="auto">
            <a:xfrm>
              <a:off x="5397500" y="3516314"/>
              <a:ext cx="0" cy="27463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97" name="Line 65"/>
            <p:cNvSpPr>
              <a:spLocks noChangeShapeType="1"/>
            </p:cNvSpPr>
            <p:nvPr/>
          </p:nvSpPr>
          <p:spPr bwMode="auto">
            <a:xfrm flipH="1">
              <a:off x="4708525" y="3792539"/>
              <a:ext cx="1298575"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98" name="Line 66"/>
            <p:cNvSpPr>
              <a:spLocks noChangeShapeType="1"/>
            </p:cNvSpPr>
            <p:nvPr/>
          </p:nvSpPr>
          <p:spPr bwMode="auto">
            <a:xfrm>
              <a:off x="4711700"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99" name="Line 67"/>
            <p:cNvSpPr>
              <a:spLocks noChangeShapeType="1"/>
            </p:cNvSpPr>
            <p:nvPr/>
          </p:nvSpPr>
          <p:spPr bwMode="auto">
            <a:xfrm>
              <a:off x="5148263"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00" name="Line 68"/>
            <p:cNvSpPr>
              <a:spLocks noChangeShapeType="1"/>
            </p:cNvSpPr>
            <p:nvPr/>
          </p:nvSpPr>
          <p:spPr bwMode="auto">
            <a:xfrm>
              <a:off x="5584825"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01" name="Line 69"/>
            <p:cNvSpPr>
              <a:spLocks noChangeShapeType="1"/>
            </p:cNvSpPr>
            <p:nvPr/>
          </p:nvSpPr>
          <p:spPr bwMode="auto">
            <a:xfrm>
              <a:off x="6005513"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202" name="组合 201"/>
          <p:cNvGrpSpPr/>
          <p:nvPr/>
        </p:nvGrpSpPr>
        <p:grpSpPr>
          <a:xfrm>
            <a:off x="6549362" y="3733380"/>
            <a:ext cx="881063" cy="704850"/>
            <a:chOff x="6532563" y="3516314"/>
            <a:chExt cx="881063" cy="704850"/>
          </a:xfrm>
          <a:solidFill>
            <a:srgbClr val="DE5149"/>
          </a:solidFill>
        </p:grpSpPr>
        <p:sp>
          <p:nvSpPr>
            <p:cNvPr id="203" name="Line 70"/>
            <p:cNvSpPr>
              <a:spLocks noChangeShapeType="1"/>
            </p:cNvSpPr>
            <p:nvPr/>
          </p:nvSpPr>
          <p:spPr bwMode="auto">
            <a:xfrm>
              <a:off x="6970713" y="3516314"/>
              <a:ext cx="0" cy="27463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04" name="Line 71"/>
            <p:cNvSpPr>
              <a:spLocks noChangeShapeType="1"/>
            </p:cNvSpPr>
            <p:nvPr/>
          </p:nvSpPr>
          <p:spPr bwMode="auto">
            <a:xfrm flipH="1">
              <a:off x="6532563" y="3792539"/>
              <a:ext cx="881063"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05" name="Line 72"/>
            <p:cNvSpPr>
              <a:spLocks noChangeShapeType="1"/>
            </p:cNvSpPr>
            <p:nvPr/>
          </p:nvSpPr>
          <p:spPr bwMode="auto">
            <a:xfrm>
              <a:off x="6535738"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06" name="Line 73"/>
            <p:cNvSpPr>
              <a:spLocks noChangeShapeType="1"/>
            </p:cNvSpPr>
            <p:nvPr/>
          </p:nvSpPr>
          <p:spPr bwMode="auto">
            <a:xfrm>
              <a:off x="6970713"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07" name="Line 74"/>
            <p:cNvSpPr>
              <a:spLocks noChangeShapeType="1"/>
            </p:cNvSpPr>
            <p:nvPr/>
          </p:nvSpPr>
          <p:spPr bwMode="auto">
            <a:xfrm>
              <a:off x="7407275"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208" name="组合 207"/>
          <p:cNvGrpSpPr/>
          <p:nvPr/>
        </p:nvGrpSpPr>
        <p:grpSpPr>
          <a:xfrm>
            <a:off x="7979699" y="3733380"/>
            <a:ext cx="881063" cy="704850"/>
            <a:chOff x="7962900" y="3516314"/>
            <a:chExt cx="881063" cy="704850"/>
          </a:xfrm>
          <a:solidFill>
            <a:srgbClr val="DE5149"/>
          </a:solidFill>
        </p:grpSpPr>
        <p:sp>
          <p:nvSpPr>
            <p:cNvPr id="209" name="Line 75"/>
            <p:cNvSpPr>
              <a:spLocks noChangeShapeType="1"/>
            </p:cNvSpPr>
            <p:nvPr/>
          </p:nvSpPr>
          <p:spPr bwMode="auto">
            <a:xfrm>
              <a:off x="8401050" y="3516314"/>
              <a:ext cx="0" cy="27463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10" name="Line 76"/>
            <p:cNvSpPr>
              <a:spLocks noChangeShapeType="1"/>
            </p:cNvSpPr>
            <p:nvPr/>
          </p:nvSpPr>
          <p:spPr bwMode="auto">
            <a:xfrm flipH="1">
              <a:off x="7962900" y="3792539"/>
              <a:ext cx="881063"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11" name="Line 77"/>
            <p:cNvSpPr>
              <a:spLocks noChangeShapeType="1"/>
            </p:cNvSpPr>
            <p:nvPr/>
          </p:nvSpPr>
          <p:spPr bwMode="auto">
            <a:xfrm>
              <a:off x="7966075"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12" name="Line 78"/>
            <p:cNvSpPr>
              <a:spLocks noChangeShapeType="1"/>
            </p:cNvSpPr>
            <p:nvPr/>
          </p:nvSpPr>
          <p:spPr bwMode="auto">
            <a:xfrm>
              <a:off x="8401050"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13" name="Line 79"/>
            <p:cNvSpPr>
              <a:spLocks noChangeShapeType="1"/>
            </p:cNvSpPr>
            <p:nvPr/>
          </p:nvSpPr>
          <p:spPr bwMode="auto">
            <a:xfrm>
              <a:off x="8837613"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214" name="组合 213"/>
          <p:cNvGrpSpPr/>
          <p:nvPr/>
        </p:nvGrpSpPr>
        <p:grpSpPr>
          <a:xfrm>
            <a:off x="9587837" y="3733380"/>
            <a:ext cx="427038" cy="704850"/>
            <a:chOff x="9571038" y="3516314"/>
            <a:chExt cx="427038" cy="704850"/>
          </a:xfrm>
          <a:solidFill>
            <a:srgbClr val="DE5149"/>
          </a:solidFill>
        </p:grpSpPr>
        <p:sp>
          <p:nvSpPr>
            <p:cNvPr id="215" name="Line 80"/>
            <p:cNvSpPr>
              <a:spLocks noChangeShapeType="1"/>
            </p:cNvSpPr>
            <p:nvPr/>
          </p:nvSpPr>
          <p:spPr bwMode="auto">
            <a:xfrm>
              <a:off x="9782175" y="3516314"/>
              <a:ext cx="0" cy="27463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16" name="Line 81"/>
            <p:cNvSpPr>
              <a:spLocks noChangeShapeType="1"/>
            </p:cNvSpPr>
            <p:nvPr/>
          </p:nvSpPr>
          <p:spPr bwMode="auto">
            <a:xfrm flipH="1">
              <a:off x="9571038" y="3792539"/>
              <a:ext cx="427038"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17" name="Line 82"/>
            <p:cNvSpPr>
              <a:spLocks noChangeShapeType="1"/>
            </p:cNvSpPr>
            <p:nvPr/>
          </p:nvSpPr>
          <p:spPr bwMode="auto">
            <a:xfrm>
              <a:off x="9572625"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18" name="Line 83"/>
            <p:cNvSpPr>
              <a:spLocks noChangeShapeType="1"/>
            </p:cNvSpPr>
            <p:nvPr/>
          </p:nvSpPr>
          <p:spPr bwMode="auto">
            <a:xfrm>
              <a:off x="9994900"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219" name="组合 218"/>
          <p:cNvGrpSpPr/>
          <p:nvPr/>
        </p:nvGrpSpPr>
        <p:grpSpPr>
          <a:xfrm>
            <a:off x="10622887" y="3733380"/>
            <a:ext cx="881063" cy="704850"/>
            <a:chOff x="10606088" y="3516314"/>
            <a:chExt cx="881063" cy="704850"/>
          </a:xfrm>
          <a:solidFill>
            <a:srgbClr val="DE5149"/>
          </a:solidFill>
        </p:grpSpPr>
        <p:sp>
          <p:nvSpPr>
            <p:cNvPr id="220" name="Line 84"/>
            <p:cNvSpPr>
              <a:spLocks noChangeShapeType="1"/>
            </p:cNvSpPr>
            <p:nvPr/>
          </p:nvSpPr>
          <p:spPr bwMode="auto">
            <a:xfrm>
              <a:off x="11044238" y="3516314"/>
              <a:ext cx="0" cy="27463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21" name="Line 85"/>
            <p:cNvSpPr>
              <a:spLocks noChangeShapeType="1"/>
            </p:cNvSpPr>
            <p:nvPr/>
          </p:nvSpPr>
          <p:spPr bwMode="auto">
            <a:xfrm flipH="1">
              <a:off x="10606088" y="3792539"/>
              <a:ext cx="881063"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22" name="Line 86"/>
            <p:cNvSpPr>
              <a:spLocks noChangeShapeType="1"/>
            </p:cNvSpPr>
            <p:nvPr/>
          </p:nvSpPr>
          <p:spPr bwMode="auto">
            <a:xfrm>
              <a:off x="10609263"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23" name="Line 87"/>
            <p:cNvSpPr>
              <a:spLocks noChangeShapeType="1"/>
            </p:cNvSpPr>
            <p:nvPr/>
          </p:nvSpPr>
          <p:spPr bwMode="auto">
            <a:xfrm>
              <a:off x="11044238"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24" name="Line 88"/>
            <p:cNvSpPr>
              <a:spLocks noChangeShapeType="1"/>
            </p:cNvSpPr>
            <p:nvPr/>
          </p:nvSpPr>
          <p:spPr bwMode="auto">
            <a:xfrm>
              <a:off x="11480800"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225" name="组合 224"/>
          <p:cNvGrpSpPr/>
          <p:nvPr/>
        </p:nvGrpSpPr>
        <p:grpSpPr>
          <a:xfrm>
            <a:off x="4636424" y="1039392"/>
            <a:ext cx="1154113" cy="339725"/>
            <a:chOff x="4619625" y="822326"/>
            <a:chExt cx="1154113" cy="339725"/>
          </a:xfrm>
          <a:gradFill>
            <a:gsLst>
              <a:gs pos="0">
                <a:srgbClr val="0070C0"/>
              </a:gs>
              <a:gs pos="100000">
                <a:srgbClr val="01559B"/>
              </a:gs>
            </a:gsLst>
            <a:lin ang="0" scaled="0"/>
          </a:gradFill>
        </p:grpSpPr>
        <p:sp>
          <p:nvSpPr>
            <p:cNvPr id="226" name="Rectangle 5"/>
            <p:cNvSpPr>
              <a:spLocks noChangeArrowheads="1"/>
            </p:cNvSpPr>
            <p:nvPr/>
          </p:nvSpPr>
          <p:spPr bwMode="auto">
            <a:xfrm>
              <a:off x="4619625" y="822326"/>
              <a:ext cx="1154113"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27" name="Rectangle 15"/>
            <p:cNvSpPr>
              <a:spLocks noChangeArrowheads="1"/>
            </p:cNvSpPr>
            <p:nvPr/>
          </p:nvSpPr>
          <p:spPr bwMode="auto">
            <a:xfrm>
              <a:off x="4644553" y="833422"/>
              <a:ext cx="1093788"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股东大会</a:t>
              </a:r>
            </a:p>
          </p:txBody>
        </p:sp>
      </p:grpSp>
      <p:grpSp>
        <p:nvGrpSpPr>
          <p:cNvPr id="228" name="组合 227"/>
          <p:cNvGrpSpPr/>
          <p:nvPr/>
        </p:nvGrpSpPr>
        <p:grpSpPr>
          <a:xfrm>
            <a:off x="4636424" y="1785517"/>
            <a:ext cx="1154113" cy="339725"/>
            <a:chOff x="4619625" y="1568451"/>
            <a:chExt cx="1154113" cy="339725"/>
          </a:xfrm>
          <a:gradFill>
            <a:gsLst>
              <a:gs pos="0">
                <a:srgbClr val="0070C0"/>
              </a:gs>
              <a:gs pos="100000">
                <a:srgbClr val="01559B"/>
              </a:gs>
            </a:gsLst>
            <a:lin ang="0" scaled="0"/>
          </a:gradFill>
        </p:grpSpPr>
        <p:sp>
          <p:nvSpPr>
            <p:cNvPr id="229" name="Rectangle 6"/>
            <p:cNvSpPr>
              <a:spLocks noChangeArrowheads="1"/>
            </p:cNvSpPr>
            <p:nvPr/>
          </p:nvSpPr>
          <p:spPr bwMode="auto">
            <a:xfrm>
              <a:off x="4619625" y="1568451"/>
              <a:ext cx="1154113"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30" name="Rectangle 15"/>
            <p:cNvSpPr>
              <a:spLocks noChangeArrowheads="1"/>
            </p:cNvSpPr>
            <p:nvPr/>
          </p:nvSpPr>
          <p:spPr bwMode="auto">
            <a:xfrm>
              <a:off x="4658221" y="1585897"/>
              <a:ext cx="1093788"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董事长</a:t>
              </a:r>
            </a:p>
          </p:txBody>
        </p:sp>
      </p:grpSp>
      <p:grpSp>
        <p:nvGrpSpPr>
          <p:cNvPr id="231" name="组合 230"/>
          <p:cNvGrpSpPr/>
          <p:nvPr/>
        </p:nvGrpSpPr>
        <p:grpSpPr>
          <a:xfrm>
            <a:off x="4636424" y="2495130"/>
            <a:ext cx="1154113" cy="339725"/>
            <a:chOff x="4619625" y="2278064"/>
            <a:chExt cx="1154113" cy="339725"/>
          </a:xfrm>
          <a:gradFill>
            <a:gsLst>
              <a:gs pos="0">
                <a:srgbClr val="0070C0"/>
              </a:gs>
              <a:gs pos="100000">
                <a:srgbClr val="01559B"/>
              </a:gs>
            </a:gsLst>
            <a:lin ang="0" scaled="0"/>
          </a:gradFill>
        </p:grpSpPr>
        <p:sp>
          <p:nvSpPr>
            <p:cNvPr id="232" name="Rectangle 7"/>
            <p:cNvSpPr>
              <a:spLocks noChangeArrowheads="1"/>
            </p:cNvSpPr>
            <p:nvPr/>
          </p:nvSpPr>
          <p:spPr bwMode="auto">
            <a:xfrm>
              <a:off x="4619625" y="2278064"/>
              <a:ext cx="1154113"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33" name="Rectangle 15"/>
            <p:cNvSpPr>
              <a:spLocks noChangeArrowheads="1"/>
            </p:cNvSpPr>
            <p:nvPr/>
          </p:nvSpPr>
          <p:spPr bwMode="auto">
            <a:xfrm>
              <a:off x="4658221" y="2290747"/>
              <a:ext cx="1093788"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CEO</a:t>
              </a:r>
              <a:endPar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p:txBody>
        </p:sp>
      </p:grpSp>
      <p:grpSp>
        <p:nvGrpSpPr>
          <p:cNvPr id="234" name="组合 233"/>
          <p:cNvGrpSpPr/>
          <p:nvPr/>
        </p:nvGrpSpPr>
        <p:grpSpPr>
          <a:xfrm>
            <a:off x="674024" y="3384130"/>
            <a:ext cx="1658938" cy="339725"/>
            <a:chOff x="657225" y="3167064"/>
            <a:chExt cx="1658938" cy="339725"/>
          </a:xfrm>
          <a:gradFill>
            <a:gsLst>
              <a:gs pos="0">
                <a:srgbClr val="0070C0"/>
              </a:gs>
              <a:gs pos="100000">
                <a:srgbClr val="01559B"/>
              </a:gs>
            </a:gsLst>
            <a:lin ang="0" scaled="0"/>
          </a:gradFill>
        </p:grpSpPr>
        <p:sp>
          <p:nvSpPr>
            <p:cNvPr id="235" name="Rectangle 8"/>
            <p:cNvSpPr>
              <a:spLocks noChangeArrowheads="1"/>
            </p:cNvSpPr>
            <p:nvPr/>
          </p:nvSpPr>
          <p:spPr bwMode="auto">
            <a:xfrm>
              <a:off x="657225" y="3167064"/>
              <a:ext cx="1658938"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36" name="Rectangle 15"/>
            <p:cNvSpPr>
              <a:spLocks noChangeArrowheads="1"/>
            </p:cNvSpPr>
            <p:nvPr/>
          </p:nvSpPr>
          <p:spPr bwMode="auto">
            <a:xfrm>
              <a:off x="783334" y="3186097"/>
              <a:ext cx="1424826"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产品开发工程技术</a:t>
              </a:r>
            </a:p>
          </p:txBody>
        </p:sp>
      </p:grpSp>
      <p:grpSp>
        <p:nvGrpSpPr>
          <p:cNvPr id="237" name="组合 236"/>
          <p:cNvGrpSpPr/>
          <p:nvPr/>
        </p:nvGrpSpPr>
        <p:grpSpPr>
          <a:xfrm>
            <a:off x="2620299" y="3384130"/>
            <a:ext cx="1590675" cy="339725"/>
            <a:chOff x="2603500" y="3167064"/>
            <a:chExt cx="1590675" cy="339725"/>
          </a:xfrm>
          <a:gradFill>
            <a:gsLst>
              <a:gs pos="0">
                <a:srgbClr val="0070C0"/>
              </a:gs>
              <a:gs pos="100000">
                <a:srgbClr val="01559B"/>
              </a:gs>
            </a:gsLst>
            <a:lin ang="0" scaled="0"/>
          </a:gradFill>
        </p:grpSpPr>
        <p:sp>
          <p:nvSpPr>
            <p:cNvPr id="238" name="Rectangle 9"/>
            <p:cNvSpPr>
              <a:spLocks noChangeArrowheads="1"/>
            </p:cNvSpPr>
            <p:nvPr/>
          </p:nvSpPr>
          <p:spPr bwMode="auto">
            <a:xfrm>
              <a:off x="2603500" y="3167064"/>
              <a:ext cx="1590675"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39" name="Rectangle 15"/>
            <p:cNvSpPr>
              <a:spLocks noChangeArrowheads="1"/>
            </p:cNvSpPr>
            <p:nvPr/>
          </p:nvSpPr>
          <p:spPr bwMode="auto">
            <a:xfrm>
              <a:off x="2669284" y="3186097"/>
              <a:ext cx="1424826"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平台技术部</a:t>
              </a:r>
            </a:p>
          </p:txBody>
        </p:sp>
      </p:grpSp>
      <p:grpSp>
        <p:nvGrpSpPr>
          <p:cNvPr id="240" name="组合 239"/>
          <p:cNvGrpSpPr/>
          <p:nvPr/>
        </p:nvGrpSpPr>
        <p:grpSpPr>
          <a:xfrm>
            <a:off x="4522124" y="3384130"/>
            <a:ext cx="1590675" cy="339725"/>
            <a:chOff x="4505325" y="3167064"/>
            <a:chExt cx="1590675" cy="339725"/>
          </a:xfrm>
          <a:gradFill>
            <a:gsLst>
              <a:gs pos="0">
                <a:srgbClr val="0070C0"/>
              </a:gs>
              <a:gs pos="100000">
                <a:srgbClr val="01559B"/>
              </a:gs>
            </a:gsLst>
            <a:lin ang="0" scaled="0"/>
          </a:gradFill>
        </p:grpSpPr>
        <p:sp>
          <p:nvSpPr>
            <p:cNvPr id="241" name="Rectangle 10"/>
            <p:cNvSpPr>
              <a:spLocks noChangeArrowheads="1"/>
            </p:cNvSpPr>
            <p:nvPr/>
          </p:nvSpPr>
          <p:spPr bwMode="auto">
            <a:xfrm>
              <a:off x="4505325" y="3167064"/>
              <a:ext cx="1590675"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42" name="Rectangle 15"/>
            <p:cNvSpPr>
              <a:spLocks noChangeArrowheads="1"/>
            </p:cNvSpPr>
            <p:nvPr/>
          </p:nvSpPr>
          <p:spPr bwMode="auto">
            <a:xfrm>
              <a:off x="4583809" y="3186097"/>
              <a:ext cx="1424826"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推广部</a:t>
              </a:r>
            </a:p>
          </p:txBody>
        </p:sp>
      </p:grpSp>
      <p:grpSp>
        <p:nvGrpSpPr>
          <p:cNvPr id="243" name="组合 242"/>
          <p:cNvGrpSpPr/>
          <p:nvPr/>
        </p:nvGrpSpPr>
        <p:grpSpPr>
          <a:xfrm>
            <a:off x="6398549" y="3384130"/>
            <a:ext cx="1231900" cy="339725"/>
            <a:chOff x="6381750" y="3167064"/>
            <a:chExt cx="1231900" cy="339725"/>
          </a:xfrm>
          <a:gradFill>
            <a:gsLst>
              <a:gs pos="0">
                <a:srgbClr val="0070C0"/>
              </a:gs>
              <a:gs pos="100000">
                <a:srgbClr val="01559B"/>
              </a:gs>
            </a:gsLst>
            <a:lin ang="0" scaled="0"/>
          </a:gradFill>
        </p:grpSpPr>
        <p:sp>
          <p:nvSpPr>
            <p:cNvPr id="244" name="Rectangle 11"/>
            <p:cNvSpPr>
              <a:spLocks noChangeArrowheads="1"/>
            </p:cNvSpPr>
            <p:nvPr/>
          </p:nvSpPr>
          <p:spPr bwMode="auto">
            <a:xfrm>
              <a:off x="6381750" y="3167064"/>
              <a:ext cx="1231900"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45" name="Rectangle 15"/>
            <p:cNvSpPr>
              <a:spLocks noChangeArrowheads="1"/>
            </p:cNvSpPr>
            <p:nvPr/>
          </p:nvSpPr>
          <p:spPr bwMode="auto">
            <a:xfrm>
              <a:off x="6403923" y="3186097"/>
              <a:ext cx="1166812"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订单处理部</a:t>
              </a:r>
            </a:p>
          </p:txBody>
        </p:sp>
      </p:grpSp>
      <p:grpSp>
        <p:nvGrpSpPr>
          <p:cNvPr id="246" name="组合 245"/>
          <p:cNvGrpSpPr/>
          <p:nvPr/>
        </p:nvGrpSpPr>
        <p:grpSpPr>
          <a:xfrm>
            <a:off x="7766974" y="3384130"/>
            <a:ext cx="1231900" cy="339725"/>
            <a:chOff x="7750175" y="3167064"/>
            <a:chExt cx="1231900" cy="339725"/>
          </a:xfrm>
          <a:gradFill>
            <a:gsLst>
              <a:gs pos="0">
                <a:srgbClr val="0070C0"/>
              </a:gs>
              <a:gs pos="100000">
                <a:srgbClr val="01559B"/>
              </a:gs>
            </a:gsLst>
            <a:lin ang="0" scaled="0"/>
          </a:gradFill>
        </p:grpSpPr>
        <p:sp>
          <p:nvSpPr>
            <p:cNvPr id="247" name="Rectangle 12"/>
            <p:cNvSpPr>
              <a:spLocks noChangeArrowheads="1"/>
            </p:cNvSpPr>
            <p:nvPr/>
          </p:nvSpPr>
          <p:spPr bwMode="auto">
            <a:xfrm>
              <a:off x="7750175" y="3167064"/>
              <a:ext cx="1231900"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48" name="Rectangle 15"/>
            <p:cNvSpPr>
              <a:spLocks noChangeArrowheads="1"/>
            </p:cNvSpPr>
            <p:nvPr/>
          </p:nvSpPr>
          <p:spPr bwMode="auto">
            <a:xfrm>
              <a:off x="7775523" y="3186097"/>
              <a:ext cx="1166812"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供应部</a:t>
              </a:r>
            </a:p>
          </p:txBody>
        </p:sp>
      </p:grpSp>
      <p:grpSp>
        <p:nvGrpSpPr>
          <p:cNvPr id="249" name="组合 248"/>
          <p:cNvGrpSpPr/>
          <p:nvPr/>
        </p:nvGrpSpPr>
        <p:grpSpPr>
          <a:xfrm>
            <a:off x="9276687" y="3384130"/>
            <a:ext cx="1035050" cy="339725"/>
            <a:chOff x="9259888" y="3167064"/>
            <a:chExt cx="1035050" cy="339725"/>
          </a:xfrm>
          <a:gradFill>
            <a:gsLst>
              <a:gs pos="0">
                <a:srgbClr val="0070C0"/>
              </a:gs>
              <a:gs pos="100000">
                <a:srgbClr val="01559B"/>
              </a:gs>
            </a:gsLst>
            <a:lin ang="0" scaled="0"/>
          </a:gradFill>
        </p:grpSpPr>
        <p:sp>
          <p:nvSpPr>
            <p:cNvPr id="250" name="Rectangle 13"/>
            <p:cNvSpPr>
              <a:spLocks noChangeArrowheads="1"/>
            </p:cNvSpPr>
            <p:nvPr/>
          </p:nvSpPr>
          <p:spPr bwMode="auto">
            <a:xfrm>
              <a:off x="9259888" y="3167064"/>
              <a:ext cx="1035050"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51" name="Rectangle 15"/>
            <p:cNvSpPr>
              <a:spLocks noChangeArrowheads="1"/>
            </p:cNvSpPr>
            <p:nvPr/>
          </p:nvSpPr>
          <p:spPr bwMode="auto">
            <a:xfrm>
              <a:off x="9259888" y="3186097"/>
              <a:ext cx="1006422"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发展规划部</a:t>
              </a:r>
            </a:p>
          </p:txBody>
        </p:sp>
      </p:grpSp>
      <p:grpSp>
        <p:nvGrpSpPr>
          <p:cNvPr id="252" name="组合 251"/>
          <p:cNvGrpSpPr/>
          <p:nvPr/>
        </p:nvGrpSpPr>
        <p:grpSpPr>
          <a:xfrm>
            <a:off x="10457787" y="3384130"/>
            <a:ext cx="1035050" cy="339725"/>
            <a:chOff x="10440988" y="3167064"/>
            <a:chExt cx="1035050" cy="339725"/>
          </a:xfrm>
          <a:gradFill>
            <a:gsLst>
              <a:gs pos="0">
                <a:srgbClr val="0070C0"/>
              </a:gs>
              <a:gs pos="100000">
                <a:srgbClr val="01559B"/>
              </a:gs>
            </a:gsLst>
            <a:lin ang="0" scaled="0"/>
          </a:gradFill>
        </p:grpSpPr>
        <p:sp>
          <p:nvSpPr>
            <p:cNvPr id="253" name="Rectangle 14"/>
            <p:cNvSpPr>
              <a:spLocks noChangeArrowheads="1"/>
            </p:cNvSpPr>
            <p:nvPr/>
          </p:nvSpPr>
          <p:spPr bwMode="auto">
            <a:xfrm>
              <a:off x="10440988" y="3167064"/>
              <a:ext cx="1035050"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54" name="Rectangle 15"/>
            <p:cNvSpPr>
              <a:spLocks noChangeArrowheads="1"/>
            </p:cNvSpPr>
            <p:nvPr/>
          </p:nvSpPr>
          <p:spPr bwMode="auto">
            <a:xfrm>
              <a:off x="10450513" y="3186097"/>
              <a:ext cx="1006422"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财务部</a:t>
              </a:r>
            </a:p>
          </p:txBody>
        </p:sp>
      </p:grpSp>
      <p:grpSp>
        <p:nvGrpSpPr>
          <p:cNvPr id="255" name="组合 254"/>
          <p:cNvGrpSpPr/>
          <p:nvPr/>
        </p:nvGrpSpPr>
        <p:grpSpPr>
          <a:xfrm>
            <a:off x="637493" y="4433467"/>
            <a:ext cx="400110" cy="1680731"/>
            <a:chOff x="620694" y="4216401"/>
            <a:chExt cx="400110" cy="1862138"/>
          </a:xfrm>
          <a:gradFill>
            <a:gsLst>
              <a:gs pos="0">
                <a:srgbClr val="0070C0"/>
              </a:gs>
              <a:gs pos="100000">
                <a:srgbClr val="01559B"/>
              </a:gs>
            </a:gsLst>
            <a:lin ang="0" scaled="0"/>
          </a:gradFill>
        </p:grpSpPr>
        <p:sp>
          <p:nvSpPr>
            <p:cNvPr id="256" name="Rectangle 15"/>
            <p:cNvSpPr>
              <a:spLocks noChangeArrowheads="1"/>
            </p:cNvSpPr>
            <p:nvPr/>
          </p:nvSpPr>
          <p:spPr bwMode="auto">
            <a:xfrm>
              <a:off x="663575"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57" name="TextBox 99"/>
            <p:cNvSpPr txBox="1"/>
            <p:nvPr/>
          </p:nvSpPr>
          <p:spPr>
            <a:xfrm>
              <a:off x="620694" y="4241652"/>
              <a:ext cx="400110" cy="1169551"/>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产品开发投放</a:t>
              </a:r>
            </a:p>
          </p:txBody>
        </p:sp>
      </p:grpSp>
      <p:grpSp>
        <p:nvGrpSpPr>
          <p:cNvPr id="258" name="组合 257"/>
          <p:cNvGrpSpPr/>
          <p:nvPr/>
        </p:nvGrpSpPr>
        <p:grpSpPr>
          <a:xfrm>
            <a:off x="1052162" y="4433467"/>
            <a:ext cx="400110" cy="1680731"/>
            <a:chOff x="1035363" y="4216401"/>
            <a:chExt cx="400110" cy="1862138"/>
          </a:xfrm>
          <a:gradFill>
            <a:gsLst>
              <a:gs pos="0">
                <a:srgbClr val="0070C0"/>
              </a:gs>
              <a:gs pos="100000">
                <a:srgbClr val="01559B"/>
              </a:gs>
            </a:gsLst>
            <a:lin ang="0" scaled="0"/>
          </a:gradFill>
        </p:grpSpPr>
        <p:sp>
          <p:nvSpPr>
            <p:cNvPr id="259" name="Rectangle 16"/>
            <p:cNvSpPr>
              <a:spLocks noChangeArrowheads="1"/>
            </p:cNvSpPr>
            <p:nvPr/>
          </p:nvSpPr>
          <p:spPr bwMode="auto">
            <a:xfrm>
              <a:off x="1085850"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60" name="TextBox 102"/>
            <p:cNvSpPr txBox="1"/>
            <p:nvPr/>
          </p:nvSpPr>
          <p:spPr>
            <a:xfrm>
              <a:off x="1035363" y="4241652"/>
              <a:ext cx="400110" cy="1169551"/>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产品编码系统</a:t>
              </a:r>
            </a:p>
          </p:txBody>
        </p:sp>
      </p:grpSp>
      <p:grpSp>
        <p:nvGrpSpPr>
          <p:cNvPr id="261" name="组合 260"/>
          <p:cNvGrpSpPr/>
          <p:nvPr/>
        </p:nvGrpSpPr>
        <p:grpSpPr>
          <a:xfrm>
            <a:off x="1488097" y="4433467"/>
            <a:ext cx="400110" cy="1680731"/>
            <a:chOff x="1471298" y="4216401"/>
            <a:chExt cx="400110" cy="1862138"/>
          </a:xfrm>
          <a:gradFill>
            <a:gsLst>
              <a:gs pos="0">
                <a:srgbClr val="0070C0"/>
              </a:gs>
              <a:gs pos="100000">
                <a:srgbClr val="01559B"/>
              </a:gs>
            </a:gsLst>
            <a:lin ang="0" scaled="0"/>
          </a:gradFill>
        </p:grpSpPr>
        <p:sp>
          <p:nvSpPr>
            <p:cNvPr id="262" name="Rectangle 17"/>
            <p:cNvSpPr>
              <a:spLocks noChangeArrowheads="1"/>
            </p:cNvSpPr>
            <p:nvPr/>
          </p:nvSpPr>
          <p:spPr bwMode="auto">
            <a:xfrm>
              <a:off x="1509713"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63" name="TextBox 105"/>
            <p:cNvSpPr txBox="1"/>
            <p:nvPr/>
          </p:nvSpPr>
          <p:spPr>
            <a:xfrm>
              <a:off x="1471298" y="4241652"/>
              <a:ext cx="400110" cy="107078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技术、证资</a:t>
              </a:r>
            </a:p>
          </p:txBody>
        </p:sp>
      </p:grpSp>
      <p:grpSp>
        <p:nvGrpSpPr>
          <p:cNvPr id="264" name="组合 263"/>
          <p:cNvGrpSpPr/>
          <p:nvPr/>
        </p:nvGrpSpPr>
        <p:grpSpPr>
          <a:xfrm>
            <a:off x="1913399" y="4433467"/>
            <a:ext cx="400110" cy="1680731"/>
            <a:chOff x="1896600" y="4216401"/>
            <a:chExt cx="400110" cy="1862138"/>
          </a:xfrm>
          <a:gradFill>
            <a:gsLst>
              <a:gs pos="0">
                <a:srgbClr val="0070C0"/>
              </a:gs>
              <a:gs pos="100000">
                <a:srgbClr val="01559B"/>
              </a:gs>
            </a:gsLst>
            <a:lin ang="0" scaled="0"/>
          </a:gradFill>
        </p:grpSpPr>
        <p:sp>
          <p:nvSpPr>
            <p:cNvPr id="265" name="Rectangle 18"/>
            <p:cNvSpPr>
              <a:spLocks noChangeArrowheads="1"/>
            </p:cNvSpPr>
            <p:nvPr/>
          </p:nvSpPr>
          <p:spPr bwMode="auto">
            <a:xfrm>
              <a:off x="1931988"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66" name="TextBox 108"/>
            <p:cNvSpPr txBox="1"/>
            <p:nvPr/>
          </p:nvSpPr>
          <p:spPr>
            <a:xfrm>
              <a:off x="1896600" y="4241652"/>
              <a:ext cx="400110" cy="990015"/>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供应商开发</a:t>
              </a:r>
            </a:p>
          </p:txBody>
        </p:sp>
      </p:grpSp>
      <p:grpSp>
        <p:nvGrpSpPr>
          <p:cNvPr id="267" name="组合 266"/>
          <p:cNvGrpSpPr/>
          <p:nvPr/>
        </p:nvGrpSpPr>
        <p:grpSpPr>
          <a:xfrm>
            <a:off x="2530088" y="4433467"/>
            <a:ext cx="400110" cy="1680731"/>
            <a:chOff x="2513289" y="4216401"/>
            <a:chExt cx="400110" cy="1862138"/>
          </a:xfrm>
          <a:gradFill>
            <a:gsLst>
              <a:gs pos="0">
                <a:srgbClr val="0070C0"/>
              </a:gs>
              <a:gs pos="100000">
                <a:srgbClr val="01559B"/>
              </a:gs>
            </a:gsLst>
            <a:lin ang="0" scaled="0"/>
          </a:gradFill>
        </p:grpSpPr>
        <p:sp>
          <p:nvSpPr>
            <p:cNvPr id="268" name="Rectangle 19"/>
            <p:cNvSpPr>
              <a:spLocks noChangeArrowheads="1"/>
            </p:cNvSpPr>
            <p:nvPr/>
          </p:nvSpPr>
          <p:spPr bwMode="auto">
            <a:xfrm>
              <a:off x="2546350"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69" name="TextBox 111"/>
            <p:cNvSpPr txBox="1"/>
            <p:nvPr/>
          </p:nvSpPr>
          <p:spPr>
            <a:xfrm>
              <a:off x="2513289" y="4241652"/>
              <a:ext cx="400110" cy="810478"/>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平台改版</a:t>
              </a:r>
            </a:p>
          </p:txBody>
        </p:sp>
      </p:grpSp>
      <p:grpSp>
        <p:nvGrpSpPr>
          <p:cNvPr id="270" name="组合 269"/>
          <p:cNvGrpSpPr/>
          <p:nvPr/>
        </p:nvGrpSpPr>
        <p:grpSpPr>
          <a:xfrm>
            <a:off x="2944758" y="4433467"/>
            <a:ext cx="400110" cy="1680731"/>
            <a:chOff x="2927959" y="4216401"/>
            <a:chExt cx="400110" cy="1862138"/>
          </a:xfrm>
          <a:gradFill>
            <a:gsLst>
              <a:gs pos="0">
                <a:srgbClr val="0070C0"/>
              </a:gs>
              <a:gs pos="100000">
                <a:srgbClr val="01559B"/>
              </a:gs>
            </a:gsLst>
            <a:lin ang="0" scaled="0"/>
          </a:gradFill>
        </p:grpSpPr>
        <p:sp>
          <p:nvSpPr>
            <p:cNvPr id="271" name="Rectangle 20"/>
            <p:cNvSpPr>
              <a:spLocks noChangeArrowheads="1"/>
            </p:cNvSpPr>
            <p:nvPr/>
          </p:nvSpPr>
          <p:spPr bwMode="auto">
            <a:xfrm>
              <a:off x="2968625"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72" name="TextBox 114"/>
            <p:cNvSpPr txBox="1"/>
            <p:nvPr/>
          </p:nvSpPr>
          <p:spPr>
            <a:xfrm>
              <a:off x="2927959" y="4241652"/>
              <a:ext cx="400110" cy="810478"/>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数据统计</a:t>
              </a:r>
            </a:p>
          </p:txBody>
        </p:sp>
      </p:grpSp>
      <p:grpSp>
        <p:nvGrpSpPr>
          <p:cNvPr id="273" name="组合 272"/>
          <p:cNvGrpSpPr/>
          <p:nvPr/>
        </p:nvGrpSpPr>
        <p:grpSpPr>
          <a:xfrm>
            <a:off x="3380693" y="4433467"/>
            <a:ext cx="400110" cy="1680731"/>
            <a:chOff x="3363894" y="4216401"/>
            <a:chExt cx="400110" cy="1862138"/>
          </a:xfrm>
          <a:gradFill>
            <a:gsLst>
              <a:gs pos="0">
                <a:srgbClr val="0070C0"/>
              </a:gs>
              <a:gs pos="100000">
                <a:srgbClr val="01559B"/>
              </a:gs>
            </a:gsLst>
            <a:lin ang="0" scaled="0"/>
          </a:gradFill>
        </p:grpSpPr>
        <p:sp>
          <p:nvSpPr>
            <p:cNvPr id="274" name="Rectangle 21"/>
            <p:cNvSpPr>
              <a:spLocks noChangeArrowheads="1"/>
            </p:cNvSpPr>
            <p:nvPr/>
          </p:nvSpPr>
          <p:spPr bwMode="auto">
            <a:xfrm>
              <a:off x="33924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75" name="TextBox 117"/>
            <p:cNvSpPr txBox="1"/>
            <p:nvPr/>
          </p:nvSpPr>
          <p:spPr>
            <a:xfrm>
              <a:off x="3363894" y="4241652"/>
              <a:ext cx="400110" cy="1169551"/>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线上广告投放</a:t>
              </a:r>
            </a:p>
          </p:txBody>
        </p:sp>
      </p:grpSp>
      <p:grpSp>
        <p:nvGrpSpPr>
          <p:cNvPr id="276" name="组合 275"/>
          <p:cNvGrpSpPr/>
          <p:nvPr/>
        </p:nvGrpSpPr>
        <p:grpSpPr>
          <a:xfrm>
            <a:off x="3795362" y="4433467"/>
            <a:ext cx="400110" cy="1680731"/>
            <a:chOff x="3778563" y="4216401"/>
            <a:chExt cx="400110" cy="1862138"/>
          </a:xfrm>
          <a:gradFill>
            <a:gsLst>
              <a:gs pos="0">
                <a:srgbClr val="0070C0"/>
              </a:gs>
              <a:gs pos="100000">
                <a:srgbClr val="01559B"/>
              </a:gs>
            </a:gsLst>
            <a:lin ang="0" scaled="0"/>
          </a:gradFill>
        </p:grpSpPr>
        <p:sp>
          <p:nvSpPr>
            <p:cNvPr id="277" name="Rectangle 22"/>
            <p:cNvSpPr>
              <a:spLocks noChangeArrowheads="1"/>
            </p:cNvSpPr>
            <p:nvPr/>
          </p:nvSpPr>
          <p:spPr bwMode="auto">
            <a:xfrm>
              <a:off x="3814763"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78" name="TextBox 120"/>
            <p:cNvSpPr txBox="1"/>
            <p:nvPr/>
          </p:nvSpPr>
          <p:spPr>
            <a:xfrm>
              <a:off x="3778563" y="4241652"/>
              <a:ext cx="400110" cy="810478"/>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线上推广</a:t>
              </a:r>
            </a:p>
          </p:txBody>
        </p:sp>
      </p:grpSp>
      <p:grpSp>
        <p:nvGrpSpPr>
          <p:cNvPr id="279" name="组合 278"/>
          <p:cNvGrpSpPr/>
          <p:nvPr/>
        </p:nvGrpSpPr>
        <p:grpSpPr>
          <a:xfrm>
            <a:off x="4529009" y="4433467"/>
            <a:ext cx="400110" cy="1680731"/>
            <a:chOff x="4512210" y="4216401"/>
            <a:chExt cx="400110" cy="1862138"/>
          </a:xfrm>
          <a:gradFill>
            <a:gsLst>
              <a:gs pos="0">
                <a:srgbClr val="0070C0"/>
              </a:gs>
              <a:gs pos="100000">
                <a:srgbClr val="01559B"/>
              </a:gs>
            </a:gsLst>
            <a:lin ang="0" scaled="0"/>
          </a:gradFill>
        </p:grpSpPr>
        <p:sp>
          <p:nvSpPr>
            <p:cNvPr id="280" name="Rectangle 23"/>
            <p:cNvSpPr>
              <a:spLocks noChangeArrowheads="1"/>
            </p:cNvSpPr>
            <p:nvPr/>
          </p:nvSpPr>
          <p:spPr bwMode="auto">
            <a:xfrm>
              <a:off x="45481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81" name="TextBox 123"/>
            <p:cNvSpPr txBox="1"/>
            <p:nvPr/>
          </p:nvSpPr>
          <p:spPr>
            <a:xfrm>
              <a:off x="4512210" y="4241652"/>
              <a:ext cx="400110" cy="45140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展会</a:t>
              </a:r>
            </a:p>
          </p:txBody>
        </p:sp>
      </p:grpSp>
      <p:grpSp>
        <p:nvGrpSpPr>
          <p:cNvPr id="282" name="组合 281"/>
          <p:cNvGrpSpPr/>
          <p:nvPr/>
        </p:nvGrpSpPr>
        <p:grpSpPr>
          <a:xfrm>
            <a:off x="4943679" y="4433467"/>
            <a:ext cx="400110" cy="1680731"/>
            <a:chOff x="4926880" y="4216401"/>
            <a:chExt cx="400110" cy="1862138"/>
          </a:xfrm>
          <a:gradFill>
            <a:gsLst>
              <a:gs pos="0">
                <a:srgbClr val="0070C0"/>
              </a:gs>
              <a:gs pos="100000">
                <a:srgbClr val="01559B"/>
              </a:gs>
            </a:gsLst>
            <a:lin ang="0" scaled="0"/>
          </a:gradFill>
        </p:grpSpPr>
        <p:sp>
          <p:nvSpPr>
            <p:cNvPr id="283" name="Rectangle 24"/>
            <p:cNvSpPr>
              <a:spLocks noChangeArrowheads="1"/>
            </p:cNvSpPr>
            <p:nvPr/>
          </p:nvSpPr>
          <p:spPr bwMode="auto">
            <a:xfrm>
              <a:off x="4970463"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84" name="TextBox 126"/>
            <p:cNvSpPr txBox="1"/>
            <p:nvPr/>
          </p:nvSpPr>
          <p:spPr>
            <a:xfrm>
              <a:off x="4926880" y="4241652"/>
              <a:ext cx="400110" cy="810478"/>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线下流动</a:t>
              </a:r>
            </a:p>
          </p:txBody>
        </p:sp>
      </p:grpSp>
      <p:grpSp>
        <p:nvGrpSpPr>
          <p:cNvPr id="285" name="组合 284"/>
          <p:cNvGrpSpPr/>
          <p:nvPr/>
        </p:nvGrpSpPr>
        <p:grpSpPr>
          <a:xfrm>
            <a:off x="5379614" y="4433467"/>
            <a:ext cx="400110" cy="1680731"/>
            <a:chOff x="5362815" y="4216401"/>
            <a:chExt cx="400110" cy="1862138"/>
          </a:xfrm>
          <a:gradFill>
            <a:gsLst>
              <a:gs pos="0">
                <a:srgbClr val="0070C0"/>
              </a:gs>
              <a:gs pos="100000">
                <a:srgbClr val="01559B"/>
              </a:gs>
            </a:gsLst>
            <a:lin ang="0" scaled="0"/>
          </a:gradFill>
        </p:grpSpPr>
        <p:sp>
          <p:nvSpPr>
            <p:cNvPr id="286" name="Rectangle 25"/>
            <p:cNvSpPr>
              <a:spLocks noChangeArrowheads="1"/>
            </p:cNvSpPr>
            <p:nvPr/>
          </p:nvSpPr>
          <p:spPr bwMode="auto">
            <a:xfrm>
              <a:off x="5394325"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87" name="TextBox 129"/>
            <p:cNvSpPr txBox="1"/>
            <p:nvPr/>
          </p:nvSpPr>
          <p:spPr>
            <a:xfrm>
              <a:off x="5362815" y="4241652"/>
              <a:ext cx="400110" cy="810478"/>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线下推广</a:t>
              </a:r>
            </a:p>
          </p:txBody>
        </p:sp>
      </p:grpSp>
      <p:grpSp>
        <p:nvGrpSpPr>
          <p:cNvPr id="288" name="组合 287"/>
          <p:cNvGrpSpPr/>
          <p:nvPr/>
        </p:nvGrpSpPr>
        <p:grpSpPr>
          <a:xfrm>
            <a:off x="5794283" y="4433467"/>
            <a:ext cx="400110" cy="1680731"/>
            <a:chOff x="5777484" y="4216401"/>
            <a:chExt cx="400110" cy="1862138"/>
          </a:xfrm>
          <a:gradFill>
            <a:gsLst>
              <a:gs pos="0">
                <a:srgbClr val="0070C0"/>
              </a:gs>
              <a:gs pos="100000">
                <a:srgbClr val="01559B"/>
              </a:gs>
            </a:gsLst>
            <a:lin ang="0" scaled="0"/>
          </a:gradFill>
        </p:grpSpPr>
        <p:sp>
          <p:nvSpPr>
            <p:cNvPr id="289" name="Rectangle 26"/>
            <p:cNvSpPr>
              <a:spLocks noChangeArrowheads="1"/>
            </p:cNvSpPr>
            <p:nvPr/>
          </p:nvSpPr>
          <p:spPr bwMode="auto">
            <a:xfrm>
              <a:off x="58181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90" name="TextBox 132"/>
            <p:cNvSpPr txBox="1"/>
            <p:nvPr/>
          </p:nvSpPr>
          <p:spPr>
            <a:xfrm>
              <a:off x="5777484" y="4241652"/>
              <a:ext cx="400110" cy="810478"/>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客户开发</a:t>
              </a:r>
            </a:p>
          </p:txBody>
        </p:sp>
      </p:grpSp>
      <p:grpSp>
        <p:nvGrpSpPr>
          <p:cNvPr id="291" name="组合 290"/>
          <p:cNvGrpSpPr/>
          <p:nvPr/>
        </p:nvGrpSpPr>
        <p:grpSpPr>
          <a:xfrm>
            <a:off x="6347177" y="4433467"/>
            <a:ext cx="400110" cy="1680731"/>
            <a:chOff x="6330378" y="4216401"/>
            <a:chExt cx="400110" cy="1862138"/>
          </a:xfrm>
          <a:gradFill>
            <a:gsLst>
              <a:gs pos="0">
                <a:srgbClr val="0070C0"/>
              </a:gs>
              <a:gs pos="100000">
                <a:srgbClr val="01559B"/>
              </a:gs>
            </a:gsLst>
            <a:lin ang="0" scaled="0"/>
          </a:gradFill>
        </p:grpSpPr>
        <p:sp>
          <p:nvSpPr>
            <p:cNvPr id="292" name="Rectangle 27"/>
            <p:cNvSpPr>
              <a:spLocks noChangeArrowheads="1"/>
            </p:cNvSpPr>
            <p:nvPr/>
          </p:nvSpPr>
          <p:spPr bwMode="auto">
            <a:xfrm>
              <a:off x="6372225"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93" name="TextBox 135"/>
            <p:cNvSpPr txBox="1"/>
            <p:nvPr/>
          </p:nvSpPr>
          <p:spPr>
            <a:xfrm>
              <a:off x="6330378" y="4241652"/>
              <a:ext cx="400110" cy="810478"/>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客户在线</a:t>
              </a:r>
            </a:p>
          </p:txBody>
        </p:sp>
      </p:grpSp>
      <p:grpSp>
        <p:nvGrpSpPr>
          <p:cNvPr id="294" name="组合 293"/>
          <p:cNvGrpSpPr/>
          <p:nvPr/>
        </p:nvGrpSpPr>
        <p:grpSpPr>
          <a:xfrm>
            <a:off x="6783112" y="4433467"/>
            <a:ext cx="400110" cy="1680731"/>
            <a:chOff x="6766313" y="4216401"/>
            <a:chExt cx="400110" cy="1862138"/>
          </a:xfrm>
          <a:gradFill>
            <a:gsLst>
              <a:gs pos="0">
                <a:srgbClr val="0070C0"/>
              </a:gs>
              <a:gs pos="100000">
                <a:srgbClr val="01559B"/>
              </a:gs>
            </a:gsLst>
            <a:lin ang="0" scaled="0"/>
          </a:gradFill>
        </p:grpSpPr>
        <p:sp>
          <p:nvSpPr>
            <p:cNvPr id="295" name="Rectangle 28"/>
            <p:cNvSpPr>
              <a:spLocks noChangeArrowheads="1"/>
            </p:cNvSpPr>
            <p:nvPr/>
          </p:nvSpPr>
          <p:spPr bwMode="auto">
            <a:xfrm>
              <a:off x="6794500"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96" name="TextBox 138"/>
            <p:cNvSpPr txBox="1"/>
            <p:nvPr/>
          </p:nvSpPr>
          <p:spPr>
            <a:xfrm>
              <a:off x="6766313" y="4241652"/>
              <a:ext cx="400110" cy="810478"/>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订单下发</a:t>
              </a:r>
            </a:p>
          </p:txBody>
        </p:sp>
      </p:grpSp>
      <p:grpSp>
        <p:nvGrpSpPr>
          <p:cNvPr id="297" name="组合 296"/>
          <p:cNvGrpSpPr/>
          <p:nvPr/>
        </p:nvGrpSpPr>
        <p:grpSpPr>
          <a:xfrm>
            <a:off x="7197781" y="4433467"/>
            <a:ext cx="400110" cy="1680731"/>
            <a:chOff x="7180982" y="4216401"/>
            <a:chExt cx="400110" cy="1862138"/>
          </a:xfrm>
          <a:gradFill>
            <a:gsLst>
              <a:gs pos="0">
                <a:srgbClr val="0070C0"/>
              </a:gs>
              <a:gs pos="100000">
                <a:srgbClr val="01559B"/>
              </a:gs>
            </a:gsLst>
            <a:lin ang="0" scaled="0"/>
          </a:gradFill>
        </p:grpSpPr>
        <p:sp>
          <p:nvSpPr>
            <p:cNvPr id="298" name="Rectangle 29"/>
            <p:cNvSpPr>
              <a:spLocks noChangeArrowheads="1"/>
            </p:cNvSpPr>
            <p:nvPr/>
          </p:nvSpPr>
          <p:spPr bwMode="auto">
            <a:xfrm>
              <a:off x="7216775"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99" name="TextBox 141"/>
            <p:cNvSpPr txBox="1"/>
            <p:nvPr/>
          </p:nvSpPr>
          <p:spPr>
            <a:xfrm>
              <a:off x="7180982" y="4241652"/>
              <a:ext cx="400110" cy="810478"/>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合同发票</a:t>
              </a:r>
            </a:p>
          </p:txBody>
        </p:sp>
      </p:grpSp>
      <p:grpSp>
        <p:nvGrpSpPr>
          <p:cNvPr id="300" name="组合 299"/>
          <p:cNvGrpSpPr/>
          <p:nvPr/>
        </p:nvGrpSpPr>
        <p:grpSpPr>
          <a:xfrm>
            <a:off x="7803838" y="4433467"/>
            <a:ext cx="400110" cy="1680731"/>
            <a:chOff x="7787039" y="4216401"/>
            <a:chExt cx="400110" cy="1862138"/>
          </a:xfrm>
          <a:gradFill>
            <a:gsLst>
              <a:gs pos="0">
                <a:srgbClr val="0070C0"/>
              </a:gs>
              <a:gs pos="100000">
                <a:srgbClr val="01559B"/>
              </a:gs>
            </a:gsLst>
            <a:lin ang="0" scaled="0"/>
          </a:gradFill>
        </p:grpSpPr>
        <p:sp>
          <p:nvSpPr>
            <p:cNvPr id="301" name="Rectangle 30"/>
            <p:cNvSpPr>
              <a:spLocks noChangeArrowheads="1"/>
            </p:cNvSpPr>
            <p:nvPr/>
          </p:nvSpPr>
          <p:spPr bwMode="auto">
            <a:xfrm>
              <a:off x="7810500"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02" name="TextBox 144"/>
            <p:cNvSpPr txBox="1"/>
            <p:nvPr/>
          </p:nvSpPr>
          <p:spPr>
            <a:xfrm>
              <a:off x="7787039" y="4241652"/>
              <a:ext cx="400110" cy="45140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仓库</a:t>
              </a:r>
            </a:p>
          </p:txBody>
        </p:sp>
      </p:grpSp>
      <p:grpSp>
        <p:nvGrpSpPr>
          <p:cNvPr id="303" name="组合 302"/>
          <p:cNvGrpSpPr/>
          <p:nvPr/>
        </p:nvGrpSpPr>
        <p:grpSpPr>
          <a:xfrm>
            <a:off x="8239773" y="4433467"/>
            <a:ext cx="400110" cy="1680731"/>
            <a:chOff x="8222974" y="4216401"/>
            <a:chExt cx="400110" cy="1862138"/>
          </a:xfrm>
          <a:gradFill>
            <a:gsLst>
              <a:gs pos="0">
                <a:srgbClr val="0070C0"/>
              </a:gs>
              <a:gs pos="100000">
                <a:srgbClr val="01559B"/>
              </a:gs>
            </a:gsLst>
            <a:lin ang="0" scaled="0"/>
          </a:gradFill>
        </p:grpSpPr>
        <p:sp>
          <p:nvSpPr>
            <p:cNvPr id="304" name="Rectangle 31"/>
            <p:cNvSpPr>
              <a:spLocks noChangeArrowheads="1"/>
            </p:cNvSpPr>
            <p:nvPr/>
          </p:nvSpPr>
          <p:spPr bwMode="auto">
            <a:xfrm>
              <a:off x="8232775"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05" name="TextBox 147"/>
            <p:cNvSpPr txBox="1"/>
            <p:nvPr/>
          </p:nvSpPr>
          <p:spPr>
            <a:xfrm>
              <a:off x="8222974" y="4241652"/>
              <a:ext cx="400110" cy="45140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物流</a:t>
              </a:r>
            </a:p>
          </p:txBody>
        </p:sp>
      </p:grpSp>
      <p:grpSp>
        <p:nvGrpSpPr>
          <p:cNvPr id="306" name="组合 305"/>
          <p:cNvGrpSpPr/>
          <p:nvPr/>
        </p:nvGrpSpPr>
        <p:grpSpPr>
          <a:xfrm>
            <a:off x="8654442" y="4433467"/>
            <a:ext cx="400110" cy="1680731"/>
            <a:chOff x="8637643" y="4216401"/>
            <a:chExt cx="400110" cy="1862138"/>
          </a:xfrm>
          <a:gradFill>
            <a:gsLst>
              <a:gs pos="0">
                <a:srgbClr val="0070C0"/>
              </a:gs>
              <a:gs pos="100000">
                <a:srgbClr val="01559B"/>
              </a:gs>
            </a:gsLst>
            <a:lin ang="0" scaled="0"/>
          </a:gradFill>
        </p:grpSpPr>
        <p:sp>
          <p:nvSpPr>
            <p:cNvPr id="307" name="Rectangle 32"/>
            <p:cNvSpPr>
              <a:spLocks noChangeArrowheads="1"/>
            </p:cNvSpPr>
            <p:nvPr/>
          </p:nvSpPr>
          <p:spPr bwMode="auto">
            <a:xfrm>
              <a:off x="865663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08" name="TextBox 150"/>
            <p:cNvSpPr txBox="1"/>
            <p:nvPr/>
          </p:nvSpPr>
          <p:spPr>
            <a:xfrm>
              <a:off x="8637643" y="4241652"/>
              <a:ext cx="400110" cy="45140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售后</a:t>
              </a:r>
            </a:p>
          </p:txBody>
        </p:sp>
      </p:grpSp>
      <p:grpSp>
        <p:nvGrpSpPr>
          <p:cNvPr id="309" name="组合 308"/>
          <p:cNvGrpSpPr/>
          <p:nvPr/>
        </p:nvGrpSpPr>
        <p:grpSpPr>
          <a:xfrm>
            <a:off x="9388090" y="4433467"/>
            <a:ext cx="400110" cy="1680731"/>
            <a:chOff x="9371291" y="4216401"/>
            <a:chExt cx="400110" cy="1862138"/>
          </a:xfrm>
          <a:gradFill>
            <a:gsLst>
              <a:gs pos="0">
                <a:srgbClr val="0070C0"/>
              </a:gs>
              <a:gs pos="100000">
                <a:srgbClr val="01559B"/>
              </a:gs>
            </a:gsLst>
            <a:lin ang="0" scaled="0"/>
          </a:gradFill>
        </p:grpSpPr>
        <p:sp>
          <p:nvSpPr>
            <p:cNvPr id="310" name="Rectangle 33"/>
            <p:cNvSpPr>
              <a:spLocks noChangeArrowheads="1"/>
            </p:cNvSpPr>
            <p:nvPr/>
          </p:nvSpPr>
          <p:spPr bwMode="auto">
            <a:xfrm>
              <a:off x="9401175"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11" name="TextBox 153"/>
            <p:cNvSpPr txBox="1"/>
            <p:nvPr/>
          </p:nvSpPr>
          <p:spPr>
            <a:xfrm>
              <a:off x="9371291" y="4241652"/>
              <a:ext cx="400110" cy="810478"/>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业务拓展</a:t>
              </a:r>
            </a:p>
          </p:txBody>
        </p:sp>
      </p:grpSp>
      <p:grpSp>
        <p:nvGrpSpPr>
          <p:cNvPr id="312" name="组合 311"/>
          <p:cNvGrpSpPr/>
          <p:nvPr/>
        </p:nvGrpSpPr>
        <p:grpSpPr>
          <a:xfrm>
            <a:off x="9802759" y="4433467"/>
            <a:ext cx="400110" cy="1680731"/>
            <a:chOff x="9785960" y="4216401"/>
            <a:chExt cx="400110" cy="1862138"/>
          </a:xfrm>
          <a:gradFill>
            <a:gsLst>
              <a:gs pos="0">
                <a:srgbClr val="0070C0"/>
              </a:gs>
              <a:gs pos="100000">
                <a:srgbClr val="01559B"/>
              </a:gs>
            </a:gsLst>
            <a:lin ang="0" scaled="0"/>
          </a:gradFill>
        </p:grpSpPr>
        <p:sp>
          <p:nvSpPr>
            <p:cNvPr id="313" name="Rectangle 34"/>
            <p:cNvSpPr>
              <a:spLocks noChangeArrowheads="1"/>
            </p:cNvSpPr>
            <p:nvPr/>
          </p:nvSpPr>
          <p:spPr bwMode="auto">
            <a:xfrm>
              <a:off x="9823450"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14" name="TextBox 156"/>
            <p:cNvSpPr txBox="1"/>
            <p:nvPr/>
          </p:nvSpPr>
          <p:spPr>
            <a:xfrm>
              <a:off x="9785960" y="4241652"/>
              <a:ext cx="400110" cy="810478"/>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企业拓展</a:t>
              </a:r>
            </a:p>
          </p:txBody>
        </p:sp>
      </p:grpSp>
      <p:grpSp>
        <p:nvGrpSpPr>
          <p:cNvPr id="315" name="组合 314"/>
          <p:cNvGrpSpPr/>
          <p:nvPr/>
        </p:nvGrpSpPr>
        <p:grpSpPr>
          <a:xfrm>
            <a:off x="10419447" y="4433467"/>
            <a:ext cx="400110" cy="1680731"/>
            <a:chOff x="10402648" y="4216401"/>
            <a:chExt cx="400110" cy="1862138"/>
          </a:xfrm>
          <a:gradFill>
            <a:gsLst>
              <a:gs pos="0">
                <a:srgbClr val="0070C0"/>
              </a:gs>
              <a:gs pos="100000">
                <a:srgbClr val="01559B"/>
              </a:gs>
            </a:gsLst>
            <a:lin ang="0" scaled="0"/>
          </a:gradFill>
        </p:grpSpPr>
        <p:sp>
          <p:nvSpPr>
            <p:cNvPr id="316" name="Rectangle 35"/>
            <p:cNvSpPr>
              <a:spLocks noChangeArrowheads="1"/>
            </p:cNvSpPr>
            <p:nvPr/>
          </p:nvSpPr>
          <p:spPr bwMode="auto">
            <a:xfrm>
              <a:off x="1044733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17" name="TextBox 159"/>
            <p:cNvSpPr txBox="1"/>
            <p:nvPr/>
          </p:nvSpPr>
          <p:spPr>
            <a:xfrm>
              <a:off x="10402648" y="4241652"/>
              <a:ext cx="400110" cy="45140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会计</a:t>
              </a:r>
            </a:p>
          </p:txBody>
        </p:sp>
      </p:grpSp>
      <p:grpSp>
        <p:nvGrpSpPr>
          <p:cNvPr id="318" name="组合 317"/>
          <p:cNvGrpSpPr/>
          <p:nvPr/>
        </p:nvGrpSpPr>
        <p:grpSpPr>
          <a:xfrm>
            <a:off x="10855382" y="4433467"/>
            <a:ext cx="400110" cy="1680731"/>
            <a:chOff x="10838583" y="4216401"/>
            <a:chExt cx="400110" cy="1862138"/>
          </a:xfrm>
          <a:gradFill>
            <a:gsLst>
              <a:gs pos="0">
                <a:srgbClr val="0070C0"/>
              </a:gs>
              <a:gs pos="100000">
                <a:srgbClr val="01559B"/>
              </a:gs>
            </a:gsLst>
            <a:lin ang="0" scaled="0"/>
          </a:gradFill>
        </p:grpSpPr>
        <p:sp>
          <p:nvSpPr>
            <p:cNvPr id="319" name="Rectangle 36"/>
            <p:cNvSpPr>
              <a:spLocks noChangeArrowheads="1"/>
            </p:cNvSpPr>
            <p:nvPr/>
          </p:nvSpPr>
          <p:spPr bwMode="auto">
            <a:xfrm>
              <a:off x="10869613"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20" name="TextBox 162"/>
            <p:cNvSpPr txBox="1"/>
            <p:nvPr/>
          </p:nvSpPr>
          <p:spPr>
            <a:xfrm>
              <a:off x="10838583" y="4241652"/>
              <a:ext cx="400110" cy="45140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审计</a:t>
              </a:r>
            </a:p>
          </p:txBody>
        </p:sp>
      </p:grpSp>
      <p:grpSp>
        <p:nvGrpSpPr>
          <p:cNvPr id="321" name="组合 320"/>
          <p:cNvGrpSpPr/>
          <p:nvPr/>
        </p:nvGrpSpPr>
        <p:grpSpPr>
          <a:xfrm>
            <a:off x="11270051" y="4433467"/>
            <a:ext cx="400110" cy="1680731"/>
            <a:chOff x="11253252" y="4216401"/>
            <a:chExt cx="400110" cy="1862138"/>
          </a:xfrm>
          <a:gradFill>
            <a:gsLst>
              <a:gs pos="0">
                <a:srgbClr val="0070C0"/>
              </a:gs>
              <a:gs pos="100000">
                <a:srgbClr val="01559B"/>
              </a:gs>
            </a:gsLst>
            <a:lin ang="0" scaled="0"/>
          </a:gradFill>
        </p:grpSpPr>
        <p:sp>
          <p:nvSpPr>
            <p:cNvPr id="322" name="Rectangle 37"/>
            <p:cNvSpPr>
              <a:spLocks noChangeArrowheads="1"/>
            </p:cNvSpPr>
            <p:nvPr/>
          </p:nvSpPr>
          <p:spPr bwMode="auto">
            <a:xfrm>
              <a:off x="11291888"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23" name="TextBox 165"/>
            <p:cNvSpPr txBox="1"/>
            <p:nvPr/>
          </p:nvSpPr>
          <p:spPr>
            <a:xfrm>
              <a:off x="11253252" y="4241652"/>
              <a:ext cx="400110" cy="45140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出纳</a:t>
              </a: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企业理念</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6578" y="2636859"/>
            <a:ext cx="5903678" cy="4356915"/>
          </a:xfrm>
          <a:prstGeom prst="rect">
            <a:avLst/>
          </a:prstGeom>
        </p:spPr>
      </p:pic>
      <p:grpSp>
        <p:nvGrpSpPr>
          <p:cNvPr id="7" name="组合 6"/>
          <p:cNvGrpSpPr/>
          <p:nvPr/>
        </p:nvGrpSpPr>
        <p:grpSpPr>
          <a:xfrm>
            <a:off x="4593356" y="1586920"/>
            <a:ext cx="868551" cy="868551"/>
            <a:chOff x="4317111" y="1670673"/>
            <a:chExt cx="651614" cy="651614"/>
          </a:xfrm>
        </p:grpSpPr>
        <p:sp>
          <p:nvSpPr>
            <p:cNvPr id="8" name="椭圆 7"/>
            <p:cNvSpPr/>
            <p:nvPr/>
          </p:nvSpPr>
          <p:spPr>
            <a:xfrm>
              <a:off x="4317111" y="1670673"/>
              <a:ext cx="651614" cy="651614"/>
            </a:xfrm>
            <a:prstGeom prst="ellipse">
              <a:avLst/>
            </a:prstGeom>
            <a:gradFill>
              <a:gsLst>
                <a:gs pos="0">
                  <a:srgbClr val="0070C0"/>
                </a:gs>
                <a:gs pos="100000">
                  <a:srgbClr val="01559B"/>
                </a:gs>
              </a:gsLst>
              <a:lin ang="0" scaled="0"/>
            </a:gradFill>
            <a:ln w="28575" cap="flat">
              <a:solidFill>
                <a:srgbClr val="01559B"/>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121882" tIns="60941" rIns="121882" bIns="60941" numCol="1" anchor="t" anchorCtr="0" compatLnSpc="1"/>
            <a:lstStyle/>
            <a:p>
              <a:pPr algn="l" defTabSz="913765" fontAlgn="auto">
                <a:spcBef>
                  <a:spcPts val="0"/>
                </a:spcBef>
                <a:spcAft>
                  <a:spcPts val="0"/>
                </a:spcAft>
                <a:defRPr/>
              </a:pPr>
              <a:endParaRPr lang="zh-CN" altLang="en-US" sz="1800" b="0" kern="0">
                <a:solidFill>
                  <a:prstClr val="black"/>
                </a:solidFill>
                <a:latin typeface="Calibri" panose="020F0502020204030204"/>
                <a:ea typeface="宋体" panose="02010600030101010101" pitchFamily="2" charset="-122"/>
              </a:endParaRPr>
            </a:p>
          </p:txBody>
        </p:sp>
        <p:sp>
          <p:nvSpPr>
            <p:cNvPr id="9" name="KSO_Shape"/>
            <p:cNvSpPr/>
            <p:nvPr/>
          </p:nvSpPr>
          <p:spPr bwMode="auto">
            <a:xfrm>
              <a:off x="4448326" y="1809347"/>
              <a:ext cx="389184" cy="374265"/>
            </a:xfrm>
            <a:custGeom>
              <a:avLst/>
              <a:gdLst/>
              <a:ahLst/>
              <a:cxnLst/>
              <a:rect l="0" t="0" r="r" b="b"/>
              <a:pathLst>
                <a:path w="2217738" h="2133600">
                  <a:moveTo>
                    <a:pt x="264726" y="2054225"/>
                  </a:moveTo>
                  <a:lnTo>
                    <a:pt x="1954996" y="2054225"/>
                  </a:lnTo>
                  <a:lnTo>
                    <a:pt x="1960156" y="2054622"/>
                  </a:lnTo>
                  <a:lnTo>
                    <a:pt x="1964920" y="2055019"/>
                  </a:lnTo>
                  <a:lnTo>
                    <a:pt x="1969286" y="2056210"/>
                  </a:lnTo>
                  <a:lnTo>
                    <a:pt x="1973653" y="2057400"/>
                  </a:lnTo>
                  <a:lnTo>
                    <a:pt x="1978019" y="2058988"/>
                  </a:lnTo>
                  <a:lnTo>
                    <a:pt x="1981989" y="2061369"/>
                  </a:lnTo>
                  <a:lnTo>
                    <a:pt x="1985959" y="2063353"/>
                  </a:lnTo>
                  <a:lnTo>
                    <a:pt x="1989134" y="2066131"/>
                  </a:lnTo>
                  <a:lnTo>
                    <a:pt x="1992310" y="2068910"/>
                  </a:lnTo>
                  <a:lnTo>
                    <a:pt x="1995089" y="2071688"/>
                  </a:lnTo>
                  <a:lnTo>
                    <a:pt x="1997470" y="2074863"/>
                  </a:lnTo>
                  <a:lnTo>
                    <a:pt x="1999455" y="2078435"/>
                  </a:lnTo>
                  <a:lnTo>
                    <a:pt x="2001440" y="2082403"/>
                  </a:lnTo>
                  <a:lnTo>
                    <a:pt x="2002631" y="2085975"/>
                  </a:lnTo>
                  <a:lnTo>
                    <a:pt x="2003028" y="2089944"/>
                  </a:lnTo>
                  <a:lnTo>
                    <a:pt x="2003425" y="2093913"/>
                  </a:lnTo>
                  <a:lnTo>
                    <a:pt x="2003028" y="2098278"/>
                  </a:lnTo>
                  <a:lnTo>
                    <a:pt x="2002631" y="2101850"/>
                  </a:lnTo>
                  <a:lnTo>
                    <a:pt x="2001440" y="2105819"/>
                  </a:lnTo>
                  <a:lnTo>
                    <a:pt x="1999455" y="2108994"/>
                  </a:lnTo>
                  <a:lnTo>
                    <a:pt x="1997470" y="2112566"/>
                  </a:lnTo>
                  <a:lnTo>
                    <a:pt x="1995089" y="2116138"/>
                  </a:lnTo>
                  <a:lnTo>
                    <a:pt x="1992310" y="2119313"/>
                  </a:lnTo>
                  <a:lnTo>
                    <a:pt x="1989134" y="2122091"/>
                  </a:lnTo>
                  <a:lnTo>
                    <a:pt x="1985959" y="2124472"/>
                  </a:lnTo>
                  <a:lnTo>
                    <a:pt x="1981989" y="2126853"/>
                  </a:lnTo>
                  <a:lnTo>
                    <a:pt x="1978019" y="2128838"/>
                  </a:lnTo>
                  <a:lnTo>
                    <a:pt x="1973653" y="2130822"/>
                  </a:lnTo>
                  <a:lnTo>
                    <a:pt x="1969286" y="2132013"/>
                  </a:lnTo>
                  <a:lnTo>
                    <a:pt x="1964920" y="2132806"/>
                  </a:lnTo>
                  <a:lnTo>
                    <a:pt x="1960156" y="2133203"/>
                  </a:lnTo>
                  <a:lnTo>
                    <a:pt x="1954996" y="2133600"/>
                  </a:lnTo>
                  <a:lnTo>
                    <a:pt x="264726" y="2133600"/>
                  </a:lnTo>
                  <a:lnTo>
                    <a:pt x="259566" y="2133203"/>
                  </a:lnTo>
                  <a:lnTo>
                    <a:pt x="254802" y="2132806"/>
                  </a:lnTo>
                  <a:lnTo>
                    <a:pt x="250436" y="2132013"/>
                  </a:lnTo>
                  <a:lnTo>
                    <a:pt x="246069" y="2130822"/>
                  </a:lnTo>
                  <a:lnTo>
                    <a:pt x="241306" y="2128838"/>
                  </a:lnTo>
                  <a:lnTo>
                    <a:pt x="237733" y="2126853"/>
                  </a:lnTo>
                  <a:lnTo>
                    <a:pt x="233763" y="2124472"/>
                  </a:lnTo>
                  <a:lnTo>
                    <a:pt x="230588" y="2122091"/>
                  </a:lnTo>
                  <a:lnTo>
                    <a:pt x="227015" y="2119313"/>
                  </a:lnTo>
                  <a:lnTo>
                    <a:pt x="224236" y="2116138"/>
                  </a:lnTo>
                  <a:lnTo>
                    <a:pt x="222251" y="2112566"/>
                  </a:lnTo>
                  <a:lnTo>
                    <a:pt x="219870" y="2108994"/>
                  </a:lnTo>
                  <a:lnTo>
                    <a:pt x="218282" y="2105819"/>
                  </a:lnTo>
                  <a:lnTo>
                    <a:pt x="217091" y="2101850"/>
                  </a:lnTo>
                  <a:lnTo>
                    <a:pt x="216297" y="2098278"/>
                  </a:lnTo>
                  <a:lnTo>
                    <a:pt x="215900" y="2093913"/>
                  </a:lnTo>
                  <a:lnTo>
                    <a:pt x="216297" y="2089944"/>
                  </a:lnTo>
                  <a:lnTo>
                    <a:pt x="217091" y="2085975"/>
                  </a:lnTo>
                  <a:lnTo>
                    <a:pt x="218282" y="2082403"/>
                  </a:lnTo>
                  <a:lnTo>
                    <a:pt x="219870" y="2078435"/>
                  </a:lnTo>
                  <a:lnTo>
                    <a:pt x="222251" y="2074863"/>
                  </a:lnTo>
                  <a:lnTo>
                    <a:pt x="224236" y="2071688"/>
                  </a:lnTo>
                  <a:lnTo>
                    <a:pt x="227015" y="2068910"/>
                  </a:lnTo>
                  <a:lnTo>
                    <a:pt x="230588" y="2066131"/>
                  </a:lnTo>
                  <a:lnTo>
                    <a:pt x="233763" y="2063353"/>
                  </a:lnTo>
                  <a:lnTo>
                    <a:pt x="237733" y="2061369"/>
                  </a:lnTo>
                  <a:lnTo>
                    <a:pt x="241306" y="2058988"/>
                  </a:lnTo>
                  <a:lnTo>
                    <a:pt x="246069" y="2057400"/>
                  </a:lnTo>
                  <a:lnTo>
                    <a:pt x="250436" y="2056210"/>
                  </a:lnTo>
                  <a:lnTo>
                    <a:pt x="254802" y="2055019"/>
                  </a:lnTo>
                  <a:lnTo>
                    <a:pt x="259566" y="2054622"/>
                  </a:lnTo>
                  <a:lnTo>
                    <a:pt x="264726" y="2054225"/>
                  </a:lnTo>
                  <a:close/>
                  <a:moveTo>
                    <a:pt x="259566" y="1952625"/>
                  </a:moveTo>
                  <a:lnTo>
                    <a:pt x="264726" y="1952625"/>
                  </a:lnTo>
                  <a:lnTo>
                    <a:pt x="1954996" y="1952625"/>
                  </a:lnTo>
                  <a:lnTo>
                    <a:pt x="1960156" y="1952625"/>
                  </a:lnTo>
                  <a:lnTo>
                    <a:pt x="1964920" y="1953423"/>
                  </a:lnTo>
                  <a:lnTo>
                    <a:pt x="1969286" y="1954220"/>
                  </a:lnTo>
                  <a:lnTo>
                    <a:pt x="1973653" y="1955417"/>
                  </a:lnTo>
                  <a:lnTo>
                    <a:pt x="1978019" y="1957411"/>
                  </a:lnTo>
                  <a:lnTo>
                    <a:pt x="1981989" y="1959007"/>
                  </a:lnTo>
                  <a:lnTo>
                    <a:pt x="1985959" y="1961799"/>
                  </a:lnTo>
                  <a:lnTo>
                    <a:pt x="1989134" y="1963793"/>
                  </a:lnTo>
                  <a:lnTo>
                    <a:pt x="1992310" y="1966984"/>
                  </a:lnTo>
                  <a:lnTo>
                    <a:pt x="1995089" y="1970175"/>
                  </a:lnTo>
                  <a:lnTo>
                    <a:pt x="1997470" y="1973366"/>
                  </a:lnTo>
                  <a:lnTo>
                    <a:pt x="1999455" y="1976956"/>
                  </a:lnTo>
                  <a:lnTo>
                    <a:pt x="2001440" y="1980147"/>
                  </a:lnTo>
                  <a:lnTo>
                    <a:pt x="2002631" y="1984136"/>
                  </a:lnTo>
                  <a:lnTo>
                    <a:pt x="2003028" y="1988124"/>
                  </a:lnTo>
                  <a:lnTo>
                    <a:pt x="2003425" y="1992113"/>
                  </a:lnTo>
                  <a:lnTo>
                    <a:pt x="2003028" y="1996501"/>
                  </a:lnTo>
                  <a:lnTo>
                    <a:pt x="2002631" y="2000489"/>
                  </a:lnTo>
                  <a:lnTo>
                    <a:pt x="2001440" y="2004079"/>
                  </a:lnTo>
                  <a:lnTo>
                    <a:pt x="1999455" y="2007669"/>
                  </a:lnTo>
                  <a:lnTo>
                    <a:pt x="1997470" y="2011259"/>
                  </a:lnTo>
                  <a:lnTo>
                    <a:pt x="1995089" y="2014848"/>
                  </a:lnTo>
                  <a:lnTo>
                    <a:pt x="1992310" y="2017641"/>
                  </a:lnTo>
                  <a:lnTo>
                    <a:pt x="1989134" y="2020433"/>
                  </a:lnTo>
                  <a:lnTo>
                    <a:pt x="1985959" y="2023225"/>
                  </a:lnTo>
                  <a:lnTo>
                    <a:pt x="1981989" y="2025219"/>
                  </a:lnTo>
                  <a:lnTo>
                    <a:pt x="1978019" y="2027612"/>
                  </a:lnTo>
                  <a:lnTo>
                    <a:pt x="1973653" y="2028809"/>
                  </a:lnTo>
                  <a:lnTo>
                    <a:pt x="1969286" y="2030006"/>
                  </a:lnTo>
                  <a:lnTo>
                    <a:pt x="1964920" y="2031601"/>
                  </a:lnTo>
                  <a:lnTo>
                    <a:pt x="1960156" y="2032000"/>
                  </a:lnTo>
                  <a:lnTo>
                    <a:pt x="1954996" y="2032000"/>
                  </a:lnTo>
                  <a:lnTo>
                    <a:pt x="264726" y="2032000"/>
                  </a:lnTo>
                  <a:lnTo>
                    <a:pt x="259566" y="2032000"/>
                  </a:lnTo>
                  <a:lnTo>
                    <a:pt x="254802" y="2031601"/>
                  </a:lnTo>
                  <a:lnTo>
                    <a:pt x="250436" y="2030006"/>
                  </a:lnTo>
                  <a:lnTo>
                    <a:pt x="246069" y="2028809"/>
                  </a:lnTo>
                  <a:lnTo>
                    <a:pt x="241306" y="2027612"/>
                  </a:lnTo>
                  <a:lnTo>
                    <a:pt x="237733" y="2025219"/>
                  </a:lnTo>
                  <a:lnTo>
                    <a:pt x="233763" y="2023225"/>
                  </a:lnTo>
                  <a:lnTo>
                    <a:pt x="230588" y="2020433"/>
                  </a:lnTo>
                  <a:lnTo>
                    <a:pt x="227015" y="2017641"/>
                  </a:lnTo>
                  <a:lnTo>
                    <a:pt x="224236" y="2014848"/>
                  </a:lnTo>
                  <a:lnTo>
                    <a:pt x="222251" y="2011259"/>
                  </a:lnTo>
                  <a:lnTo>
                    <a:pt x="219870" y="2007669"/>
                  </a:lnTo>
                  <a:lnTo>
                    <a:pt x="218282" y="2004079"/>
                  </a:lnTo>
                  <a:lnTo>
                    <a:pt x="217091" y="2000489"/>
                  </a:lnTo>
                  <a:lnTo>
                    <a:pt x="216297" y="1996501"/>
                  </a:lnTo>
                  <a:lnTo>
                    <a:pt x="215900" y="1992113"/>
                  </a:lnTo>
                  <a:lnTo>
                    <a:pt x="216297" y="1988124"/>
                  </a:lnTo>
                  <a:lnTo>
                    <a:pt x="217091" y="1984136"/>
                  </a:lnTo>
                  <a:lnTo>
                    <a:pt x="218282" y="1980147"/>
                  </a:lnTo>
                  <a:lnTo>
                    <a:pt x="219870" y="1976956"/>
                  </a:lnTo>
                  <a:lnTo>
                    <a:pt x="222251" y="1973366"/>
                  </a:lnTo>
                  <a:lnTo>
                    <a:pt x="224236" y="1970175"/>
                  </a:lnTo>
                  <a:lnTo>
                    <a:pt x="227015" y="1966984"/>
                  </a:lnTo>
                  <a:lnTo>
                    <a:pt x="230588" y="1963793"/>
                  </a:lnTo>
                  <a:lnTo>
                    <a:pt x="233763" y="1961799"/>
                  </a:lnTo>
                  <a:lnTo>
                    <a:pt x="237733" y="1959007"/>
                  </a:lnTo>
                  <a:lnTo>
                    <a:pt x="241306" y="1957411"/>
                  </a:lnTo>
                  <a:lnTo>
                    <a:pt x="246069" y="1955417"/>
                  </a:lnTo>
                  <a:lnTo>
                    <a:pt x="250436" y="1954220"/>
                  </a:lnTo>
                  <a:lnTo>
                    <a:pt x="254802" y="1953423"/>
                  </a:lnTo>
                  <a:lnTo>
                    <a:pt x="259566" y="1952625"/>
                  </a:lnTo>
                  <a:close/>
                  <a:moveTo>
                    <a:pt x="259566" y="1851025"/>
                  </a:moveTo>
                  <a:lnTo>
                    <a:pt x="264726" y="1851025"/>
                  </a:lnTo>
                  <a:lnTo>
                    <a:pt x="1954996" y="1851025"/>
                  </a:lnTo>
                  <a:lnTo>
                    <a:pt x="1960156" y="1851025"/>
                  </a:lnTo>
                  <a:lnTo>
                    <a:pt x="1964920" y="1851823"/>
                  </a:lnTo>
                  <a:lnTo>
                    <a:pt x="1969286" y="1853019"/>
                  </a:lnTo>
                  <a:lnTo>
                    <a:pt x="1973653" y="1854216"/>
                  </a:lnTo>
                  <a:lnTo>
                    <a:pt x="1978019" y="1855811"/>
                  </a:lnTo>
                  <a:lnTo>
                    <a:pt x="1981989" y="1857806"/>
                  </a:lnTo>
                  <a:lnTo>
                    <a:pt x="1985959" y="1860199"/>
                  </a:lnTo>
                  <a:lnTo>
                    <a:pt x="1989134" y="1862592"/>
                  </a:lnTo>
                  <a:lnTo>
                    <a:pt x="1992310" y="1865783"/>
                  </a:lnTo>
                  <a:lnTo>
                    <a:pt x="1995089" y="1868575"/>
                  </a:lnTo>
                  <a:lnTo>
                    <a:pt x="1997470" y="1871766"/>
                  </a:lnTo>
                  <a:lnTo>
                    <a:pt x="1999455" y="1875356"/>
                  </a:lnTo>
                  <a:lnTo>
                    <a:pt x="2001440" y="1878946"/>
                  </a:lnTo>
                  <a:lnTo>
                    <a:pt x="2002631" y="1882934"/>
                  </a:lnTo>
                  <a:lnTo>
                    <a:pt x="2003028" y="1886923"/>
                  </a:lnTo>
                  <a:lnTo>
                    <a:pt x="2003425" y="1890912"/>
                  </a:lnTo>
                  <a:lnTo>
                    <a:pt x="2003028" y="1895299"/>
                  </a:lnTo>
                  <a:lnTo>
                    <a:pt x="2002631" y="1898889"/>
                  </a:lnTo>
                  <a:lnTo>
                    <a:pt x="2001440" y="1902878"/>
                  </a:lnTo>
                  <a:lnTo>
                    <a:pt x="1999455" y="1906069"/>
                  </a:lnTo>
                  <a:lnTo>
                    <a:pt x="1997470" y="1909659"/>
                  </a:lnTo>
                  <a:lnTo>
                    <a:pt x="1995089" y="1913248"/>
                  </a:lnTo>
                  <a:lnTo>
                    <a:pt x="1992310" y="1916439"/>
                  </a:lnTo>
                  <a:lnTo>
                    <a:pt x="1989134" y="1918833"/>
                  </a:lnTo>
                  <a:lnTo>
                    <a:pt x="1985959" y="1921625"/>
                  </a:lnTo>
                  <a:lnTo>
                    <a:pt x="1981989" y="1924018"/>
                  </a:lnTo>
                  <a:lnTo>
                    <a:pt x="1978019" y="1926012"/>
                  </a:lnTo>
                  <a:lnTo>
                    <a:pt x="1973653" y="1927209"/>
                  </a:lnTo>
                  <a:lnTo>
                    <a:pt x="1969286" y="1928804"/>
                  </a:lnTo>
                  <a:lnTo>
                    <a:pt x="1964920" y="1930001"/>
                  </a:lnTo>
                  <a:lnTo>
                    <a:pt x="1960156" y="1930400"/>
                  </a:lnTo>
                  <a:lnTo>
                    <a:pt x="1954996" y="1930400"/>
                  </a:lnTo>
                  <a:lnTo>
                    <a:pt x="264726" y="1930400"/>
                  </a:lnTo>
                  <a:lnTo>
                    <a:pt x="259566" y="1930400"/>
                  </a:lnTo>
                  <a:lnTo>
                    <a:pt x="254802" y="1930001"/>
                  </a:lnTo>
                  <a:lnTo>
                    <a:pt x="250436" y="1928804"/>
                  </a:lnTo>
                  <a:lnTo>
                    <a:pt x="246069" y="1927209"/>
                  </a:lnTo>
                  <a:lnTo>
                    <a:pt x="241306" y="1926012"/>
                  </a:lnTo>
                  <a:lnTo>
                    <a:pt x="237733" y="1924018"/>
                  </a:lnTo>
                  <a:lnTo>
                    <a:pt x="233763" y="1921625"/>
                  </a:lnTo>
                  <a:lnTo>
                    <a:pt x="230588" y="1918833"/>
                  </a:lnTo>
                  <a:lnTo>
                    <a:pt x="227015" y="1916439"/>
                  </a:lnTo>
                  <a:lnTo>
                    <a:pt x="224236" y="1913248"/>
                  </a:lnTo>
                  <a:lnTo>
                    <a:pt x="222251" y="1909659"/>
                  </a:lnTo>
                  <a:lnTo>
                    <a:pt x="219870" y="1906069"/>
                  </a:lnTo>
                  <a:lnTo>
                    <a:pt x="218282" y="1902878"/>
                  </a:lnTo>
                  <a:lnTo>
                    <a:pt x="217091" y="1898889"/>
                  </a:lnTo>
                  <a:lnTo>
                    <a:pt x="216297" y="1895299"/>
                  </a:lnTo>
                  <a:lnTo>
                    <a:pt x="215900" y="1890912"/>
                  </a:lnTo>
                  <a:lnTo>
                    <a:pt x="216297" y="1886923"/>
                  </a:lnTo>
                  <a:lnTo>
                    <a:pt x="217091" y="1882934"/>
                  </a:lnTo>
                  <a:lnTo>
                    <a:pt x="218282" y="1878946"/>
                  </a:lnTo>
                  <a:lnTo>
                    <a:pt x="219870" y="1875356"/>
                  </a:lnTo>
                  <a:lnTo>
                    <a:pt x="222251" y="1871766"/>
                  </a:lnTo>
                  <a:lnTo>
                    <a:pt x="224236" y="1868575"/>
                  </a:lnTo>
                  <a:lnTo>
                    <a:pt x="227015" y="1865783"/>
                  </a:lnTo>
                  <a:lnTo>
                    <a:pt x="230588" y="1862592"/>
                  </a:lnTo>
                  <a:lnTo>
                    <a:pt x="233763" y="1860199"/>
                  </a:lnTo>
                  <a:lnTo>
                    <a:pt x="237733" y="1857806"/>
                  </a:lnTo>
                  <a:lnTo>
                    <a:pt x="241306" y="1855811"/>
                  </a:lnTo>
                  <a:lnTo>
                    <a:pt x="246069" y="1854216"/>
                  </a:lnTo>
                  <a:lnTo>
                    <a:pt x="250436" y="1853019"/>
                  </a:lnTo>
                  <a:lnTo>
                    <a:pt x="254802" y="1851823"/>
                  </a:lnTo>
                  <a:lnTo>
                    <a:pt x="259566" y="1851025"/>
                  </a:lnTo>
                  <a:close/>
                  <a:moveTo>
                    <a:pt x="558571" y="627063"/>
                  </a:moveTo>
                  <a:lnTo>
                    <a:pt x="563363" y="627063"/>
                  </a:lnTo>
                  <a:lnTo>
                    <a:pt x="568555" y="627063"/>
                  </a:lnTo>
                  <a:lnTo>
                    <a:pt x="573348" y="627461"/>
                  </a:lnTo>
                  <a:lnTo>
                    <a:pt x="578140" y="627858"/>
                  </a:lnTo>
                  <a:lnTo>
                    <a:pt x="582932" y="629449"/>
                  </a:lnTo>
                  <a:lnTo>
                    <a:pt x="591719" y="631835"/>
                  </a:lnTo>
                  <a:lnTo>
                    <a:pt x="600505" y="635413"/>
                  </a:lnTo>
                  <a:lnTo>
                    <a:pt x="608892" y="639787"/>
                  </a:lnTo>
                  <a:lnTo>
                    <a:pt x="616879" y="645354"/>
                  </a:lnTo>
                  <a:lnTo>
                    <a:pt x="624068" y="651318"/>
                  </a:lnTo>
                  <a:lnTo>
                    <a:pt x="631256" y="658475"/>
                  </a:lnTo>
                  <a:lnTo>
                    <a:pt x="637247" y="666030"/>
                  </a:lnTo>
                  <a:lnTo>
                    <a:pt x="642439" y="673584"/>
                  </a:lnTo>
                  <a:lnTo>
                    <a:pt x="647631" y="682730"/>
                  </a:lnTo>
                  <a:lnTo>
                    <a:pt x="651624" y="692272"/>
                  </a:lnTo>
                  <a:lnTo>
                    <a:pt x="654420" y="701815"/>
                  </a:lnTo>
                  <a:lnTo>
                    <a:pt x="656816" y="712153"/>
                  </a:lnTo>
                  <a:lnTo>
                    <a:pt x="658414" y="722491"/>
                  </a:lnTo>
                  <a:lnTo>
                    <a:pt x="658813" y="733625"/>
                  </a:lnTo>
                  <a:lnTo>
                    <a:pt x="658414" y="743962"/>
                  </a:lnTo>
                  <a:lnTo>
                    <a:pt x="656816" y="754698"/>
                  </a:lnTo>
                  <a:lnTo>
                    <a:pt x="654420" y="765036"/>
                  </a:lnTo>
                  <a:lnTo>
                    <a:pt x="651624" y="774976"/>
                  </a:lnTo>
                  <a:lnTo>
                    <a:pt x="647631" y="784122"/>
                  </a:lnTo>
                  <a:lnTo>
                    <a:pt x="642439" y="792869"/>
                  </a:lnTo>
                  <a:lnTo>
                    <a:pt x="637247" y="801219"/>
                  </a:lnTo>
                  <a:lnTo>
                    <a:pt x="631256" y="808774"/>
                  </a:lnTo>
                  <a:lnTo>
                    <a:pt x="624068" y="815533"/>
                  </a:lnTo>
                  <a:lnTo>
                    <a:pt x="616879" y="821498"/>
                  </a:lnTo>
                  <a:lnTo>
                    <a:pt x="608892" y="826667"/>
                  </a:lnTo>
                  <a:lnTo>
                    <a:pt x="600505" y="831438"/>
                  </a:lnTo>
                  <a:lnTo>
                    <a:pt x="591719" y="835017"/>
                  </a:lnTo>
                  <a:lnTo>
                    <a:pt x="582932" y="837800"/>
                  </a:lnTo>
                  <a:lnTo>
                    <a:pt x="578140" y="838595"/>
                  </a:lnTo>
                  <a:lnTo>
                    <a:pt x="573348" y="838993"/>
                  </a:lnTo>
                  <a:lnTo>
                    <a:pt x="568555" y="839390"/>
                  </a:lnTo>
                  <a:lnTo>
                    <a:pt x="563363" y="839788"/>
                  </a:lnTo>
                  <a:lnTo>
                    <a:pt x="558571" y="839390"/>
                  </a:lnTo>
                  <a:lnTo>
                    <a:pt x="553778" y="838993"/>
                  </a:lnTo>
                  <a:lnTo>
                    <a:pt x="548986" y="838595"/>
                  </a:lnTo>
                  <a:lnTo>
                    <a:pt x="544593" y="837800"/>
                  </a:lnTo>
                  <a:lnTo>
                    <a:pt x="535407" y="835017"/>
                  </a:lnTo>
                  <a:lnTo>
                    <a:pt x="526621" y="831438"/>
                  </a:lnTo>
                  <a:lnTo>
                    <a:pt x="518234" y="826667"/>
                  </a:lnTo>
                  <a:lnTo>
                    <a:pt x="510646" y="821498"/>
                  </a:lnTo>
                  <a:lnTo>
                    <a:pt x="503058" y="815533"/>
                  </a:lnTo>
                  <a:lnTo>
                    <a:pt x="496269" y="808774"/>
                  </a:lnTo>
                  <a:lnTo>
                    <a:pt x="492126" y="803549"/>
                  </a:lnTo>
                  <a:lnTo>
                    <a:pt x="492126" y="1749822"/>
                  </a:lnTo>
                  <a:lnTo>
                    <a:pt x="491728" y="1754982"/>
                  </a:lnTo>
                  <a:lnTo>
                    <a:pt x="491331" y="1760141"/>
                  </a:lnTo>
                  <a:lnTo>
                    <a:pt x="490138" y="1764904"/>
                  </a:lnTo>
                  <a:lnTo>
                    <a:pt x="488548" y="1769666"/>
                  </a:lnTo>
                  <a:lnTo>
                    <a:pt x="486957" y="1774825"/>
                  </a:lnTo>
                  <a:lnTo>
                    <a:pt x="484174" y="1778794"/>
                  </a:lnTo>
                  <a:lnTo>
                    <a:pt x="482186" y="1783160"/>
                  </a:lnTo>
                  <a:lnTo>
                    <a:pt x="479006" y="1786732"/>
                  </a:lnTo>
                  <a:lnTo>
                    <a:pt x="475825" y="1789907"/>
                  </a:lnTo>
                  <a:lnTo>
                    <a:pt x="472246" y="1793082"/>
                  </a:lnTo>
                  <a:lnTo>
                    <a:pt x="468271" y="1795860"/>
                  </a:lnTo>
                  <a:lnTo>
                    <a:pt x="464295" y="1797844"/>
                  </a:lnTo>
                  <a:lnTo>
                    <a:pt x="460716" y="1799828"/>
                  </a:lnTo>
                  <a:lnTo>
                    <a:pt x="455945" y="1801019"/>
                  </a:lnTo>
                  <a:lnTo>
                    <a:pt x="451572" y="1801416"/>
                  </a:lnTo>
                  <a:lnTo>
                    <a:pt x="446801" y="1801813"/>
                  </a:lnTo>
                  <a:lnTo>
                    <a:pt x="316391" y="1801813"/>
                  </a:lnTo>
                  <a:lnTo>
                    <a:pt x="312017" y="1801416"/>
                  </a:lnTo>
                  <a:lnTo>
                    <a:pt x="307644" y="1801019"/>
                  </a:lnTo>
                  <a:lnTo>
                    <a:pt x="303270" y="1799828"/>
                  </a:lnTo>
                  <a:lnTo>
                    <a:pt x="298499" y="1797844"/>
                  </a:lnTo>
                  <a:lnTo>
                    <a:pt x="294921" y="1795860"/>
                  </a:lnTo>
                  <a:lnTo>
                    <a:pt x="291343" y="1793082"/>
                  </a:lnTo>
                  <a:lnTo>
                    <a:pt x="287764" y="1789907"/>
                  </a:lnTo>
                  <a:lnTo>
                    <a:pt x="284584" y="1786732"/>
                  </a:lnTo>
                  <a:lnTo>
                    <a:pt x="281403" y="1783160"/>
                  </a:lnTo>
                  <a:lnTo>
                    <a:pt x="279017" y="1778794"/>
                  </a:lnTo>
                  <a:lnTo>
                    <a:pt x="276632" y="1774825"/>
                  </a:lnTo>
                  <a:lnTo>
                    <a:pt x="275041" y="1769666"/>
                  </a:lnTo>
                  <a:lnTo>
                    <a:pt x="273053" y="1764904"/>
                  </a:lnTo>
                  <a:lnTo>
                    <a:pt x="272258" y="1760141"/>
                  </a:lnTo>
                  <a:lnTo>
                    <a:pt x="271463" y="1754982"/>
                  </a:lnTo>
                  <a:lnTo>
                    <a:pt x="271463" y="1749822"/>
                  </a:lnTo>
                  <a:lnTo>
                    <a:pt x="271463" y="803989"/>
                  </a:lnTo>
                  <a:lnTo>
                    <a:pt x="267660" y="808774"/>
                  </a:lnTo>
                  <a:lnTo>
                    <a:pt x="260857" y="815533"/>
                  </a:lnTo>
                  <a:lnTo>
                    <a:pt x="253253" y="821498"/>
                  </a:lnTo>
                  <a:lnTo>
                    <a:pt x="245249" y="826667"/>
                  </a:lnTo>
                  <a:lnTo>
                    <a:pt x="237645" y="831438"/>
                  </a:lnTo>
                  <a:lnTo>
                    <a:pt x="228440" y="835017"/>
                  </a:lnTo>
                  <a:lnTo>
                    <a:pt x="219235" y="837800"/>
                  </a:lnTo>
                  <a:lnTo>
                    <a:pt x="214433" y="838595"/>
                  </a:lnTo>
                  <a:lnTo>
                    <a:pt x="210030" y="838993"/>
                  </a:lnTo>
                  <a:lnTo>
                    <a:pt x="205228" y="839390"/>
                  </a:lnTo>
                  <a:lnTo>
                    <a:pt x="200425" y="839788"/>
                  </a:lnTo>
                  <a:lnTo>
                    <a:pt x="195222" y="839390"/>
                  </a:lnTo>
                  <a:lnTo>
                    <a:pt x="190420" y="838993"/>
                  </a:lnTo>
                  <a:lnTo>
                    <a:pt x="185617" y="838595"/>
                  </a:lnTo>
                  <a:lnTo>
                    <a:pt x="180815" y="837800"/>
                  </a:lnTo>
                  <a:lnTo>
                    <a:pt x="171610" y="835017"/>
                  </a:lnTo>
                  <a:lnTo>
                    <a:pt x="163206" y="831438"/>
                  </a:lnTo>
                  <a:lnTo>
                    <a:pt x="154801" y="826667"/>
                  </a:lnTo>
                  <a:lnTo>
                    <a:pt x="146797" y="821498"/>
                  </a:lnTo>
                  <a:lnTo>
                    <a:pt x="139193" y="815533"/>
                  </a:lnTo>
                  <a:lnTo>
                    <a:pt x="132389" y="808774"/>
                  </a:lnTo>
                  <a:lnTo>
                    <a:pt x="126386" y="801219"/>
                  </a:lnTo>
                  <a:lnTo>
                    <a:pt x="121184" y="792869"/>
                  </a:lnTo>
                  <a:lnTo>
                    <a:pt x="115981" y="784122"/>
                  </a:lnTo>
                  <a:lnTo>
                    <a:pt x="112379" y="774976"/>
                  </a:lnTo>
                  <a:lnTo>
                    <a:pt x="109177" y="765036"/>
                  </a:lnTo>
                  <a:lnTo>
                    <a:pt x="106376" y="754698"/>
                  </a:lnTo>
                  <a:lnTo>
                    <a:pt x="105175" y="743962"/>
                  </a:lnTo>
                  <a:lnTo>
                    <a:pt x="104775" y="733625"/>
                  </a:lnTo>
                  <a:lnTo>
                    <a:pt x="105175" y="722491"/>
                  </a:lnTo>
                  <a:lnTo>
                    <a:pt x="106376" y="712153"/>
                  </a:lnTo>
                  <a:lnTo>
                    <a:pt x="109177" y="701815"/>
                  </a:lnTo>
                  <a:lnTo>
                    <a:pt x="112379" y="692273"/>
                  </a:lnTo>
                  <a:lnTo>
                    <a:pt x="115981" y="682730"/>
                  </a:lnTo>
                  <a:lnTo>
                    <a:pt x="121184" y="673585"/>
                  </a:lnTo>
                  <a:lnTo>
                    <a:pt x="126386" y="666030"/>
                  </a:lnTo>
                  <a:lnTo>
                    <a:pt x="132389" y="658475"/>
                  </a:lnTo>
                  <a:lnTo>
                    <a:pt x="139193" y="651318"/>
                  </a:lnTo>
                  <a:lnTo>
                    <a:pt x="146797" y="645354"/>
                  </a:lnTo>
                  <a:lnTo>
                    <a:pt x="154801" y="639787"/>
                  </a:lnTo>
                  <a:lnTo>
                    <a:pt x="163206" y="635413"/>
                  </a:lnTo>
                  <a:lnTo>
                    <a:pt x="171610" y="631835"/>
                  </a:lnTo>
                  <a:lnTo>
                    <a:pt x="180815" y="629449"/>
                  </a:lnTo>
                  <a:lnTo>
                    <a:pt x="185617" y="627859"/>
                  </a:lnTo>
                  <a:lnTo>
                    <a:pt x="190420" y="627461"/>
                  </a:lnTo>
                  <a:lnTo>
                    <a:pt x="195222" y="627063"/>
                  </a:lnTo>
                  <a:lnTo>
                    <a:pt x="197222" y="627063"/>
                  </a:lnTo>
                  <a:lnTo>
                    <a:pt x="200394" y="627063"/>
                  </a:lnTo>
                  <a:lnTo>
                    <a:pt x="200425" y="627063"/>
                  </a:lnTo>
                  <a:lnTo>
                    <a:pt x="205228" y="627063"/>
                  </a:lnTo>
                  <a:lnTo>
                    <a:pt x="558570" y="627063"/>
                  </a:lnTo>
                  <a:lnTo>
                    <a:pt x="558571" y="627063"/>
                  </a:lnTo>
                  <a:close/>
                  <a:moveTo>
                    <a:pt x="922944" y="627063"/>
                  </a:moveTo>
                  <a:lnTo>
                    <a:pt x="927696" y="627063"/>
                  </a:lnTo>
                  <a:lnTo>
                    <a:pt x="932449" y="627063"/>
                  </a:lnTo>
                  <a:lnTo>
                    <a:pt x="932450" y="627063"/>
                  </a:lnTo>
                  <a:lnTo>
                    <a:pt x="1286688" y="627063"/>
                  </a:lnTo>
                  <a:lnTo>
                    <a:pt x="1286689" y="627063"/>
                  </a:lnTo>
                  <a:lnTo>
                    <a:pt x="1291432" y="627063"/>
                  </a:lnTo>
                  <a:lnTo>
                    <a:pt x="1296174" y="627063"/>
                  </a:lnTo>
                  <a:lnTo>
                    <a:pt x="1300917" y="627461"/>
                  </a:lnTo>
                  <a:lnTo>
                    <a:pt x="1306054" y="627858"/>
                  </a:lnTo>
                  <a:lnTo>
                    <a:pt x="1310402" y="629449"/>
                  </a:lnTo>
                  <a:lnTo>
                    <a:pt x="1319492" y="631835"/>
                  </a:lnTo>
                  <a:lnTo>
                    <a:pt x="1328187" y="635413"/>
                  </a:lnTo>
                  <a:lnTo>
                    <a:pt x="1336486" y="639787"/>
                  </a:lnTo>
                  <a:lnTo>
                    <a:pt x="1343995" y="645353"/>
                  </a:lnTo>
                  <a:lnTo>
                    <a:pt x="1351504" y="651318"/>
                  </a:lnTo>
                  <a:lnTo>
                    <a:pt x="1357828" y="658475"/>
                  </a:lnTo>
                  <a:lnTo>
                    <a:pt x="1364151" y="666030"/>
                  </a:lnTo>
                  <a:lnTo>
                    <a:pt x="1369684" y="673584"/>
                  </a:lnTo>
                  <a:lnTo>
                    <a:pt x="1374427" y="682729"/>
                  </a:lnTo>
                  <a:lnTo>
                    <a:pt x="1378379" y="692272"/>
                  </a:lnTo>
                  <a:lnTo>
                    <a:pt x="1381541" y="701815"/>
                  </a:lnTo>
                  <a:lnTo>
                    <a:pt x="1383912" y="712153"/>
                  </a:lnTo>
                  <a:lnTo>
                    <a:pt x="1385493" y="722491"/>
                  </a:lnTo>
                  <a:lnTo>
                    <a:pt x="1385888" y="733624"/>
                  </a:lnTo>
                  <a:lnTo>
                    <a:pt x="1385493" y="743962"/>
                  </a:lnTo>
                  <a:lnTo>
                    <a:pt x="1383912" y="754698"/>
                  </a:lnTo>
                  <a:lnTo>
                    <a:pt x="1381541" y="765036"/>
                  </a:lnTo>
                  <a:lnTo>
                    <a:pt x="1378379" y="774976"/>
                  </a:lnTo>
                  <a:lnTo>
                    <a:pt x="1374427" y="784122"/>
                  </a:lnTo>
                  <a:lnTo>
                    <a:pt x="1369684" y="792869"/>
                  </a:lnTo>
                  <a:lnTo>
                    <a:pt x="1364151" y="801219"/>
                  </a:lnTo>
                  <a:lnTo>
                    <a:pt x="1357828" y="808774"/>
                  </a:lnTo>
                  <a:lnTo>
                    <a:pt x="1351504" y="815533"/>
                  </a:lnTo>
                  <a:lnTo>
                    <a:pt x="1343995" y="821498"/>
                  </a:lnTo>
                  <a:lnTo>
                    <a:pt x="1336486" y="826667"/>
                  </a:lnTo>
                  <a:lnTo>
                    <a:pt x="1328187" y="831438"/>
                  </a:lnTo>
                  <a:lnTo>
                    <a:pt x="1319492" y="835017"/>
                  </a:lnTo>
                  <a:lnTo>
                    <a:pt x="1310402" y="837800"/>
                  </a:lnTo>
                  <a:lnTo>
                    <a:pt x="1306054" y="838595"/>
                  </a:lnTo>
                  <a:lnTo>
                    <a:pt x="1300917" y="838993"/>
                  </a:lnTo>
                  <a:lnTo>
                    <a:pt x="1296174" y="839390"/>
                  </a:lnTo>
                  <a:lnTo>
                    <a:pt x="1291432" y="839788"/>
                  </a:lnTo>
                  <a:lnTo>
                    <a:pt x="1286689" y="839390"/>
                  </a:lnTo>
                  <a:lnTo>
                    <a:pt x="1281946" y="838993"/>
                  </a:lnTo>
                  <a:lnTo>
                    <a:pt x="1277204" y="838595"/>
                  </a:lnTo>
                  <a:lnTo>
                    <a:pt x="1272066" y="837800"/>
                  </a:lnTo>
                  <a:lnTo>
                    <a:pt x="1263371" y="835017"/>
                  </a:lnTo>
                  <a:lnTo>
                    <a:pt x="1254676" y="831438"/>
                  </a:lnTo>
                  <a:lnTo>
                    <a:pt x="1246377" y="826667"/>
                  </a:lnTo>
                  <a:lnTo>
                    <a:pt x="1238473" y="821498"/>
                  </a:lnTo>
                  <a:lnTo>
                    <a:pt x="1231754" y="815533"/>
                  </a:lnTo>
                  <a:lnTo>
                    <a:pt x="1224640" y="808774"/>
                  </a:lnTo>
                  <a:lnTo>
                    <a:pt x="1219201" y="802275"/>
                  </a:lnTo>
                  <a:lnTo>
                    <a:pt x="1219201" y="1749822"/>
                  </a:lnTo>
                  <a:lnTo>
                    <a:pt x="1218804" y="1754982"/>
                  </a:lnTo>
                  <a:lnTo>
                    <a:pt x="1218407" y="1760141"/>
                  </a:lnTo>
                  <a:lnTo>
                    <a:pt x="1216820" y="1764904"/>
                  </a:lnTo>
                  <a:lnTo>
                    <a:pt x="1215629" y="1769666"/>
                  </a:lnTo>
                  <a:lnTo>
                    <a:pt x="1213248" y="1774825"/>
                  </a:lnTo>
                  <a:lnTo>
                    <a:pt x="1211263" y="1778794"/>
                  </a:lnTo>
                  <a:lnTo>
                    <a:pt x="1208485" y="1783160"/>
                  </a:lnTo>
                  <a:lnTo>
                    <a:pt x="1206104" y="1786732"/>
                  </a:lnTo>
                  <a:lnTo>
                    <a:pt x="1202532" y="1789907"/>
                  </a:lnTo>
                  <a:lnTo>
                    <a:pt x="1198960" y="1793082"/>
                  </a:lnTo>
                  <a:lnTo>
                    <a:pt x="1195388" y="1795860"/>
                  </a:lnTo>
                  <a:lnTo>
                    <a:pt x="1191420" y="1797844"/>
                  </a:lnTo>
                  <a:lnTo>
                    <a:pt x="1187451" y="1799828"/>
                  </a:lnTo>
                  <a:lnTo>
                    <a:pt x="1183085" y="1801019"/>
                  </a:lnTo>
                  <a:lnTo>
                    <a:pt x="1178720" y="1801416"/>
                  </a:lnTo>
                  <a:lnTo>
                    <a:pt x="1173957" y="1801813"/>
                  </a:lnTo>
                  <a:lnTo>
                    <a:pt x="1043385" y="1801813"/>
                  </a:lnTo>
                  <a:lnTo>
                    <a:pt x="1038622" y="1801416"/>
                  </a:lnTo>
                  <a:lnTo>
                    <a:pt x="1034257" y="1801019"/>
                  </a:lnTo>
                  <a:lnTo>
                    <a:pt x="1030288" y="1799828"/>
                  </a:lnTo>
                  <a:lnTo>
                    <a:pt x="1025922" y="1797844"/>
                  </a:lnTo>
                  <a:lnTo>
                    <a:pt x="1021954" y="1795860"/>
                  </a:lnTo>
                  <a:lnTo>
                    <a:pt x="1018382" y="1793082"/>
                  </a:lnTo>
                  <a:lnTo>
                    <a:pt x="1015207" y="1789907"/>
                  </a:lnTo>
                  <a:lnTo>
                    <a:pt x="1012032" y="1786732"/>
                  </a:lnTo>
                  <a:lnTo>
                    <a:pt x="1008857" y="1783160"/>
                  </a:lnTo>
                  <a:lnTo>
                    <a:pt x="1006079" y="1778794"/>
                  </a:lnTo>
                  <a:lnTo>
                    <a:pt x="1004094" y="1774825"/>
                  </a:lnTo>
                  <a:lnTo>
                    <a:pt x="1002110" y="1769666"/>
                  </a:lnTo>
                  <a:lnTo>
                    <a:pt x="1000522" y="1764904"/>
                  </a:lnTo>
                  <a:lnTo>
                    <a:pt x="999729" y="1760141"/>
                  </a:lnTo>
                  <a:lnTo>
                    <a:pt x="998935" y="1754982"/>
                  </a:lnTo>
                  <a:lnTo>
                    <a:pt x="998538" y="1749822"/>
                  </a:lnTo>
                  <a:lnTo>
                    <a:pt x="998538" y="804112"/>
                  </a:lnTo>
                  <a:lnTo>
                    <a:pt x="994628" y="808774"/>
                  </a:lnTo>
                  <a:lnTo>
                    <a:pt x="987895" y="815533"/>
                  </a:lnTo>
                  <a:lnTo>
                    <a:pt x="980766" y="821498"/>
                  </a:lnTo>
                  <a:lnTo>
                    <a:pt x="972846" y="826667"/>
                  </a:lnTo>
                  <a:lnTo>
                    <a:pt x="964529" y="831438"/>
                  </a:lnTo>
                  <a:lnTo>
                    <a:pt x="955816" y="835017"/>
                  </a:lnTo>
                  <a:lnTo>
                    <a:pt x="947103" y="837800"/>
                  </a:lnTo>
                  <a:lnTo>
                    <a:pt x="942350" y="838595"/>
                  </a:lnTo>
                  <a:lnTo>
                    <a:pt x="937598" y="838993"/>
                  </a:lnTo>
                  <a:lnTo>
                    <a:pt x="932449" y="839390"/>
                  </a:lnTo>
                  <a:lnTo>
                    <a:pt x="927696" y="839788"/>
                  </a:lnTo>
                  <a:lnTo>
                    <a:pt x="922944" y="839390"/>
                  </a:lnTo>
                  <a:lnTo>
                    <a:pt x="918191" y="838993"/>
                  </a:lnTo>
                  <a:lnTo>
                    <a:pt x="913439" y="838595"/>
                  </a:lnTo>
                  <a:lnTo>
                    <a:pt x="909082" y="837800"/>
                  </a:lnTo>
                  <a:lnTo>
                    <a:pt x="899577" y="835017"/>
                  </a:lnTo>
                  <a:lnTo>
                    <a:pt x="890864" y="831438"/>
                  </a:lnTo>
                  <a:lnTo>
                    <a:pt x="882547" y="826667"/>
                  </a:lnTo>
                  <a:lnTo>
                    <a:pt x="875419" y="821498"/>
                  </a:lnTo>
                  <a:lnTo>
                    <a:pt x="867894" y="815533"/>
                  </a:lnTo>
                  <a:lnTo>
                    <a:pt x="861161" y="808774"/>
                  </a:lnTo>
                  <a:lnTo>
                    <a:pt x="855220" y="801219"/>
                  </a:lnTo>
                  <a:lnTo>
                    <a:pt x="849280" y="792869"/>
                  </a:lnTo>
                  <a:lnTo>
                    <a:pt x="844923" y="784122"/>
                  </a:lnTo>
                  <a:lnTo>
                    <a:pt x="840567" y="774976"/>
                  </a:lnTo>
                  <a:lnTo>
                    <a:pt x="837398" y="765036"/>
                  </a:lnTo>
                  <a:lnTo>
                    <a:pt x="835418" y="754698"/>
                  </a:lnTo>
                  <a:lnTo>
                    <a:pt x="834230" y="743962"/>
                  </a:lnTo>
                  <a:lnTo>
                    <a:pt x="833438" y="733625"/>
                  </a:lnTo>
                  <a:lnTo>
                    <a:pt x="834230" y="722491"/>
                  </a:lnTo>
                  <a:lnTo>
                    <a:pt x="835418" y="712153"/>
                  </a:lnTo>
                  <a:lnTo>
                    <a:pt x="837398" y="701815"/>
                  </a:lnTo>
                  <a:lnTo>
                    <a:pt x="840567" y="692272"/>
                  </a:lnTo>
                  <a:lnTo>
                    <a:pt x="844923" y="682729"/>
                  </a:lnTo>
                  <a:lnTo>
                    <a:pt x="849280" y="673584"/>
                  </a:lnTo>
                  <a:lnTo>
                    <a:pt x="855220" y="666030"/>
                  </a:lnTo>
                  <a:lnTo>
                    <a:pt x="861161" y="658475"/>
                  </a:lnTo>
                  <a:lnTo>
                    <a:pt x="867894" y="651318"/>
                  </a:lnTo>
                  <a:lnTo>
                    <a:pt x="875419" y="645354"/>
                  </a:lnTo>
                  <a:lnTo>
                    <a:pt x="882547" y="639787"/>
                  </a:lnTo>
                  <a:lnTo>
                    <a:pt x="890864" y="635413"/>
                  </a:lnTo>
                  <a:lnTo>
                    <a:pt x="899577" y="631835"/>
                  </a:lnTo>
                  <a:lnTo>
                    <a:pt x="909082" y="629449"/>
                  </a:lnTo>
                  <a:lnTo>
                    <a:pt x="913439" y="627858"/>
                  </a:lnTo>
                  <a:lnTo>
                    <a:pt x="918191" y="627461"/>
                  </a:lnTo>
                  <a:lnTo>
                    <a:pt x="922944" y="627063"/>
                  </a:lnTo>
                  <a:close/>
                  <a:moveTo>
                    <a:pt x="1650227" y="627063"/>
                  </a:moveTo>
                  <a:lnTo>
                    <a:pt x="1654970" y="627063"/>
                  </a:lnTo>
                  <a:lnTo>
                    <a:pt x="1659712" y="627063"/>
                  </a:lnTo>
                  <a:lnTo>
                    <a:pt x="1659713" y="627063"/>
                  </a:lnTo>
                  <a:lnTo>
                    <a:pt x="2013555" y="627063"/>
                  </a:lnTo>
                  <a:lnTo>
                    <a:pt x="2013556" y="627063"/>
                  </a:lnTo>
                  <a:lnTo>
                    <a:pt x="2018705" y="627063"/>
                  </a:lnTo>
                  <a:lnTo>
                    <a:pt x="2023457" y="627063"/>
                  </a:lnTo>
                  <a:lnTo>
                    <a:pt x="2028210" y="627461"/>
                  </a:lnTo>
                  <a:lnTo>
                    <a:pt x="2032566" y="627858"/>
                  </a:lnTo>
                  <a:lnTo>
                    <a:pt x="2037319" y="629449"/>
                  </a:lnTo>
                  <a:lnTo>
                    <a:pt x="2046824" y="631834"/>
                  </a:lnTo>
                  <a:lnTo>
                    <a:pt x="2055141" y="635413"/>
                  </a:lnTo>
                  <a:lnTo>
                    <a:pt x="2063458" y="639787"/>
                  </a:lnTo>
                  <a:lnTo>
                    <a:pt x="2071378" y="645353"/>
                  </a:lnTo>
                  <a:lnTo>
                    <a:pt x="2078507" y="651318"/>
                  </a:lnTo>
                  <a:lnTo>
                    <a:pt x="2085240" y="658475"/>
                  </a:lnTo>
                  <a:lnTo>
                    <a:pt x="2091181" y="666029"/>
                  </a:lnTo>
                  <a:lnTo>
                    <a:pt x="2096725" y="673584"/>
                  </a:lnTo>
                  <a:lnTo>
                    <a:pt x="2101478" y="682729"/>
                  </a:lnTo>
                  <a:lnTo>
                    <a:pt x="2105438" y="692272"/>
                  </a:lnTo>
                  <a:lnTo>
                    <a:pt x="2109003" y="701815"/>
                  </a:lnTo>
                  <a:lnTo>
                    <a:pt x="2110983" y="712153"/>
                  </a:lnTo>
                  <a:lnTo>
                    <a:pt x="2112567" y="722491"/>
                  </a:lnTo>
                  <a:lnTo>
                    <a:pt x="2112963" y="733624"/>
                  </a:lnTo>
                  <a:lnTo>
                    <a:pt x="2112567" y="743962"/>
                  </a:lnTo>
                  <a:lnTo>
                    <a:pt x="2110983" y="754698"/>
                  </a:lnTo>
                  <a:lnTo>
                    <a:pt x="2109003" y="765036"/>
                  </a:lnTo>
                  <a:lnTo>
                    <a:pt x="2105438" y="774976"/>
                  </a:lnTo>
                  <a:lnTo>
                    <a:pt x="2101478" y="784122"/>
                  </a:lnTo>
                  <a:lnTo>
                    <a:pt x="2096725" y="792869"/>
                  </a:lnTo>
                  <a:lnTo>
                    <a:pt x="2091181" y="801219"/>
                  </a:lnTo>
                  <a:lnTo>
                    <a:pt x="2085240" y="808774"/>
                  </a:lnTo>
                  <a:lnTo>
                    <a:pt x="2078507" y="815533"/>
                  </a:lnTo>
                  <a:lnTo>
                    <a:pt x="2071378" y="821498"/>
                  </a:lnTo>
                  <a:lnTo>
                    <a:pt x="2063458" y="826667"/>
                  </a:lnTo>
                  <a:lnTo>
                    <a:pt x="2055141" y="831438"/>
                  </a:lnTo>
                  <a:lnTo>
                    <a:pt x="2046824" y="835017"/>
                  </a:lnTo>
                  <a:lnTo>
                    <a:pt x="2037319" y="837800"/>
                  </a:lnTo>
                  <a:lnTo>
                    <a:pt x="2032566" y="838595"/>
                  </a:lnTo>
                  <a:lnTo>
                    <a:pt x="2028210" y="838993"/>
                  </a:lnTo>
                  <a:lnTo>
                    <a:pt x="2023457" y="839390"/>
                  </a:lnTo>
                  <a:lnTo>
                    <a:pt x="2018705" y="839788"/>
                  </a:lnTo>
                  <a:lnTo>
                    <a:pt x="2013556" y="839390"/>
                  </a:lnTo>
                  <a:lnTo>
                    <a:pt x="2008407" y="838993"/>
                  </a:lnTo>
                  <a:lnTo>
                    <a:pt x="2004051" y="838595"/>
                  </a:lnTo>
                  <a:lnTo>
                    <a:pt x="1999298" y="837800"/>
                  </a:lnTo>
                  <a:lnTo>
                    <a:pt x="1990189" y="835017"/>
                  </a:lnTo>
                  <a:lnTo>
                    <a:pt x="1981872" y="831438"/>
                  </a:lnTo>
                  <a:lnTo>
                    <a:pt x="1973556" y="826667"/>
                  </a:lnTo>
                  <a:lnTo>
                    <a:pt x="1965635" y="821498"/>
                  </a:lnTo>
                  <a:lnTo>
                    <a:pt x="1958110" y="815533"/>
                  </a:lnTo>
                  <a:lnTo>
                    <a:pt x="1951773" y="808774"/>
                  </a:lnTo>
                  <a:lnTo>
                    <a:pt x="1946276" y="802221"/>
                  </a:lnTo>
                  <a:lnTo>
                    <a:pt x="1946276" y="1749822"/>
                  </a:lnTo>
                  <a:lnTo>
                    <a:pt x="1946276" y="1754982"/>
                  </a:lnTo>
                  <a:lnTo>
                    <a:pt x="1945481" y="1760141"/>
                  </a:lnTo>
                  <a:lnTo>
                    <a:pt x="1944686" y="1764904"/>
                  </a:lnTo>
                  <a:lnTo>
                    <a:pt x="1943095" y="1769666"/>
                  </a:lnTo>
                  <a:lnTo>
                    <a:pt x="1941107" y="1774825"/>
                  </a:lnTo>
                  <a:lnTo>
                    <a:pt x="1939119" y="1778794"/>
                  </a:lnTo>
                  <a:lnTo>
                    <a:pt x="1936336" y="1783160"/>
                  </a:lnTo>
                  <a:lnTo>
                    <a:pt x="1933156" y="1786732"/>
                  </a:lnTo>
                  <a:lnTo>
                    <a:pt x="1930372" y="1789907"/>
                  </a:lnTo>
                  <a:lnTo>
                    <a:pt x="1926794" y="1793082"/>
                  </a:lnTo>
                  <a:lnTo>
                    <a:pt x="1923216" y="1795860"/>
                  </a:lnTo>
                  <a:lnTo>
                    <a:pt x="1919240" y="1797844"/>
                  </a:lnTo>
                  <a:lnTo>
                    <a:pt x="1914866" y="1799828"/>
                  </a:lnTo>
                  <a:lnTo>
                    <a:pt x="1910493" y="1801019"/>
                  </a:lnTo>
                  <a:lnTo>
                    <a:pt x="1906119" y="1801416"/>
                  </a:lnTo>
                  <a:lnTo>
                    <a:pt x="1901746" y="1801813"/>
                  </a:lnTo>
                  <a:lnTo>
                    <a:pt x="1770541" y="1801813"/>
                  </a:lnTo>
                  <a:lnTo>
                    <a:pt x="1766167" y="1801416"/>
                  </a:lnTo>
                  <a:lnTo>
                    <a:pt x="1761794" y="1801019"/>
                  </a:lnTo>
                  <a:lnTo>
                    <a:pt x="1757420" y="1799828"/>
                  </a:lnTo>
                  <a:lnTo>
                    <a:pt x="1753444" y="1797844"/>
                  </a:lnTo>
                  <a:lnTo>
                    <a:pt x="1749468" y="1795860"/>
                  </a:lnTo>
                  <a:lnTo>
                    <a:pt x="1745493" y="1793082"/>
                  </a:lnTo>
                  <a:lnTo>
                    <a:pt x="1741914" y="1789907"/>
                  </a:lnTo>
                  <a:lnTo>
                    <a:pt x="1738734" y="1786732"/>
                  </a:lnTo>
                  <a:lnTo>
                    <a:pt x="1735950" y="1783160"/>
                  </a:lnTo>
                  <a:lnTo>
                    <a:pt x="1733565" y="1778794"/>
                  </a:lnTo>
                  <a:lnTo>
                    <a:pt x="1731179" y="1774825"/>
                  </a:lnTo>
                  <a:lnTo>
                    <a:pt x="1729191" y="1769666"/>
                  </a:lnTo>
                  <a:lnTo>
                    <a:pt x="1727999" y="1764904"/>
                  </a:lnTo>
                  <a:lnTo>
                    <a:pt x="1726408" y="1760141"/>
                  </a:lnTo>
                  <a:lnTo>
                    <a:pt x="1726011" y="1754982"/>
                  </a:lnTo>
                  <a:lnTo>
                    <a:pt x="1725613" y="1749822"/>
                  </a:lnTo>
                  <a:lnTo>
                    <a:pt x="1725613" y="803700"/>
                  </a:lnTo>
                  <a:lnTo>
                    <a:pt x="1721366" y="808774"/>
                  </a:lnTo>
                  <a:lnTo>
                    <a:pt x="1714647" y="815533"/>
                  </a:lnTo>
                  <a:lnTo>
                    <a:pt x="1707928" y="821498"/>
                  </a:lnTo>
                  <a:lnTo>
                    <a:pt x="1700024" y="826667"/>
                  </a:lnTo>
                  <a:lnTo>
                    <a:pt x="1691725" y="831438"/>
                  </a:lnTo>
                  <a:lnTo>
                    <a:pt x="1683030" y="835017"/>
                  </a:lnTo>
                  <a:lnTo>
                    <a:pt x="1673940" y="837800"/>
                  </a:lnTo>
                  <a:lnTo>
                    <a:pt x="1669197" y="838595"/>
                  </a:lnTo>
                  <a:lnTo>
                    <a:pt x="1664455" y="838993"/>
                  </a:lnTo>
                  <a:lnTo>
                    <a:pt x="1659712" y="839390"/>
                  </a:lnTo>
                  <a:lnTo>
                    <a:pt x="1654970" y="839788"/>
                  </a:lnTo>
                  <a:lnTo>
                    <a:pt x="1650227" y="839390"/>
                  </a:lnTo>
                  <a:lnTo>
                    <a:pt x="1645484" y="838993"/>
                  </a:lnTo>
                  <a:lnTo>
                    <a:pt x="1640347" y="838595"/>
                  </a:lnTo>
                  <a:lnTo>
                    <a:pt x="1635604" y="837800"/>
                  </a:lnTo>
                  <a:lnTo>
                    <a:pt x="1626909" y="835017"/>
                  </a:lnTo>
                  <a:lnTo>
                    <a:pt x="1618214" y="831438"/>
                  </a:lnTo>
                  <a:lnTo>
                    <a:pt x="1609915" y="826667"/>
                  </a:lnTo>
                  <a:lnTo>
                    <a:pt x="1602011" y="821498"/>
                  </a:lnTo>
                  <a:lnTo>
                    <a:pt x="1594897" y="815533"/>
                  </a:lnTo>
                  <a:lnTo>
                    <a:pt x="1588178" y="808774"/>
                  </a:lnTo>
                  <a:lnTo>
                    <a:pt x="1581855" y="801219"/>
                  </a:lnTo>
                  <a:lnTo>
                    <a:pt x="1576717" y="792869"/>
                  </a:lnTo>
                  <a:lnTo>
                    <a:pt x="1571974" y="784122"/>
                  </a:lnTo>
                  <a:lnTo>
                    <a:pt x="1568022" y="774976"/>
                  </a:lnTo>
                  <a:lnTo>
                    <a:pt x="1564860" y="765036"/>
                  </a:lnTo>
                  <a:lnTo>
                    <a:pt x="1562094" y="754698"/>
                  </a:lnTo>
                  <a:lnTo>
                    <a:pt x="1560908" y="743962"/>
                  </a:lnTo>
                  <a:lnTo>
                    <a:pt x="1560513" y="733624"/>
                  </a:lnTo>
                  <a:lnTo>
                    <a:pt x="1560908" y="722491"/>
                  </a:lnTo>
                  <a:lnTo>
                    <a:pt x="1562094" y="712153"/>
                  </a:lnTo>
                  <a:lnTo>
                    <a:pt x="1564860" y="701815"/>
                  </a:lnTo>
                  <a:lnTo>
                    <a:pt x="1568022" y="692272"/>
                  </a:lnTo>
                  <a:lnTo>
                    <a:pt x="1571974" y="682729"/>
                  </a:lnTo>
                  <a:lnTo>
                    <a:pt x="1576717" y="673584"/>
                  </a:lnTo>
                  <a:lnTo>
                    <a:pt x="1581855" y="666029"/>
                  </a:lnTo>
                  <a:lnTo>
                    <a:pt x="1588178" y="658475"/>
                  </a:lnTo>
                  <a:lnTo>
                    <a:pt x="1594897" y="651318"/>
                  </a:lnTo>
                  <a:lnTo>
                    <a:pt x="1602011" y="645353"/>
                  </a:lnTo>
                  <a:lnTo>
                    <a:pt x="1609915" y="639787"/>
                  </a:lnTo>
                  <a:lnTo>
                    <a:pt x="1618214" y="635413"/>
                  </a:lnTo>
                  <a:lnTo>
                    <a:pt x="1626909" y="631834"/>
                  </a:lnTo>
                  <a:lnTo>
                    <a:pt x="1635604" y="629449"/>
                  </a:lnTo>
                  <a:lnTo>
                    <a:pt x="1640347" y="627858"/>
                  </a:lnTo>
                  <a:lnTo>
                    <a:pt x="1645484" y="627461"/>
                  </a:lnTo>
                  <a:lnTo>
                    <a:pt x="1650227" y="627063"/>
                  </a:lnTo>
                  <a:close/>
                  <a:moveTo>
                    <a:pt x="1109068" y="0"/>
                  </a:moveTo>
                  <a:lnTo>
                    <a:pt x="1663204" y="293093"/>
                  </a:lnTo>
                  <a:lnTo>
                    <a:pt x="2217738" y="585788"/>
                  </a:lnTo>
                  <a:lnTo>
                    <a:pt x="1109068" y="585788"/>
                  </a:lnTo>
                  <a:lnTo>
                    <a:pt x="0" y="585788"/>
                  </a:lnTo>
                  <a:lnTo>
                    <a:pt x="554534" y="293093"/>
                  </a:lnTo>
                  <a:lnTo>
                    <a:pt x="11090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3765">
                <a:defRPr/>
              </a:pPr>
              <a:endParaRPr lang="zh-CN" altLang="en-US" sz="1800" b="0">
                <a:solidFill>
                  <a:srgbClr val="FFFFFF"/>
                </a:solidFill>
                <a:latin typeface="宋体" panose="02010600030101010101" pitchFamily="2" charset="-122"/>
              </a:endParaRPr>
            </a:p>
          </p:txBody>
        </p:sp>
      </p:grpSp>
      <p:grpSp>
        <p:nvGrpSpPr>
          <p:cNvPr id="10" name="组合 9"/>
          <p:cNvGrpSpPr/>
          <p:nvPr/>
        </p:nvGrpSpPr>
        <p:grpSpPr>
          <a:xfrm>
            <a:off x="5020942" y="3166786"/>
            <a:ext cx="868551" cy="868551"/>
            <a:chOff x="5033812" y="3301037"/>
            <a:chExt cx="651614" cy="651614"/>
          </a:xfrm>
        </p:grpSpPr>
        <p:sp>
          <p:nvSpPr>
            <p:cNvPr id="11" name="椭圆 10"/>
            <p:cNvSpPr/>
            <p:nvPr/>
          </p:nvSpPr>
          <p:spPr>
            <a:xfrm>
              <a:off x="5033812" y="3301037"/>
              <a:ext cx="651614" cy="651614"/>
            </a:xfrm>
            <a:prstGeom prst="ellipse">
              <a:avLst/>
            </a:prstGeom>
            <a:gradFill>
              <a:gsLst>
                <a:gs pos="0">
                  <a:srgbClr val="0070C0"/>
                </a:gs>
                <a:gs pos="100000">
                  <a:srgbClr val="01559B"/>
                </a:gs>
              </a:gsLst>
              <a:lin ang="0" scaled="0"/>
            </a:gradFill>
            <a:ln w="28575" cap="flat">
              <a:solidFill>
                <a:srgbClr val="01559B"/>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121882" tIns="60941" rIns="121882" bIns="60941" numCol="1" anchor="t" anchorCtr="0" compatLnSpc="1"/>
            <a:lstStyle/>
            <a:p>
              <a:pPr algn="l" defTabSz="913765" fontAlgn="auto">
                <a:spcBef>
                  <a:spcPts val="0"/>
                </a:spcBef>
                <a:spcAft>
                  <a:spcPts val="0"/>
                </a:spcAft>
                <a:defRPr/>
              </a:pPr>
              <a:endParaRPr lang="zh-CN" altLang="en-US" sz="1800" b="0" kern="0">
                <a:solidFill>
                  <a:prstClr val="black"/>
                </a:solidFill>
                <a:latin typeface="Calibri" panose="020F0502020204030204"/>
                <a:ea typeface="宋体" panose="02010600030101010101" pitchFamily="2" charset="-122"/>
              </a:endParaRPr>
            </a:p>
          </p:txBody>
        </p:sp>
        <p:sp>
          <p:nvSpPr>
            <p:cNvPr id="12" name="KSO_Shape"/>
            <p:cNvSpPr/>
            <p:nvPr/>
          </p:nvSpPr>
          <p:spPr bwMode="auto">
            <a:xfrm>
              <a:off x="5169350" y="3458615"/>
              <a:ext cx="418598" cy="285346"/>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3765">
                <a:defRPr/>
              </a:pPr>
              <a:endParaRPr lang="zh-CN" altLang="en-US" sz="1800" b="0">
                <a:solidFill>
                  <a:srgbClr val="FFFFFF"/>
                </a:solidFill>
                <a:latin typeface="宋体" panose="02010600030101010101" pitchFamily="2" charset="-122"/>
              </a:endParaRPr>
            </a:p>
          </p:txBody>
        </p:sp>
      </p:grpSp>
      <p:grpSp>
        <p:nvGrpSpPr>
          <p:cNvPr id="13" name="组合 12"/>
          <p:cNvGrpSpPr/>
          <p:nvPr/>
        </p:nvGrpSpPr>
        <p:grpSpPr>
          <a:xfrm>
            <a:off x="4685233" y="4728082"/>
            <a:ext cx="868551" cy="868551"/>
            <a:chOff x="4456262" y="4994920"/>
            <a:chExt cx="651614" cy="651614"/>
          </a:xfrm>
        </p:grpSpPr>
        <p:sp>
          <p:nvSpPr>
            <p:cNvPr id="14" name="椭圆 13"/>
            <p:cNvSpPr/>
            <p:nvPr/>
          </p:nvSpPr>
          <p:spPr>
            <a:xfrm>
              <a:off x="4456262" y="4994920"/>
              <a:ext cx="651614" cy="651614"/>
            </a:xfrm>
            <a:prstGeom prst="ellipse">
              <a:avLst/>
            </a:prstGeom>
            <a:gradFill>
              <a:gsLst>
                <a:gs pos="0">
                  <a:srgbClr val="0070C0"/>
                </a:gs>
                <a:gs pos="100000">
                  <a:srgbClr val="01559B"/>
                </a:gs>
              </a:gsLst>
              <a:lin ang="0" scaled="0"/>
            </a:gradFill>
            <a:ln w="28575" cap="flat">
              <a:solidFill>
                <a:srgbClr val="01559B"/>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121882" tIns="60941" rIns="121882" bIns="60941" numCol="1" anchor="t" anchorCtr="0" compatLnSpc="1"/>
            <a:lstStyle/>
            <a:p>
              <a:pPr algn="l" defTabSz="913765" fontAlgn="auto">
                <a:spcBef>
                  <a:spcPts val="0"/>
                </a:spcBef>
                <a:spcAft>
                  <a:spcPts val="0"/>
                </a:spcAft>
                <a:defRPr/>
              </a:pPr>
              <a:endParaRPr lang="zh-CN" altLang="en-US" sz="1800" b="0" kern="0">
                <a:solidFill>
                  <a:prstClr val="black"/>
                </a:solidFill>
                <a:latin typeface="Calibri" panose="020F0502020204030204"/>
                <a:ea typeface="宋体" panose="02010600030101010101" pitchFamily="2" charset="-122"/>
              </a:endParaRPr>
            </a:p>
          </p:txBody>
        </p:sp>
        <p:sp>
          <p:nvSpPr>
            <p:cNvPr id="15" name="KSO_Shape"/>
            <p:cNvSpPr/>
            <p:nvPr/>
          </p:nvSpPr>
          <p:spPr bwMode="auto">
            <a:xfrm>
              <a:off x="4627580" y="5112011"/>
              <a:ext cx="329076" cy="417432"/>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3765">
                <a:defRPr/>
              </a:pPr>
              <a:endParaRPr lang="zh-CN" altLang="en-US" sz="1800" b="0">
                <a:solidFill>
                  <a:srgbClr val="FFFFFF"/>
                </a:solidFill>
                <a:latin typeface="宋体" panose="02010600030101010101" pitchFamily="2" charset="-122"/>
              </a:endParaRPr>
            </a:p>
          </p:txBody>
        </p:sp>
      </p:grpSp>
      <p:grpSp>
        <p:nvGrpSpPr>
          <p:cNvPr id="16" name="组合 15"/>
          <p:cNvGrpSpPr/>
          <p:nvPr/>
        </p:nvGrpSpPr>
        <p:grpSpPr>
          <a:xfrm>
            <a:off x="5674419" y="1653988"/>
            <a:ext cx="5073821" cy="1639138"/>
            <a:chOff x="5128155" y="1720989"/>
            <a:chExt cx="4984883" cy="1229733"/>
          </a:xfrm>
        </p:grpSpPr>
        <p:sp>
          <p:nvSpPr>
            <p:cNvPr id="17" name="MH_SubTitle_1"/>
            <p:cNvSpPr>
              <a:spLocks noChangeArrowheads="1"/>
            </p:cNvSpPr>
            <p:nvPr>
              <p:custDataLst>
                <p:tags r:id="rId3"/>
              </p:custDataLst>
            </p:nvPr>
          </p:nvSpPr>
          <p:spPr bwMode="auto">
            <a:xfrm flipH="1">
              <a:off x="5128155" y="1720989"/>
              <a:ext cx="31956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3765" fontAlgn="auto">
                <a:spcBef>
                  <a:spcPts val="0"/>
                </a:spcBef>
                <a:spcAft>
                  <a:spcPts val="0"/>
                </a:spcAft>
              </a:pPr>
              <a:r>
                <a:rPr lang="zh-CN" altLang="en-US" sz="2800" b="1">
                  <a:solidFill>
                    <a:srgbClr val="01559B"/>
                  </a:solidFill>
                  <a:latin typeface="微软雅黑" panose="020B0503020204020204" pitchFamily="34" charset="-122"/>
                  <a:ea typeface="微软雅黑" panose="020B0503020204020204" pitchFamily="34" charset="-122"/>
                </a:rPr>
                <a:t>企业使命</a:t>
              </a:r>
              <a:endParaRPr lang="en-US" altLang="zh-CN" sz="2800" b="1" dirty="0">
                <a:solidFill>
                  <a:srgbClr val="01559B"/>
                </a:solidFill>
                <a:latin typeface="微软雅黑" panose="020B0503020204020204" pitchFamily="34" charset="-122"/>
                <a:ea typeface="微软雅黑" panose="020B0503020204020204" pitchFamily="34" charset="-122"/>
              </a:endParaRPr>
            </a:p>
          </p:txBody>
        </p:sp>
        <p:sp>
          <p:nvSpPr>
            <p:cNvPr id="18" name="Rectangle 5"/>
            <p:cNvSpPr/>
            <p:nvPr/>
          </p:nvSpPr>
          <p:spPr bwMode="auto">
            <a:xfrm>
              <a:off x="5219683" y="2138214"/>
              <a:ext cx="4893355"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913765">
                <a:lnSpc>
                  <a:spcPct val="150000"/>
                </a:lnSpc>
              </a:pPr>
              <a:r>
                <a:rPr lang="zh-CN" altLang="en-US" sz="1600" b="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a:t>
              </a:r>
              <a:r>
                <a:rPr lang="zh-CN" altLang="en-US" sz="1600" b="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生动。</a:t>
              </a:r>
              <a:endParaRPr lang="en-US" altLang="zh-CN" sz="1600" b="0" dirty="0">
                <a:solidFill>
                  <a:prstClr val="black">
                    <a:lumMod val="50000"/>
                    <a:lumOff val="50000"/>
                  </a:prstClr>
                </a:solidFill>
                <a:latin typeface="微软雅黑" panose="020B0503020204020204" pitchFamily="34" charset="-122"/>
                <a:ea typeface="微软雅黑" panose="020B0503020204020204" pitchFamily="34" charset="-122"/>
                <a:cs typeface="Lato Light" charset="0"/>
                <a:sym typeface="Lato Light" charset="0"/>
              </a:endParaRPr>
            </a:p>
          </p:txBody>
        </p:sp>
      </p:grpSp>
      <p:grpSp>
        <p:nvGrpSpPr>
          <p:cNvPr id="19" name="组合 18"/>
          <p:cNvGrpSpPr/>
          <p:nvPr/>
        </p:nvGrpSpPr>
        <p:grpSpPr>
          <a:xfrm>
            <a:off x="6070158" y="3286630"/>
            <a:ext cx="5149385" cy="1632599"/>
            <a:chOff x="5820963" y="3390944"/>
            <a:chExt cx="3863231" cy="1224827"/>
          </a:xfrm>
        </p:grpSpPr>
        <p:sp>
          <p:nvSpPr>
            <p:cNvPr id="20" name="MH_SubTitle_1"/>
            <p:cNvSpPr>
              <a:spLocks noChangeArrowheads="1"/>
            </p:cNvSpPr>
            <p:nvPr>
              <p:custDataLst>
                <p:tags r:id="rId2"/>
              </p:custDataLst>
            </p:nvPr>
          </p:nvSpPr>
          <p:spPr bwMode="auto">
            <a:xfrm flipH="1">
              <a:off x="5820964" y="3390944"/>
              <a:ext cx="31956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3765" fontAlgn="auto">
                <a:spcBef>
                  <a:spcPts val="0"/>
                </a:spcBef>
                <a:spcAft>
                  <a:spcPts val="0"/>
                </a:spcAft>
              </a:pPr>
              <a:r>
                <a:rPr lang="zh-CN" altLang="en-US" sz="2800" b="1">
                  <a:solidFill>
                    <a:srgbClr val="01559B"/>
                  </a:solidFill>
                  <a:latin typeface="微软雅黑" panose="020B0503020204020204" pitchFamily="34" charset="-122"/>
                  <a:ea typeface="微软雅黑" panose="020B0503020204020204" pitchFamily="34" charset="-122"/>
                </a:rPr>
                <a:t>企业宗旨</a:t>
              </a:r>
              <a:endParaRPr lang="en-US" altLang="zh-CN" sz="2800" b="1" dirty="0">
                <a:solidFill>
                  <a:srgbClr val="01559B"/>
                </a:solidFill>
                <a:latin typeface="微软雅黑" panose="020B0503020204020204" pitchFamily="34" charset="-122"/>
                <a:ea typeface="微软雅黑" panose="020B0503020204020204" pitchFamily="34" charset="-122"/>
              </a:endParaRPr>
            </a:p>
          </p:txBody>
        </p:sp>
        <p:sp>
          <p:nvSpPr>
            <p:cNvPr id="21" name="Rectangle 5"/>
            <p:cNvSpPr/>
            <p:nvPr/>
          </p:nvSpPr>
          <p:spPr bwMode="auto">
            <a:xfrm>
              <a:off x="5820963" y="3803263"/>
              <a:ext cx="3863231"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913765">
                <a:lnSpc>
                  <a:spcPct val="150000"/>
                </a:lnSpc>
              </a:pPr>
              <a:r>
                <a:rPr lang="zh-CN" altLang="en-US" sz="1600" b="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a:t>
              </a:r>
              <a:r>
                <a:rPr lang="zh-CN" altLang="en-US" sz="1600" b="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生动。</a:t>
              </a:r>
              <a:endParaRPr lang="en-US" altLang="zh-CN" sz="1600" b="0" dirty="0">
                <a:solidFill>
                  <a:prstClr val="black">
                    <a:lumMod val="50000"/>
                    <a:lumOff val="50000"/>
                  </a:prstClr>
                </a:solidFill>
                <a:latin typeface="微软雅黑" panose="020B0503020204020204" pitchFamily="34" charset="-122"/>
                <a:ea typeface="微软雅黑" panose="020B0503020204020204" pitchFamily="34" charset="-122"/>
                <a:cs typeface="Lato Light" charset="0"/>
                <a:sym typeface="Lato Light" charset="0"/>
              </a:endParaRPr>
            </a:p>
          </p:txBody>
        </p:sp>
      </p:grpSp>
      <p:grpSp>
        <p:nvGrpSpPr>
          <p:cNvPr id="22" name="组合 21"/>
          <p:cNvGrpSpPr/>
          <p:nvPr/>
        </p:nvGrpSpPr>
        <p:grpSpPr>
          <a:xfrm>
            <a:off x="5674415" y="4770756"/>
            <a:ext cx="4921013" cy="1679446"/>
            <a:chOff x="5198378" y="5026932"/>
            <a:chExt cx="3691899" cy="1259973"/>
          </a:xfrm>
        </p:grpSpPr>
        <p:sp>
          <p:nvSpPr>
            <p:cNvPr id="23" name="MH_SubTitle_1"/>
            <p:cNvSpPr>
              <a:spLocks noChangeArrowheads="1"/>
            </p:cNvSpPr>
            <p:nvPr>
              <p:custDataLst>
                <p:tags r:id="rId1"/>
              </p:custDataLst>
            </p:nvPr>
          </p:nvSpPr>
          <p:spPr bwMode="auto">
            <a:xfrm flipH="1">
              <a:off x="5198378" y="5026932"/>
              <a:ext cx="31956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3765" fontAlgn="auto">
                <a:spcBef>
                  <a:spcPts val="0"/>
                </a:spcBef>
                <a:spcAft>
                  <a:spcPts val="0"/>
                </a:spcAft>
              </a:pPr>
              <a:r>
                <a:rPr lang="zh-CN" altLang="en-US" sz="2800" b="1">
                  <a:solidFill>
                    <a:srgbClr val="01559B"/>
                  </a:solidFill>
                  <a:latin typeface="微软雅黑" panose="020B0503020204020204" pitchFamily="34" charset="-122"/>
                  <a:ea typeface="微软雅黑" panose="020B0503020204020204" pitchFamily="34" charset="-122"/>
                </a:rPr>
                <a:t>核心价值</a:t>
              </a:r>
              <a:endParaRPr lang="en-US" altLang="zh-CN" sz="2800" b="1" dirty="0">
                <a:solidFill>
                  <a:srgbClr val="01559B"/>
                </a:solidFill>
                <a:latin typeface="微软雅黑" panose="020B0503020204020204" pitchFamily="34" charset="-122"/>
                <a:ea typeface="微软雅黑" panose="020B0503020204020204" pitchFamily="34" charset="-122"/>
              </a:endParaRPr>
            </a:p>
          </p:txBody>
        </p:sp>
        <p:sp>
          <p:nvSpPr>
            <p:cNvPr id="24" name="Rectangle 5"/>
            <p:cNvSpPr/>
            <p:nvPr/>
          </p:nvSpPr>
          <p:spPr bwMode="auto">
            <a:xfrm>
              <a:off x="5268273" y="5474397"/>
              <a:ext cx="3622004"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913765">
                <a:lnSpc>
                  <a:spcPct val="150000"/>
                </a:lnSpc>
              </a:pPr>
              <a:r>
                <a:rPr lang="zh-CN" altLang="en-US" sz="1600" b="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a:t>
              </a:r>
              <a:r>
                <a:rPr lang="zh-CN" altLang="en-US" sz="1600" b="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每页</a:t>
              </a:r>
              <a:endParaRPr lang="en-US" altLang="zh-CN" sz="1600" b="0" dirty="0">
                <a:solidFill>
                  <a:prstClr val="black">
                    <a:lumMod val="50000"/>
                    <a:lumOff val="50000"/>
                  </a:prstClr>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25" name="TextBox 6"/>
          <p:cNvSpPr txBox="1"/>
          <p:nvPr/>
        </p:nvSpPr>
        <p:spPr>
          <a:xfrm>
            <a:off x="803335" y="1302063"/>
            <a:ext cx="2959844" cy="656655"/>
          </a:xfrm>
          <a:prstGeom prst="rect">
            <a:avLst/>
          </a:prstGeom>
          <a:noFill/>
        </p:spPr>
        <p:txBody>
          <a:bodyPr wrap="square" lIns="0" tIns="0" rIns="0" bIns="0" rtlCol="0">
            <a:spAutoFit/>
          </a:bodyPr>
          <a:lstStyle/>
          <a:p>
            <a:r>
              <a:rPr lang="zh-CN" altLang="en-US" sz="4265" b="1" dirty="0">
                <a:latin typeface="微软雅黑" panose="020B0503020204020204" pitchFamily="34" charset="-122"/>
                <a:ea typeface="微软雅黑" panose="020B0503020204020204" pitchFamily="34" charset="-122"/>
              </a:rPr>
              <a:t>高瞻远瞩</a:t>
            </a:r>
          </a:p>
        </p:txBody>
      </p:sp>
      <p:sp>
        <p:nvSpPr>
          <p:cNvPr id="26" name="TextBox 7"/>
          <p:cNvSpPr txBox="1"/>
          <p:nvPr/>
        </p:nvSpPr>
        <p:spPr>
          <a:xfrm>
            <a:off x="1667426" y="2006437"/>
            <a:ext cx="2795405" cy="656655"/>
          </a:xfrm>
          <a:prstGeom prst="rect">
            <a:avLst/>
          </a:prstGeom>
          <a:noFill/>
        </p:spPr>
        <p:txBody>
          <a:bodyPr wrap="square" lIns="0" tIns="0" rIns="0" bIns="0" rtlCol="0">
            <a:spAutoFit/>
          </a:bodyPr>
          <a:lstStyle/>
          <a:p>
            <a:r>
              <a:rPr lang="zh-CN" altLang="en-US" sz="4265" b="1" dirty="0">
                <a:latin typeface="微软雅黑" panose="020B0503020204020204" pitchFamily="34" charset="-122"/>
                <a:ea typeface="微软雅黑" panose="020B0503020204020204" pitchFamily="34" charset="-122"/>
              </a:rPr>
              <a:t>制胜未来</a:t>
            </a: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3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par>
                                <p:cTn id="26" presetID="22" presetClass="entr" presetSubtype="8"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1500"/>
                            </p:stCondLst>
                            <p:childTnLst>
                              <p:par>
                                <p:cTn id="33" presetID="2" presetClass="entr" presetSubtype="2"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300" fill="hold"/>
                                        <p:tgtEl>
                                          <p:spTgt spid="25"/>
                                        </p:tgtEl>
                                        <p:attrNameLst>
                                          <p:attrName>ppt_x</p:attrName>
                                        </p:attrNameLst>
                                      </p:cBhvr>
                                      <p:tavLst>
                                        <p:tav tm="0">
                                          <p:val>
                                            <p:strVal val="1+#ppt_w/2"/>
                                          </p:val>
                                        </p:tav>
                                        <p:tav tm="100000">
                                          <p:val>
                                            <p:strVal val="#ppt_x"/>
                                          </p:val>
                                        </p:tav>
                                      </p:tavLst>
                                    </p:anim>
                                    <p:anim calcmode="lin" valueType="num">
                                      <p:cBhvr additive="base">
                                        <p:cTn id="36" dur="300" fill="hold"/>
                                        <p:tgtEl>
                                          <p:spTgt spid="25"/>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2"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300" fill="hold"/>
                                        <p:tgtEl>
                                          <p:spTgt spid="26"/>
                                        </p:tgtEl>
                                        <p:attrNameLst>
                                          <p:attrName>ppt_x</p:attrName>
                                        </p:attrNameLst>
                                      </p:cBhvr>
                                      <p:tavLst>
                                        <p:tav tm="0">
                                          <p:val>
                                            <p:strVal val="1+#ppt_w/2"/>
                                          </p:val>
                                        </p:tav>
                                        <p:tav tm="100000">
                                          <p:val>
                                            <p:strVal val="#ppt_x"/>
                                          </p:val>
                                        </p:tav>
                                      </p:tavLst>
                                    </p:anim>
                                    <p:anim calcmode="lin" valueType="num">
                                      <p:cBhvr additive="base">
                                        <p:cTn id="41" dur="3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企业荣誉</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45"/>
          <p:cNvSpPr txBox="1"/>
          <p:nvPr/>
        </p:nvSpPr>
        <p:spPr>
          <a:xfrm>
            <a:off x="4848656" y="1918897"/>
            <a:ext cx="6552239" cy="1334148"/>
          </a:xfrm>
          <a:prstGeom prst="rect">
            <a:avLst/>
          </a:prstGeom>
          <a:noFill/>
        </p:spPr>
        <p:txBody>
          <a:bodyPr wrap="square" lIns="91440" tIns="45720" rIns="91440" bIns="45720" rtlCol="0">
            <a:spAutoFit/>
          </a:bodyPr>
          <a:lstStyle/>
          <a:p>
            <a:pPr>
              <a:lnSpc>
                <a:spcPct val="150000"/>
              </a:lnSpc>
            </a:pPr>
            <a:r>
              <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rPr>
              <a:t>公司</a:t>
            </a:r>
            <a:r>
              <a:rPr lang="zh-CN" altLang="zh-CN" sz="1465" dirty="0">
                <a:solidFill>
                  <a:schemeClr val="tx1">
                    <a:lumMod val="65000"/>
                    <a:lumOff val="35000"/>
                  </a:schemeClr>
                </a:solidFill>
                <a:latin typeface="微软雅黑" panose="020B0503020204020204" pitchFamily="34" charset="-122"/>
                <a:ea typeface="微软雅黑" panose="020B0503020204020204" pitchFamily="34" charset="-122"/>
              </a:rPr>
              <a:t>必须清醒地看到前进中的困难与挑战，正视自身存在的差距与不足，以更加坚定的信念、更加饱满的热情、更加务实的作风、更加强大的合力，共同谱写公司发展的新篇章，为集团公司提供强有力的金融服务与支持。</a:t>
            </a:r>
            <a:endPar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Freeform 508"/>
          <p:cNvSpPr/>
          <p:nvPr/>
        </p:nvSpPr>
        <p:spPr bwMode="auto">
          <a:xfrm>
            <a:off x="7944510" y="1965595"/>
            <a:ext cx="85725" cy="85725"/>
          </a:xfrm>
          <a:custGeom>
            <a:avLst/>
            <a:gdLst>
              <a:gd name="T0" fmla="*/ 0 w 54"/>
              <a:gd name="T1" fmla="*/ 54 h 54"/>
              <a:gd name="T2" fmla="*/ 54 w 54"/>
              <a:gd name="T3" fmla="*/ 0 h 54"/>
              <a:gd name="T4" fmla="*/ 0 w 54"/>
              <a:gd name="T5" fmla="*/ 54 h 54"/>
            </a:gdLst>
            <a:ahLst/>
            <a:cxnLst>
              <a:cxn ang="0">
                <a:pos x="T0" y="T1"/>
              </a:cxn>
              <a:cxn ang="0">
                <a:pos x="T2" y="T3"/>
              </a:cxn>
              <a:cxn ang="0">
                <a:pos x="T4" y="T5"/>
              </a:cxn>
            </a:cxnLst>
            <a:rect l="0" t="0" r="r" b="b"/>
            <a:pathLst>
              <a:path w="54" h="54">
                <a:moveTo>
                  <a:pt x="0" y="54"/>
                </a:moveTo>
                <a:lnTo>
                  <a:pt x="54" y="0"/>
                </a:lnTo>
                <a:lnTo>
                  <a:pt x="0" y="54"/>
                </a:lnTo>
                <a:close/>
              </a:path>
            </a:pathLst>
          </a:custGeom>
          <a:solidFill>
            <a:srgbClr val="D40F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27" name="Line 509"/>
          <p:cNvSpPr>
            <a:spLocks noChangeShapeType="1"/>
          </p:cNvSpPr>
          <p:nvPr/>
        </p:nvSpPr>
        <p:spPr bwMode="auto">
          <a:xfrm flipV="1">
            <a:off x="7944510" y="1965595"/>
            <a:ext cx="85725" cy="857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28" name="Line 510"/>
          <p:cNvSpPr>
            <a:spLocks noChangeShapeType="1"/>
          </p:cNvSpPr>
          <p:nvPr/>
        </p:nvSpPr>
        <p:spPr bwMode="auto">
          <a:xfrm>
            <a:off x="7944510" y="187987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29" name="Line 511"/>
          <p:cNvSpPr>
            <a:spLocks noChangeShapeType="1"/>
          </p:cNvSpPr>
          <p:nvPr/>
        </p:nvSpPr>
        <p:spPr bwMode="auto">
          <a:xfrm>
            <a:off x="7944510" y="187987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30" name="TextBox 50"/>
          <p:cNvSpPr txBox="1"/>
          <p:nvPr/>
        </p:nvSpPr>
        <p:spPr>
          <a:xfrm>
            <a:off x="4883238" y="1412776"/>
            <a:ext cx="3777625" cy="543675"/>
          </a:xfrm>
          <a:prstGeom prst="rect">
            <a:avLst/>
          </a:prstGeom>
          <a:noFill/>
        </p:spPr>
        <p:txBody>
          <a:bodyPr wrap="square" lIns="91440" tIns="45720" rIns="91440" bIns="45720" rtlCol="0">
            <a:spAutoFit/>
          </a:bodyPr>
          <a:lstStyle/>
          <a:p>
            <a:r>
              <a:rPr lang="zh-CN" altLang="en-US" sz="2935" dirty="0">
                <a:solidFill>
                  <a:srgbClr val="0070C0"/>
                </a:solidFill>
                <a:latin typeface="微软雅黑" panose="020B0503020204020204" pitchFamily="34" charset="-122"/>
                <a:ea typeface="微软雅黑" panose="020B0503020204020204" pitchFamily="34" charset="-122"/>
              </a:rPr>
              <a:t>资质荣誉</a:t>
            </a:r>
            <a:endParaRPr lang="zh-CN" altLang="zh-CN" sz="2935" dirty="0">
              <a:solidFill>
                <a:srgbClr val="0070C0"/>
              </a:solidFill>
              <a:latin typeface="微软雅黑" panose="020B0503020204020204" pitchFamily="34" charset="-122"/>
              <a:ea typeface="微软雅黑" panose="020B0503020204020204" pitchFamily="34" charset="-122"/>
            </a:endParaRPr>
          </a:p>
        </p:txBody>
      </p:sp>
      <p:pic>
        <p:nvPicPr>
          <p:cNvPr id="31" name="Picture 3" descr="C:\Documents and Settings\Administrator\桌面\奖.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90" t="22252" r="66063" b="55098"/>
          <a:stretch>
            <a:fillRect/>
          </a:stretch>
        </p:blipFill>
        <p:spPr bwMode="auto">
          <a:xfrm>
            <a:off x="4883237" y="3140968"/>
            <a:ext cx="1572636" cy="115212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Documents and Settings\Administrator\桌面\奖.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90" t="22252" r="66063" b="55098"/>
          <a:stretch>
            <a:fillRect/>
          </a:stretch>
        </p:blipFill>
        <p:spPr bwMode="auto">
          <a:xfrm>
            <a:off x="6455724" y="3140968"/>
            <a:ext cx="1572636" cy="115212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Documents and Settings\Administrator\桌面\奖.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90" t="22252" r="66063" b="55098"/>
          <a:stretch>
            <a:fillRect/>
          </a:stretch>
        </p:blipFill>
        <p:spPr bwMode="auto">
          <a:xfrm>
            <a:off x="8028209" y="3140968"/>
            <a:ext cx="1572636" cy="115212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Documents and Settings\Administrator\桌面\奖.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90" t="22252" r="66063" b="55098"/>
          <a:stretch>
            <a:fillRect/>
          </a:stretch>
        </p:blipFill>
        <p:spPr bwMode="auto">
          <a:xfrm>
            <a:off x="9600695" y="3140968"/>
            <a:ext cx="1572636" cy="115212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Documents and Settings\Administrator\桌面\奖.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90" t="22252" r="66063" b="55098"/>
          <a:stretch>
            <a:fillRect/>
          </a:stretch>
        </p:blipFill>
        <p:spPr bwMode="auto">
          <a:xfrm>
            <a:off x="4883237" y="4286385"/>
            <a:ext cx="1572636" cy="115212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C:\Documents and Settings\Administrator\桌面\奖.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90" t="22252" r="66063" b="55098"/>
          <a:stretch>
            <a:fillRect/>
          </a:stretch>
        </p:blipFill>
        <p:spPr bwMode="auto">
          <a:xfrm>
            <a:off x="6455724" y="4286385"/>
            <a:ext cx="1572636" cy="11521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Documents and Settings\Administrator\桌面\奖.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90" t="22252" r="66063" b="55098"/>
          <a:stretch>
            <a:fillRect/>
          </a:stretch>
        </p:blipFill>
        <p:spPr bwMode="auto">
          <a:xfrm>
            <a:off x="8028209" y="4286385"/>
            <a:ext cx="1572636" cy="11521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Documents and Settings\Administrator\桌面\奖.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90" t="22252" r="66063" b="55098"/>
          <a:stretch>
            <a:fillRect/>
          </a:stretch>
        </p:blipFill>
        <p:spPr bwMode="auto">
          <a:xfrm>
            <a:off x="9600695" y="4286385"/>
            <a:ext cx="1572636" cy="1152128"/>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185" y="0"/>
            <a:ext cx="6088069" cy="6263000"/>
          </a:xfrm>
          <a:prstGeom prst="rect">
            <a:avLst/>
          </a:prstGeom>
          <a:effectLst>
            <a:outerShdw blurRad="76200" dir="13500000" sy="23000" kx="1200000" algn="br" rotWithShape="0">
              <a:prstClr val="black">
                <a:alpha val="2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anim calcmode="lin" valueType="num">
                                      <p:cBhvr>
                                        <p:cTn id="10" dur="500" fill="hold"/>
                                        <p:tgtEl>
                                          <p:spTgt spid="39"/>
                                        </p:tgtEl>
                                        <p:attrNameLst>
                                          <p:attrName>ppt_x</p:attrName>
                                        </p:attrNameLst>
                                      </p:cBhvr>
                                      <p:tavLst>
                                        <p:tav tm="0">
                                          <p:val>
                                            <p:fltVal val="0.5"/>
                                          </p:val>
                                        </p:tav>
                                        <p:tav tm="100000">
                                          <p:val>
                                            <p:strVal val="#ppt_x"/>
                                          </p:val>
                                        </p:tav>
                                      </p:tavLst>
                                    </p:anim>
                                    <p:anim calcmode="lin" valueType="num">
                                      <p:cBhvr>
                                        <p:cTn id="11" dur="500" fill="hold"/>
                                        <p:tgtEl>
                                          <p:spTgt spid="39"/>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1500"/>
                            </p:stCondLst>
                            <p:childTnLst>
                              <p:par>
                                <p:cTn id="21" presetID="31"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1000" fill="hold"/>
                                        <p:tgtEl>
                                          <p:spTgt spid="31"/>
                                        </p:tgtEl>
                                        <p:attrNameLst>
                                          <p:attrName>ppt_w</p:attrName>
                                        </p:attrNameLst>
                                      </p:cBhvr>
                                      <p:tavLst>
                                        <p:tav tm="0">
                                          <p:val>
                                            <p:fltVal val="0"/>
                                          </p:val>
                                        </p:tav>
                                        <p:tav tm="100000">
                                          <p:val>
                                            <p:strVal val="#ppt_w"/>
                                          </p:val>
                                        </p:tav>
                                      </p:tavLst>
                                    </p:anim>
                                    <p:anim calcmode="lin" valueType="num">
                                      <p:cBhvr>
                                        <p:cTn id="24" dur="1000" fill="hold"/>
                                        <p:tgtEl>
                                          <p:spTgt spid="31"/>
                                        </p:tgtEl>
                                        <p:attrNameLst>
                                          <p:attrName>ppt_h</p:attrName>
                                        </p:attrNameLst>
                                      </p:cBhvr>
                                      <p:tavLst>
                                        <p:tav tm="0">
                                          <p:val>
                                            <p:fltVal val="0"/>
                                          </p:val>
                                        </p:tav>
                                        <p:tav tm="100000">
                                          <p:val>
                                            <p:strVal val="#ppt_h"/>
                                          </p:val>
                                        </p:tav>
                                      </p:tavLst>
                                    </p:anim>
                                    <p:anim calcmode="lin" valueType="num">
                                      <p:cBhvr>
                                        <p:cTn id="25" dur="1000" fill="hold"/>
                                        <p:tgtEl>
                                          <p:spTgt spid="31"/>
                                        </p:tgtEl>
                                        <p:attrNameLst>
                                          <p:attrName>style.rotation</p:attrName>
                                        </p:attrNameLst>
                                      </p:cBhvr>
                                      <p:tavLst>
                                        <p:tav tm="0">
                                          <p:val>
                                            <p:fltVal val="90"/>
                                          </p:val>
                                        </p:tav>
                                        <p:tav tm="100000">
                                          <p:val>
                                            <p:fltVal val="0"/>
                                          </p:val>
                                        </p:tav>
                                      </p:tavLst>
                                    </p:anim>
                                    <p:animEffect transition="in" filter="fade">
                                      <p:cBhvr>
                                        <p:cTn id="26" dur="1000"/>
                                        <p:tgtEl>
                                          <p:spTgt spid="31"/>
                                        </p:tgtEl>
                                      </p:cBhvr>
                                    </p:animEffect>
                                  </p:childTnLst>
                                </p:cTn>
                              </p:par>
                              <p:par>
                                <p:cTn id="27" presetID="3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1000" fill="hold"/>
                                        <p:tgtEl>
                                          <p:spTgt spid="32"/>
                                        </p:tgtEl>
                                        <p:attrNameLst>
                                          <p:attrName>ppt_w</p:attrName>
                                        </p:attrNameLst>
                                      </p:cBhvr>
                                      <p:tavLst>
                                        <p:tav tm="0">
                                          <p:val>
                                            <p:fltVal val="0"/>
                                          </p:val>
                                        </p:tav>
                                        <p:tav tm="100000">
                                          <p:val>
                                            <p:strVal val="#ppt_w"/>
                                          </p:val>
                                        </p:tav>
                                      </p:tavLst>
                                    </p:anim>
                                    <p:anim calcmode="lin" valueType="num">
                                      <p:cBhvr>
                                        <p:cTn id="30" dur="1000" fill="hold"/>
                                        <p:tgtEl>
                                          <p:spTgt spid="32"/>
                                        </p:tgtEl>
                                        <p:attrNameLst>
                                          <p:attrName>ppt_h</p:attrName>
                                        </p:attrNameLst>
                                      </p:cBhvr>
                                      <p:tavLst>
                                        <p:tav tm="0">
                                          <p:val>
                                            <p:fltVal val="0"/>
                                          </p:val>
                                        </p:tav>
                                        <p:tav tm="100000">
                                          <p:val>
                                            <p:strVal val="#ppt_h"/>
                                          </p:val>
                                        </p:tav>
                                      </p:tavLst>
                                    </p:anim>
                                    <p:anim calcmode="lin" valueType="num">
                                      <p:cBhvr>
                                        <p:cTn id="31" dur="1000" fill="hold"/>
                                        <p:tgtEl>
                                          <p:spTgt spid="32"/>
                                        </p:tgtEl>
                                        <p:attrNameLst>
                                          <p:attrName>style.rotation</p:attrName>
                                        </p:attrNameLst>
                                      </p:cBhvr>
                                      <p:tavLst>
                                        <p:tav tm="0">
                                          <p:val>
                                            <p:fltVal val="90"/>
                                          </p:val>
                                        </p:tav>
                                        <p:tav tm="100000">
                                          <p:val>
                                            <p:fltVal val="0"/>
                                          </p:val>
                                        </p:tav>
                                      </p:tavLst>
                                    </p:anim>
                                    <p:animEffect transition="in" filter="fade">
                                      <p:cBhvr>
                                        <p:cTn id="32" dur="1000"/>
                                        <p:tgtEl>
                                          <p:spTgt spid="32"/>
                                        </p:tgtEl>
                                      </p:cBhvr>
                                    </p:animEffect>
                                  </p:childTnLst>
                                </p:cTn>
                              </p:par>
                              <p:par>
                                <p:cTn id="33" presetID="3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1000" fill="hold"/>
                                        <p:tgtEl>
                                          <p:spTgt spid="33"/>
                                        </p:tgtEl>
                                        <p:attrNameLst>
                                          <p:attrName>ppt_w</p:attrName>
                                        </p:attrNameLst>
                                      </p:cBhvr>
                                      <p:tavLst>
                                        <p:tav tm="0">
                                          <p:val>
                                            <p:fltVal val="0"/>
                                          </p:val>
                                        </p:tav>
                                        <p:tav tm="100000">
                                          <p:val>
                                            <p:strVal val="#ppt_w"/>
                                          </p:val>
                                        </p:tav>
                                      </p:tavLst>
                                    </p:anim>
                                    <p:anim calcmode="lin" valueType="num">
                                      <p:cBhvr>
                                        <p:cTn id="36" dur="1000" fill="hold"/>
                                        <p:tgtEl>
                                          <p:spTgt spid="33"/>
                                        </p:tgtEl>
                                        <p:attrNameLst>
                                          <p:attrName>ppt_h</p:attrName>
                                        </p:attrNameLst>
                                      </p:cBhvr>
                                      <p:tavLst>
                                        <p:tav tm="0">
                                          <p:val>
                                            <p:fltVal val="0"/>
                                          </p:val>
                                        </p:tav>
                                        <p:tav tm="100000">
                                          <p:val>
                                            <p:strVal val="#ppt_h"/>
                                          </p:val>
                                        </p:tav>
                                      </p:tavLst>
                                    </p:anim>
                                    <p:anim calcmode="lin" valueType="num">
                                      <p:cBhvr>
                                        <p:cTn id="37" dur="1000" fill="hold"/>
                                        <p:tgtEl>
                                          <p:spTgt spid="33"/>
                                        </p:tgtEl>
                                        <p:attrNameLst>
                                          <p:attrName>style.rotation</p:attrName>
                                        </p:attrNameLst>
                                      </p:cBhvr>
                                      <p:tavLst>
                                        <p:tav tm="0">
                                          <p:val>
                                            <p:fltVal val="90"/>
                                          </p:val>
                                        </p:tav>
                                        <p:tav tm="100000">
                                          <p:val>
                                            <p:fltVal val="0"/>
                                          </p:val>
                                        </p:tav>
                                      </p:tavLst>
                                    </p:anim>
                                    <p:animEffect transition="in" filter="fade">
                                      <p:cBhvr>
                                        <p:cTn id="38" dur="1000"/>
                                        <p:tgtEl>
                                          <p:spTgt spid="33"/>
                                        </p:tgtEl>
                                      </p:cBhvr>
                                    </p:animEffect>
                                  </p:childTnLst>
                                </p:cTn>
                              </p:par>
                              <p:par>
                                <p:cTn id="39" presetID="3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p:cTn id="41" dur="1000" fill="hold"/>
                                        <p:tgtEl>
                                          <p:spTgt spid="34"/>
                                        </p:tgtEl>
                                        <p:attrNameLst>
                                          <p:attrName>ppt_w</p:attrName>
                                        </p:attrNameLst>
                                      </p:cBhvr>
                                      <p:tavLst>
                                        <p:tav tm="0">
                                          <p:val>
                                            <p:fltVal val="0"/>
                                          </p:val>
                                        </p:tav>
                                        <p:tav tm="100000">
                                          <p:val>
                                            <p:strVal val="#ppt_w"/>
                                          </p:val>
                                        </p:tav>
                                      </p:tavLst>
                                    </p:anim>
                                    <p:anim calcmode="lin" valueType="num">
                                      <p:cBhvr>
                                        <p:cTn id="42" dur="1000" fill="hold"/>
                                        <p:tgtEl>
                                          <p:spTgt spid="34"/>
                                        </p:tgtEl>
                                        <p:attrNameLst>
                                          <p:attrName>ppt_h</p:attrName>
                                        </p:attrNameLst>
                                      </p:cBhvr>
                                      <p:tavLst>
                                        <p:tav tm="0">
                                          <p:val>
                                            <p:fltVal val="0"/>
                                          </p:val>
                                        </p:tav>
                                        <p:tav tm="100000">
                                          <p:val>
                                            <p:strVal val="#ppt_h"/>
                                          </p:val>
                                        </p:tav>
                                      </p:tavLst>
                                    </p:anim>
                                    <p:anim calcmode="lin" valueType="num">
                                      <p:cBhvr>
                                        <p:cTn id="43" dur="1000" fill="hold"/>
                                        <p:tgtEl>
                                          <p:spTgt spid="34"/>
                                        </p:tgtEl>
                                        <p:attrNameLst>
                                          <p:attrName>style.rotation</p:attrName>
                                        </p:attrNameLst>
                                      </p:cBhvr>
                                      <p:tavLst>
                                        <p:tav tm="0">
                                          <p:val>
                                            <p:fltVal val="90"/>
                                          </p:val>
                                        </p:tav>
                                        <p:tav tm="100000">
                                          <p:val>
                                            <p:fltVal val="0"/>
                                          </p:val>
                                        </p:tav>
                                      </p:tavLst>
                                    </p:anim>
                                    <p:animEffect transition="in" filter="fade">
                                      <p:cBhvr>
                                        <p:cTn id="44" dur="1000"/>
                                        <p:tgtEl>
                                          <p:spTgt spid="34"/>
                                        </p:tgtEl>
                                      </p:cBhvr>
                                    </p:animEffect>
                                  </p:childTnLst>
                                </p:cTn>
                              </p:par>
                              <p:par>
                                <p:cTn id="45" presetID="3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1000" fill="hold"/>
                                        <p:tgtEl>
                                          <p:spTgt spid="35"/>
                                        </p:tgtEl>
                                        <p:attrNameLst>
                                          <p:attrName>ppt_w</p:attrName>
                                        </p:attrNameLst>
                                      </p:cBhvr>
                                      <p:tavLst>
                                        <p:tav tm="0">
                                          <p:val>
                                            <p:fltVal val="0"/>
                                          </p:val>
                                        </p:tav>
                                        <p:tav tm="100000">
                                          <p:val>
                                            <p:strVal val="#ppt_w"/>
                                          </p:val>
                                        </p:tav>
                                      </p:tavLst>
                                    </p:anim>
                                    <p:anim calcmode="lin" valueType="num">
                                      <p:cBhvr>
                                        <p:cTn id="48" dur="1000" fill="hold"/>
                                        <p:tgtEl>
                                          <p:spTgt spid="35"/>
                                        </p:tgtEl>
                                        <p:attrNameLst>
                                          <p:attrName>ppt_h</p:attrName>
                                        </p:attrNameLst>
                                      </p:cBhvr>
                                      <p:tavLst>
                                        <p:tav tm="0">
                                          <p:val>
                                            <p:fltVal val="0"/>
                                          </p:val>
                                        </p:tav>
                                        <p:tav tm="100000">
                                          <p:val>
                                            <p:strVal val="#ppt_h"/>
                                          </p:val>
                                        </p:tav>
                                      </p:tavLst>
                                    </p:anim>
                                    <p:anim calcmode="lin" valueType="num">
                                      <p:cBhvr>
                                        <p:cTn id="49" dur="1000" fill="hold"/>
                                        <p:tgtEl>
                                          <p:spTgt spid="35"/>
                                        </p:tgtEl>
                                        <p:attrNameLst>
                                          <p:attrName>style.rotation</p:attrName>
                                        </p:attrNameLst>
                                      </p:cBhvr>
                                      <p:tavLst>
                                        <p:tav tm="0">
                                          <p:val>
                                            <p:fltVal val="90"/>
                                          </p:val>
                                        </p:tav>
                                        <p:tav tm="100000">
                                          <p:val>
                                            <p:fltVal val="0"/>
                                          </p:val>
                                        </p:tav>
                                      </p:tavLst>
                                    </p:anim>
                                    <p:animEffect transition="in" filter="fade">
                                      <p:cBhvr>
                                        <p:cTn id="50" dur="1000"/>
                                        <p:tgtEl>
                                          <p:spTgt spid="35"/>
                                        </p:tgtEl>
                                      </p:cBhvr>
                                    </p:animEffect>
                                  </p:childTnLst>
                                </p:cTn>
                              </p:par>
                              <p:par>
                                <p:cTn id="51" presetID="3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p:cTn id="53" dur="1000" fill="hold"/>
                                        <p:tgtEl>
                                          <p:spTgt spid="36"/>
                                        </p:tgtEl>
                                        <p:attrNameLst>
                                          <p:attrName>ppt_w</p:attrName>
                                        </p:attrNameLst>
                                      </p:cBhvr>
                                      <p:tavLst>
                                        <p:tav tm="0">
                                          <p:val>
                                            <p:fltVal val="0"/>
                                          </p:val>
                                        </p:tav>
                                        <p:tav tm="100000">
                                          <p:val>
                                            <p:strVal val="#ppt_w"/>
                                          </p:val>
                                        </p:tav>
                                      </p:tavLst>
                                    </p:anim>
                                    <p:anim calcmode="lin" valueType="num">
                                      <p:cBhvr>
                                        <p:cTn id="54" dur="1000" fill="hold"/>
                                        <p:tgtEl>
                                          <p:spTgt spid="36"/>
                                        </p:tgtEl>
                                        <p:attrNameLst>
                                          <p:attrName>ppt_h</p:attrName>
                                        </p:attrNameLst>
                                      </p:cBhvr>
                                      <p:tavLst>
                                        <p:tav tm="0">
                                          <p:val>
                                            <p:fltVal val="0"/>
                                          </p:val>
                                        </p:tav>
                                        <p:tav tm="100000">
                                          <p:val>
                                            <p:strVal val="#ppt_h"/>
                                          </p:val>
                                        </p:tav>
                                      </p:tavLst>
                                    </p:anim>
                                    <p:anim calcmode="lin" valueType="num">
                                      <p:cBhvr>
                                        <p:cTn id="55" dur="1000" fill="hold"/>
                                        <p:tgtEl>
                                          <p:spTgt spid="36"/>
                                        </p:tgtEl>
                                        <p:attrNameLst>
                                          <p:attrName>style.rotation</p:attrName>
                                        </p:attrNameLst>
                                      </p:cBhvr>
                                      <p:tavLst>
                                        <p:tav tm="0">
                                          <p:val>
                                            <p:fltVal val="90"/>
                                          </p:val>
                                        </p:tav>
                                        <p:tav tm="100000">
                                          <p:val>
                                            <p:fltVal val="0"/>
                                          </p:val>
                                        </p:tav>
                                      </p:tavLst>
                                    </p:anim>
                                    <p:animEffect transition="in" filter="fade">
                                      <p:cBhvr>
                                        <p:cTn id="56" dur="1000"/>
                                        <p:tgtEl>
                                          <p:spTgt spid="36"/>
                                        </p:tgtEl>
                                      </p:cBhvr>
                                    </p:animEffect>
                                  </p:childTnLst>
                                </p:cTn>
                              </p:par>
                              <p:par>
                                <p:cTn id="57" presetID="3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p:cTn id="59" dur="1000" fill="hold"/>
                                        <p:tgtEl>
                                          <p:spTgt spid="37"/>
                                        </p:tgtEl>
                                        <p:attrNameLst>
                                          <p:attrName>ppt_w</p:attrName>
                                        </p:attrNameLst>
                                      </p:cBhvr>
                                      <p:tavLst>
                                        <p:tav tm="0">
                                          <p:val>
                                            <p:fltVal val="0"/>
                                          </p:val>
                                        </p:tav>
                                        <p:tav tm="100000">
                                          <p:val>
                                            <p:strVal val="#ppt_w"/>
                                          </p:val>
                                        </p:tav>
                                      </p:tavLst>
                                    </p:anim>
                                    <p:anim calcmode="lin" valueType="num">
                                      <p:cBhvr>
                                        <p:cTn id="60" dur="1000" fill="hold"/>
                                        <p:tgtEl>
                                          <p:spTgt spid="37"/>
                                        </p:tgtEl>
                                        <p:attrNameLst>
                                          <p:attrName>ppt_h</p:attrName>
                                        </p:attrNameLst>
                                      </p:cBhvr>
                                      <p:tavLst>
                                        <p:tav tm="0">
                                          <p:val>
                                            <p:fltVal val="0"/>
                                          </p:val>
                                        </p:tav>
                                        <p:tav tm="100000">
                                          <p:val>
                                            <p:strVal val="#ppt_h"/>
                                          </p:val>
                                        </p:tav>
                                      </p:tavLst>
                                    </p:anim>
                                    <p:anim calcmode="lin" valueType="num">
                                      <p:cBhvr>
                                        <p:cTn id="61" dur="1000" fill="hold"/>
                                        <p:tgtEl>
                                          <p:spTgt spid="37"/>
                                        </p:tgtEl>
                                        <p:attrNameLst>
                                          <p:attrName>style.rotation</p:attrName>
                                        </p:attrNameLst>
                                      </p:cBhvr>
                                      <p:tavLst>
                                        <p:tav tm="0">
                                          <p:val>
                                            <p:fltVal val="90"/>
                                          </p:val>
                                        </p:tav>
                                        <p:tav tm="100000">
                                          <p:val>
                                            <p:fltVal val="0"/>
                                          </p:val>
                                        </p:tav>
                                      </p:tavLst>
                                    </p:anim>
                                    <p:animEffect transition="in" filter="fade">
                                      <p:cBhvr>
                                        <p:cTn id="62" dur="1000"/>
                                        <p:tgtEl>
                                          <p:spTgt spid="37"/>
                                        </p:tgtEl>
                                      </p:cBhvr>
                                    </p:animEffect>
                                  </p:childTnLst>
                                </p:cTn>
                              </p:par>
                              <p:par>
                                <p:cTn id="63" presetID="3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p:cTn id="65" dur="1000" fill="hold"/>
                                        <p:tgtEl>
                                          <p:spTgt spid="38"/>
                                        </p:tgtEl>
                                        <p:attrNameLst>
                                          <p:attrName>ppt_w</p:attrName>
                                        </p:attrNameLst>
                                      </p:cBhvr>
                                      <p:tavLst>
                                        <p:tav tm="0">
                                          <p:val>
                                            <p:fltVal val="0"/>
                                          </p:val>
                                        </p:tav>
                                        <p:tav tm="100000">
                                          <p:val>
                                            <p:strVal val="#ppt_w"/>
                                          </p:val>
                                        </p:tav>
                                      </p:tavLst>
                                    </p:anim>
                                    <p:anim calcmode="lin" valueType="num">
                                      <p:cBhvr>
                                        <p:cTn id="66" dur="1000" fill="hold"/>
                                        <p:tgtEl>
                                          <p:spTgt spid="38"/>
                                        </p:tgtEl>
                                        <p:attrNameLst>
                                          <p:attrName>ppt_h</p:attrName>
                                        </p:attrNameLst>
                                      </p:cBhvr>
                                      <p:tavLst>
                                        <p:tav tm="0">
                                          <p:val>
                                            <p:fltVal val="0"/>
                                          </p:val>
                                        </p:tav>
                                        <p:tav tm="100000">
                                          <p:val>
                                            <p:strVal val="#ppt_h"/>
                                          </p:val>
                                        </p:tav>
                                      </p:tavLst>
                                    </p:anim>
                                    <p:anim calcmode="lin" valueType="num">
                                      <p:cBhvr>
                                        <p:cTn id="67" dur="1000" fill="hold"/>
                                        <p:tgtEl>
                                          <p:spTgt spid="38"/>
                                        </p:tgtEl>
                                        <p:attrNameLst>
                                          <p:attrName>style.rotation</p:attrName>
                                        </p:attrNameLst>
                                      </p:cBhvr>
                                      <p:tavLst>
                                        <p:tav tm="0">
                                          <p:val>
                                            <p:fltVal val="90"/>
                                          </p:val>
                                        </p:tav>
                                        <p:tav tm="100000">
                                          <p:val>
                                            <p:fltVal val="0"/>
                                          </p:val>
                                        </p:tav>
                                      </p:tavLst>
                                    </p:anim>
                                    <p:animEffect transition="in" filter="fade">
                                      <p:cBhvr>
                                        <p:cTn id="6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5290"/>
          </a:xfrm>
          <a:prstGeom prst="rect">
            <a:avLst/>
          </a:prstGeom>
        </p:spPr>
      </p:pic>
      <p:grpSp>
        <p:nvGrpSpPr>
          <p:cNvPr id="27" name="组合 26"/>
          <p:cNvGrpSpPr/>
          <p:nvPr/>
        </p:nvGrpSpPr>
        <p:grpSpPr>
          <a:xfrm>
            <a:off x="5306293" y="980199"/>
            <a:ext cx="1584176" cy="1584176"/>
            <a:chOff x="5306293" y="980199"/>
            <a:chExt cx="1584176" cy="1584176"/>
          </a:xfrm>
        </p:grpSpPr>
        <p:sp>
          <p:nvSpPr>
            <p:cNvPr id="5" name="矩形: 圆角 1"/>
            <p:cNvSpPr/>
            <p:nvPr/>
          </p:nvSpPr>
          <p:spPr bwMode="auto">
            <a:xfrm>
              <a:off x="5306293" y="980199"/>
              <a:ext cx="1584176" cy="1584176"/>
            </a:xfrm>
            <a:prstGeom prst="roundRect">
              <a:avLst>
                <a:gd name="adj" fmla="val 4586"/>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TextBox 58"/>
            <p:cNvSpPr txBox="1"/>
            <p:nvPr/>
          </p:nvSpPr>
          <p:spPr>
            <a:xfrm>
              <a:off x="5477691" y="1110567"/>
              <a:ext cx="1249060" cy="1323439"/>
            </a:xfrm>
            <a:prstGeom prst="rect">
              <a:avLst/>
            </a:prstGeom>
            <a:noFill/>
          </p:spPr>
          <p:txBody>
            <a:bodyPr wrap="none" rtlCol="0">
              <a:spAutoFit/>
            </a:bodyPr>
            <a:lstStyle/>
            <a:p>
              <a:pPr algn="ctr"/>
              <a:r>
                <a:rPr lang="en-US" altLang="zh-CN" sz="8000">
                  <a:gradFill>
                    <a:gsLst>
                      <a:gs pos="0">
                        <a:srgbClr val="0070C0"/>
                      </a:gs>
                      <a:gs pos="100000">
                        <a:srgbClr val="01559B"/>
                      </a:gs>
                    </a:gsLst>
                    <a:lin ang="0" scaled="0"/>
                  </a:gradFill>
                  <a:latin typeface="Impact" panose="020B0806030902050204" pitchFamily="34" charset="0"/>
                  <a:ea typeface="+mj-ea"/>
                </a:rPr>
                <a:t>02</a:t>
              </a:r>
              <a:endParaRPr lang="zh-CN" altLang="en-US" sz="8000" dirty="0">
                <a:gradFill>
                  <a:gsLst>
                    <a:gs pos="0">
                      <a:srgbClr val="0070C0"/>
                    </a:gs>
                    <a:gs pos="100000">
                      <a:srgbClr val="01559B"/>
                    </a:gs>
                  </a:gsLst>
                  <a:lin ang="0" scaled="0"/>
                </a:gradFill>
                <a:latin typeface="Impact" panose="020B0806030902050204" pitchFamily="34" charset="0"/>
                <a:ea typeface="+mj-ea"/>
              </a:endParaRPr>
            </a:p>
          </p:txBody>
        </p:sp>
      </p:grpSp>
      <p:sp>
        <p:nvSpPr>
          <p:cNvPr id="7" name="TextBox 12"/>
          <p:cNvSpPr txBox="1"/>
          <p:nvPr/>
        </p:nvSpPr>
        <p:spPr>
          <a:xfrm>
            <a:off x="2969396" y="2700078"/>
            <a:ext cx="625797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a:solidFill>
                  <a:schemeClr val="bg1"/>
                </a:solidFill>
                <a:effectLst>
                  <a:outerShdw blurRad="38100" dist="38100" dir="2700000" algn="tl">
                    <a:srgbClr val="000000">
                      <a:alpha val="43137"/>
                    </a:srgbClr>
                  </a:outerShdw>
                </a:effectLst>
              </a:rPr>
              <a:t>产品介绍</a:t>
            </a:r>
            <a:endParaRPr lang="zh-CN" altLang="en-US" sz="6600" dirty="0">
              <a:solidFill>
                <a:schemeClr val="bg1"/>
              </a:solidFill>
              <a:effectLst>
                <a:outerShdw blurRad="38100" dist="38100" dir="2700000" algn="tl">
                  <a:srgbClr val="000000">
                    <a:alpha val="43137"/>
                  </a:srgbClr>
                </a:outerShdw>
              </a:effectLst>
            </a:endParaRPr>
          </a:p>
        </p:txBody>
      </p:sp>
      <p:cxnSp>
        <p:nvCxnSpPr>
          <p:cNvPr id="8" name="直接连接符 7"/>
          <p:cNvCxnSpPr/>
          <p:nvPr/>
        </p:nvCxnSpPr>
        <p:spPr bwMode="auto">
          <a:xfrm>
            <a:off x="2641997" y="3861048"/>
            <a:ext cx="6912768"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Oval 39"/>
          <p:cNvSpPr>
            <a:spLocks noChangeAspect="1" noChangeArrowheads="1"/>
          </p:cNvSpPr>
          <p:nvPr/>
        </p:nvSpPr>
        <p:spPr bwMode="auto">
          <a:xfrm>
            <a:off x="3295005" y="4061733"/>
            <a:ext cx="213109"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 name="Oval 40"/>
          <p:cNvSpPr>
            <a:spLocks noChangeAspect="1" noChangeArrowheads="1"/>
          </p:cNvSpPr>
          <p:nvPr/>
        </p:nvSpPr>
        <p:spPr bwMode="auto">
          <a:xfrm>
            <a:off x="3295006" y="4469294"/>
            <a:ext cx="216000"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 name="Oval 42"/>
          <p:cNvSpPr>
            <a:spLocks noChangeAspect="1" noChangeArrowheads="1"/>
          </p:cNvSpPr>
          <p:nvPr/>
        </p:nvSpPr>
        <p:spPr bwMode="auto">
          <a:xfrm>
            <a:off x="6679488" y="4069184"/>
            <a:ext cx="216000"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 name="TextBox 19"/>
          <p:cNvSpPr txBox="1"/>
          <p:nvPr/>
        </p:nvSpPr>
        <p:spPr>
          <a:xfrm>
            <a:off x="3658223" y="3970291"/>
            <a:ext cx="2327468"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公司主营产品</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TextBox 20"/>
          <p:cNvSpPr txBox="1"/>
          <p:nvPr/>
        </p:nvSpPr>
        <p:spPr>
          <a:xfrm>
            <a:off x="3658223" y="4377852"/>
            <a:ext cx="2264889"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产品展示</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7" name="Oval 42"/>
          <p:cNvSpPr>
            <a:spLocks noChangeAspect="1" noChangeArrowheads="1"/>
          </p:cNvSpPr>
          <p:nvPr/>
        </p:nvSpPr>
        <p:spPr bwMode="auto">
          <a:xfrm>
            <a:off x="6679488" y="4469294"/>
            <a:ext cx="213109"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8" name="TextBox 24"/>
          <p:cNvSpPr txBox="1"/>
          <p:nvPr/>
        </p:nvSpPr>
        <p:spPr>
          <a:xfrm>
            <a:off x="7055405" y="3977742"/>
            <a:ext cx="1995712"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公司产品特色</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0" name="TextBox 26"/>
          <p:cNvSpPr txBox="1"/>
          <p:nvPr/>
        </p:nvSpPr>
        <p:spPr>
          <a:xfrm>
            <a:off x="7055405" y="4377852"/>
            <a:ext cx="2012747"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产品功能</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7"/>
                                        </p:tgtEl>
                                        <p:attrNameLst>
                                          <p:attrName>ppt_y</p:attrName>
                                        </p:attrNameLst>
                                      </p:cBhvr>
                                      <p:tavLst>
                                        <p:tav tm="0">
                                          <p:val>
                                            <p:strVal val="#ppt_y"/>
                                          </p:val>
                                        </p:tav>
                                        <p:tav tm="100000">
                                          <p:val>
                                            <p:strVal val="#ppt_y"/>
                                          </p:val>
                                        </p:tav>
                                      </p:tavLst>
                                    </p:anim>
                                    <p:anim calcmode="lin" valueType="num">
                                      <p:cBhvr>
                                        <p:cTn id="1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7"/>
                                        </p:tgtEl>
                                      </p:cBhvr>
                                    </p:animEffect>
                                  </p:childTnLst>
                                </p:cTn>
                              </p:par>
                            </p:childTnLst>
                          </p:cTn>
                        </p:par>
                        <p:par>
                          <p:cTn id="18" fill="hold">
                            <p:stCondLst>
                              <p:cond delay="1149"/>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1649"/>
                            </p:stCondLst>
                            <p:childTnLst>
                              <p:par>
                                <p:cTn id="23" presetID="2" presetClass="entr" presetSubtype="1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12"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2149"/>
                            </p:stCondLst>
                            <p:childTnLst>
                              <p:par>
                                <p:cTn id="40" presetID="2" presetClass="entr" presetSubtype="2"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1+#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1+#ppt_w/2"/>
                                          </p:val>
                                        </p:tav>
                                        <p:tav tm="100000">
                                          <p:val>
                                            <p:strVal val="#ppt_x"/>
                                          </p:val>
                                        </p:tav>
                                      </p:tavLst>
                                    </p:anim>
                                    <p:anim calcmode="lin" valueType="num">
                                      <p:cBhvr additive="base">
                                        <p:cTn id="51" dur="500" fill="hold"/>
                                        <p:tgtEl>
                                          <p:spTgt spid="18"/>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1+#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2" grpId="0" animBg="1"/>
      <p:bldP spid="13" grpId="0"/>
      <p:bldP spid="14" grpId="0"/>
      <p:bldP spid="17" grpId="0" animBg="1"/>
      <p:bldP spid="18"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公司主营产品</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矩形 18"/>
          <p:cNvSpPr/>
          <p:nvPr/>
        </p:nvSpPr>
        <p:spPr bwMode="auto">
          <a:xfrm>
            <a:off x="1087691" y="5624859"/>
            <a:ext cx="1855543" cy="588292"/>
          </a:xfrm>
          <a:prstGeom prst="rect">
            <a:avLst/>
          </a:prstGeom>
        </p:spPr>
        <p:txBody>
          <a:bodyPr wrap="square" lIns="121908" tIns="60955" rIns="121908" bIns="60955">
            <a:spAutoFit/>
          </a:bodyPr>
          <a:lstStyle/>
          <a:p>
            <a:pPr defTabSz="1218565">
              <a:defRPr/>
            </a:pPr>
            <a:r>
              <a:rPr lang="zh-CN" altLang="en-US" sz="3025" b="1" kern="0" dirty="0">
                <a:solidFill>
                  <a:schemeClr val="bg1">
                    <a:lumMod val="50000"/>
                  </a:schemeClr>
                </a:solidFill>
                <a:latin typeface="微软雅黑" panose="020B0503020204020204" pitchFamily="34" charset="-122"/>
                <a:ea typeface="微软雅黑" panose="020B0503020204020204" pitchFamily="34" charset="-122"/>
              </a:rPr>
              <a:t>产品名称</a:t>
            </a:r>
          </a:p>
        </p:txBody>
      </p:sp>
      <p:sp>
        <p:nvSpPr>
          <p:cNvPr id="20" name="矩形 19"/>
          <p:cNvSpPr/>
          <p:nvPr/>
        </p:nvSpPr>
        <p:spPr bwMode="auto">
          <a:xfrm>
            <a:off x="3807325" y="5624859"/>
            <a:ext cx="2161427" cy="588292"/>
          </a:xfrm>
          <a:prstGeom prst="rect">
            <a:avLst/>
          </a:prstGeom>
        </p:spPr>
        <p:txBody>
          <a:bodyPr wrap="square" lIns="121908" tIns="60955" rIns="121908" bIns="60955">
            <a:spAutoFit/>
          </a:bodyPr>
          <a:lstStyle/>
          <a:p>
            <a:pPr defTabSz="1218565">
              <a:defRPr/>
            </a:pPr>
            <a:r>
              <a:rPr lang="zh-CN" altLang="en-US" sz="3025" b="1" kern="0" dirty="0">
                <a:solidFill>
                  <a:schemeClr val="bg1">
                    <a:lumMod val="50000"/>
                  </a:schemeClr>
                </a:solidFill>
                <a:latin typeface="微软雅黑" panose="020B0503020204020204" pitchFamily="34" charset="-122"/>
                <a:ea typeface="微软雅黑" panose="020B0503020204020204" pitchFamily="34" charset="-122"/>
              </a:rPr>
              <a:t>产品名称</a:t>
            </a:r>
          </a:p>
        </p:txBody>
      </p:sp>
      <p:sp>
        <p:nvSpPr>
          <p:cNvPr id="21" name="矩形 20"/>
          <p:cNvSpPr/>
          <p:nvPr/>
        </p:nvSpPr>
        <p:spPr bwMode="auto">
          <a:xfrm>
            <a:off x="6591634" y="5624859"/>
            <a:ext cx="2161427" cy="588292"/>
          </a:xfrm>
          <a:prstGeom prst="rect">
            <a:avLst/>
          </a:prstGeom>
        </p:spPr>
        <p:txBody>
          <a:bodyPr wrap="square" lIns="121908" tIns="60955" rIns="121908" bIns="60955">
            <a:spAutoFit/>
          </a:bodyPr>
          <a:lstStyle/>
          <a:p>
            <a:pPr defTabSz="1218565">
              <a:defRPr/>
            </a:pPr>
            <a:r>
              <a:rPr lang="zh-CN" altLang="en-US" sz="3025" b="1" kern="0" dirty="0">
                <a:solidFill>
                  <a:schemeClr val="bg1">
                    <a:lumMod val="50000"/>
                  </a:schemeClr>
                </a:solidFill>
                <a:latin typeface="微软雅黑" panose="020B0503020204020204" pitchFamily="34" charset="-122"/>
                <a:ea typeface="微软雅黑" panose="020B0503020204020204" pitchFamily="34" charset="-122"/>
              </a:rPr>
              <a:t>产品名称</a:t>
            </a:r>
          </a:p>
        </p:txBody>
      </p:sp>
      <p:sp>
        <p:nvSpPr>
          <p:cNvPr id="22" name="矩形 21"/>
          <p:cNvSpPr/>
          <p:nvPr/>
        </p:nvSpPr>
        <p:spPr bwMode="auto">
          <a:xfrm>
            <a:off x="9326751" y="5624859"/>
            <a:ext cx="2161427" cy="588292"/>
          </a:xfrm>
          <a:prstGeom prst="rect">
            <a:avLst/>
          </a:prstGeom>
        </p:spPr>
        <p:txBody>
          <a:bodyPr wrap="square" lIns="121908" tIns="60955" rIns="121908" bIns="60955">
            <a:spAutoFit/>
          </a:bodyPr>
          <a:lstStyle/>
          <a:p>
            <a:pPr defTabSz="1218565">
              <a:defRPr/>
            </a:pPr>
            <a:r>
              <a:rPr lang="zh-CN" altLang="en-US" sz="3025" b="1" kern="0" dirty="0">
                <a:solidFill>
                  <a:schemeClr val="bg1">
                    <a:lumMod val="50000"/>
                  </a:schemeClr>
                </a:solidFill>
                <a:latin typeface="微软雅黑" panose="020B0503020204020204" pitchFamily="34" charset="-122"/>
                <a:ea typeface="微软雅黑" panose="020B0503020204020204" pitchFamily="34" charset="-122"/>
              </a:rPr>
              <a:t>产品名称</a:t>
            </a:r>
          </a:p>
        </p:txBody>
      </p:sp>
      <p:grpSp>
        <p:nvGrpSpPr>
          <p:cNvPr id="23" name="组合 22"/>
          <p:cNvGrpSpPr/>
          <p:nvPr/>
        </p:nvGrpSpPr>
        <p:grpSpPr>
          <a:xfrm>
            <a:off x="624191" y="1976904"/>
            <a:ext cx="2336892" cy="3240503"/>
            <a:chOff x="600471" y="1624412"/>
            <a:chExt cx="1752670" cy="2430377"/>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21049" r="25647"/>
            <a:stretch>
              <a:fillRect/>
            </a:stretch>
          </p:blipFill>
          <p:spPr>
            <a:xfrm>
              <a:off x="600471" y="1624412"/>
              <a:ext cx="1752670" cy="2178349"/>
            </a:xfrm>
            <a:prstGeom prst="rect">
              <a:avLst/>
            </a:prstGeom>
          </p:spPr>
        </p:pic>
        <p:sp>
          <p:nvSpPr>
            <p:cNvPr id="40" name="椭圆 39"/>
            <p:cNvSpPr/>
            <p:nvPr/>
          </p:nvSpPr>
          <p:spPr>
            <a:xfrm>
              <a:off x="1294746" y="3550733"/>
              <a:ext cx="504056" cy="504056"/>
            </a:xfrm>
            <a:prstGeom prst="ellipse">
              <a:avLst/>
            </a:prstGeom>
            <a:gradFill>
              <a:gsLst>
                <a:gs pos="0">
                  <a:srgbClr val="0070C0"/>
                </a:gs>
                <a:gs pos="100000">
                  <a:srgbClr val="01559B"/>
                </a:gs>
              </a:gsLst>
              <a:lin ang="0" scaled="0"/>
            </a:gradFill>
            <a:ln w="25400" cap="flat" cmpd="sng" algn="ctr">
              <a:solidFill>
                <a:sysClr val="window" lastClr="FFFFFF"/>
              </a:solidFill>
              <a:prstDash val="solid"/>
            </a:ln>
            <a:effectLst/>
          </p:spPr>
          <p:txBody>
            <a:bodyPr rtlCol="0" anchor="ctr"/>
            <a:lstStyle/>
            <a:p>
              <a:pPr algn="ctr" defTabSz="1218565">
                <a:defRPr/>
              </a:pPr>
              <a:endParaRPr lang="zh-CN" altLang="en-US" sz="3025" kern="0">
                <a:solidFill>
                  <a:sysClr val="window" lastClr="FFFFFF"/>
                </a:solidFill>
                <a:latin typeface="Calibri" panose="020F0502020204030204"/>
                <a:ea typeface="宋体" panose="02010600030101010101" pitchFamily="2" charset="-122"/>
              </a:endParaRPr>
            </a:p>
          </p:txBody>
        </p:sp>
        <p:sp>
          <p:nvSpPr>
            <p:cNvPr id="41" name="TextBox 12"/>
            <p:cNvSpPr txBox="1"/>
            <p:nvPr/>
          </p:nvSpPr>
          <p:spPr>
            <a:xfrm>
              <a:off x="1363070" y="3549124"/>
              <a:ext cx="320040" cy="500089"/>
            </a:xfrm>
            <a:prstGeom prst="rect">
              <a:avLst/>
            </a:prstGeom>
            <a:noFill/>
          </p:spPr>
          <p:txBody>
            <a:bodyPr wrap="none" rtlCol="0">
              <a:spAutoFit/>
            </a:bodyPr>
            <a:lstStyle/>
            <a:p>
              <a:pPr defTabSz="1218565">
                <a:defRPr/>
              </a:pPr>
              <a:r>
                <a:rPr lang="en-US" altLang="zh-CN" sz="3735" b="1" kern="0" dirty="0">
                  <a:solidFill>
                    <a:sysClr val="window" lastClr="FFFFFF"/>
                  </a:solidFill>
                </a:rPr>
                <a:t>1</a:t>
              </a:r>
              <a:endParaRPr lang="zh-CN" altLang="en-US" sz="3735" b="1" kern="0" dirty="0">
                <a:solidFill>
                  <a:sysClr val="window" lastClr="FFFFFF"/>
                </a:solidFill>
              </a:endParaRPr>
            </a:p>
          </p:txBody>
        </p:sp>
      </p:grpSp>
      <p:grpSp>
        <p:nvGrpSpPr>
          <p:cNvPr id="42" name="组合 41"/>
          <p:cNvGrpSpPr/>
          <p:nvPr/>
        </p:nvGrpSpPr>
        <p:grpSpPr>
          <a:xfrm>
            <a:off x="3495627" y="2000781"/>
            <a:ext cx="2215123" cy="3228565"/>
            <a:chOff x="2754052" y="1642316"/>
            <a:chExt cx="1661342" cy="2421425"/>
          </a:xfrm>
        </p:grpSpPr>
        <p:pic>
          <p:nvPicPr>
            <p:cNvPr id="43" name="图片 42"/>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754052" y="1642316"/>
              <a:ext cx="1661342" cy="2178349"/>
            </a:xfrm>
            <a:prstGeom prst="rect">
              <a:avLst/>
            </a:prstGeom>
          </p:spPr>
        </p:pic>
        <p:sp>
          <p:nvSpPr>
            <p:cNvPr id="44" name="椭圆 43"/>
            <p:cNvSpPr/>
            <p:nvPr/>
          </p:nvSpPr>
          <p:spPr>
            <a:xfrm>
              <a:off x="3332695" y="3559685"/>
              <a:ext cx="504056" cy="504056"/>
            </a:xfrm>
            <a:prstGeom prst="ellipse">
              <a:avLst/>
            </a:prstGeom>
            <a:gradFill>
              <a:gsLst>
                <a:gs pos="0">
                  <a:srgbClr val="0070C0"/>
                </a:gs>
                <a:gs pos="100000">
                  <a:srgbClr val="01559B"/>
                </a:gs>
              </a:gsLst>
              <a:lin ang="0" scaled="0"/>
            </a:gradFill>
            <a:ln w="25400" cap="flat" cmpd="sng" algn="ctr">
              <a:solidFill>
                <a:sysClr val="window" lastClr="FFFFFF"/>
              </a:solidFill>
              <a:prstDash val="solid"/>
            </a:ln>
            <a:effectLst/>
          </p:spPr>
          <p:txBody>
            <a:bodyPr rtlCol="0" anchor="ctr"/>
            <a:lstStyle/>
            <a:p>
              <a:pPr algn="ctr" defTabSz="1218565">
                <a:defRPr/>
              </a:pPr>
              <a:endParaRPr lang="zh-CN" altLang="en-US" sz="3025" kern="0">
                <a:solidFill>
                  <a:sysClr val="window" lastClr="FFFFFF"/>
                </a:solidFill>
                <a:latin typeface="Calibri" panose="020F0502020204030204"/>
                <a:ea typeface="宋体" panose="02010600030101010101" pitchFamily="2" charset="-122"/>
              </a:endParaRPr>
            </a:p>
          </p:txBody>
        </p:sp>
        <p:sp>
          <p:nvSpPr>
            <p:cNvPr id="45" name="TextBox 18"/>
            <p:cNvSpPr txBox="1"/>
            <p:nvPr/>
          </p:nvSpPr>
          <p:spPr>
            <a:xfrm>
              <a:off x="3401019" y="3558076"/>
              <a:ext cx="320040" cy="500090"/>
            </a:xfrm>
            <a:prstGeom prst="rect">
              <a:avLst/>
            </a:prstGeom>
            <a:noFill/>
          </p:spPr>
          <p:txBody>
            <a:bodyPr wrap="none" rtlCol="0">
              <a:spAutoFit/>
            </a:bodyPr>
            <a:lstStyle/>
            <a:p>
              <a:pPr defTabSz="1218565">
                <a:defRPr/>
              </a:pPr>
              <a:r>
                <a:rPr lang="en-US" altLang="zh-CN" sz="3735" b="1" kern="0" dirty="0">
                  <a:solidFill>
                    <a:sysClr val="window" lastClr="FFFFFF"/>
                  </a:solidFill>
                </a:rPr>
                <a:t>2</a:t>
              </a:r>
              <a:endParaRPr lang="zh-CN" altLang="en-US" sz="3735" b="1" kern="0" dirty="0">
                <a:solidFill>
                  <a:sysClr val="window" lastClr="FFFFFF"/>
                </a:solidFill>
              </a:endParaRPr>
            </a:p>
          </p:txBody>
        </p:sp>
      </p:grpSp>
      <p:grpSp>
        <p:nvGrpSpPr>
          <p:cNvPr id="46" name="组合 45"/>
          <p:cNvGrpSpPr/>
          <p:nvPr/>
        </p:nvGrpSpPr>
        <p:grpSpPr>
          <a:xfrm>
            <a:off x="6269340" y="2003805"/>
            <a:ext cx="2193319" cy="3225541"/>
            <a:chOff x="4834334" y="1644585"/>
            <a:chExt cx="1644988" cy="2419156"/>
          </a:xfrm>
        </p:grpSpPr>
        <p:pic>
          <p:nvPicPr>
            <p:cNvPr id="47" name="图片 46"/>
            <p:cNvPicPr>
              <a:picLocks noChangeAspect="1"/>
            </p:cNvPicPr>
            <p:nvPr/>
          </p:nvPicPr>
          <p:blipFill rotWithShape="1">
            <a:blip r:embed="rId6" cstate="print">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27185" r="7541"/>
            <a:stretch>
              <a:fillRect/>
            </a:stretch>
          </p:blipFill>
          <p:spPr>
            <a:xfrm>
              <a:off x="4834334" y="1644585"/>
              <a:ext cx="1644988" cy="2178000"/>
            </a:xfrm>
            <a:prstGeom prst="rect">
              <a:avLst/>
            </a:prstGeom>
          </p:spPr>
        </p:pic>
        <p:sp>
          <p:nvSpPr>
            <p:cNvPr id="48" name="椭圆 47"/>
            <p:cNvSpPr/>
            <p:nvPr/>
          </p:nvSpPr>
          <p:spPr>
            <a:xfrm>
              <a:off x="5426565" y="3559685"/>
              <a:ext cx="504056" cy="504056"/>
            </a:xfrm>
            <a:prstGeom prst="ellipse">
              <a:avLst/>
            </a:prstGeom>
            <a:gradFill>
              <a:gsLst>
                <a:gs pos="0">
                  <a:srgbClr val="0070C0"/>
                </a:gs>
                <a:gs pos="100000">
                  <a:srgbClr val="01559B"/>
                </a:gs>
              </a:gsLst>
              <a:lin ang="0" scaled="0"/>
            </a:gradFill>
            <a:ln w="25400" cap="flat" cmpd="sng" algn="ctr">
              <a:solidFill>
                <a:sysClr val="window" lastClr="FFFFFF"/>
              </a:solidFill>
              <a:prstDash val="solid"/>
            </a:ln>
            <a:effectLst/>
          </p:spPr>
          <p:txBody>
            <a:bodyPr rtlCol="0" anchor="ctr"/>
            <a:lstStyle/>
            <a:p>
              <a:pPr algn="ctr" defTabSz="1218565">
                <a:defRPr/>
              </a:pPr>
              <a:endParaRPr lang="zh-CN" altLang="en-US" sz="3025" kern="0">
                <a:solidFill>
                  <a:sysClr val="window" lastClr="FFFFFF"/>
                </a:solidFill>
                <a:latin typeface="Calibri" panose="020F0502020204030204"/>
                <a:ea typeface="宋体" panose="02010600030101010101" pitchFamily="2" charset="-122"/>
              </a:endParaRPr>
            </a:p>
          </p:txBody>
        </p:sp>
        <p:sp>
          <p:nvSpPr>
            <p:cNvPr id="49" name="TextBox 22"/>
            <p:cNvSpPr txBox="1"/>
            <p:nvPr/>
          </p:nvSpPr>
          <p:spPr>
            <a:xfrm>
              <a:off x="5494889" y="3558076"/>
              <a:ext cx="320040" cy="500090"/>
            </a:xfrm>
            <a:prstGeom prst="rect">
              <a:avLst/>
            </a:prstGeom>
            <a:noFill/>
          </p:spPr>
          <p:txBody>
            <a:bodyPr wrap="none" rtlCol="0">
              <a:spAutoFit/>
            </a:bodyPr>
            <a:lstStyle/>
            <a:p>
              <a:pPr defTabSz="1218565">
                <a:defRPr/>
              </a:pPr>
              <a:r>
                <a:rPr lang="en-US" altLang="zh-CN" sz="3735" b="1" kern="0" dirty="0">
                  <a:solidFill>
                    <a:sysClr val="window" lastClr="FFFFFF"/>
                  </a:solidFill>
                </a:rPr>
                <a:t>3</a:t>
              </a:r>
              <a:endParaRPr lang="zh-CN" altLang="en-US" sz="3735" b="1" kern="0" dirty="0">
                <a:solidFill>
                  <a:sysClr val="window" lastClr="FFFFFF"/>
                </a:solidFill>
              </a:endParaRPr>
            </a:p>
          </p:txBody>
        </p:sp>
      </p:grpSp>
      <p:grpSp>
        <p:nvGrpSpPr>
          <p:cNvPr id="50" name="组合 49"/>
          <p:cNvGrpSpPr/>
          <p:nvPr/>
        </p:nvGrpSpPr>
        <p:grpSpPr>
          <a:xfrm>
            <a:off x="8935833" y="1976905"/>
            <a:ext cx="2215124" cy="3264375"/>
            <a:chOff x="6834203" y="1624412"/>
            <a:chExt cx="1661343" cy="2448281"/>
          </a:xfrm>
        </p:grpSpPr>
        <p:pic>
          <p:nvPicPr>
            <p:cNvPr id="51" name="图片 50"/>
            <p:cNvPicPr>
              <a:picLocks noChangeAspect="1"/>
            </p:cNvPicPr>
            <p:nvPr/>
          </p:nvPicPr>
          <p:blipFill rotWithShape="1">
            <a:blip r:embed="rId8" cstate="print">
              <a:extLst>
                <a:ext uri="{BEBA8EAE-BF5A-486C-A8C5-ECC9F3942E4B}">
                  <a14:imgProps xmlns:a14="http://schemas.microsoft.com/office/drawing/2010/main">
                    <a14:imgLayer r:embed="rId9">
                      <a14:imgEffect>
                        <a14:colorTemperature colorTemp="5300"/>
                      </a14:imgEffect>
                    </a14:imgLayer>
                  </a14:imgProps>
                </a:ext>
                <a:ext uri="{28A0092B-C50C-407E-A947-70E740481C1C}">
                  <a14:useLocalDpi xmlns:a14="http://schemas.microsoft.com/office/drawing/2010/main" val="0"/>
                </a:ext>
              </a:extLst>
            </a:blip>
            <a:srcRect l="26035" r="31811" b="9056"/>
            <a:stretch>
              <a:fillRect/>
            </a:stretch>
          </p:blipFill>
          <p:spPr>
            <a:xfrm>
              <a:off x="6834203" y="1624412"/>
              <a:ext cx="1661343" cy="2169397"/>
            </a:xfrm>
            <a:prstGeom prst="rect">
              <a:avLst/>
            </a:prstGeom>
          </p:spPr>
        </p:pic>
        <p:sp>
          <p:nvSpPr>
            <p:cNvPr id="52" name="椭圆 51"/>
            <p:cNvSpPr/>
            <p:nvPr/>
          </p:nvSpPr>
          <p:spPr>
            <a:xfrm>
              <a:off x="7464514" y="3568637"/>
              <a:ext cx="504056" cy="504056"/>
            </a:xfrm>
            <a:prstGeom prst="ellipse">
              <a:avLst/>
            </a:prstGeom>
            <a:gradFill>
              <a:gsLst>
                <a:gs pos="0">
                  <a:srgbClr val="0070C0"/>
                </a:gs>
                <a:gs pos="100000">
                  <a:srgbClr val="01559B"/>
                </a:gs>
              </a:gsLst>
              <a:lin ang="0" scaled="0"/>
            </a:gradFill>
            <a:ln w="25400" cap="flat" cmpd="sng" algn="ctr">
              <a:solidFill>
                <a:sysClr val="window" lastClr="FFFFFF"/>
              </a:solidFill>
              <a:prstDash val="solid"/>
            </a:ln>
            <a:effectLst/>
          </p:spPr>
          <p:txBody>
            <a:bodyPr rtlCol="0" anchor="ctr"/>
            <a:lstStyle/>
            <a:p>
              <a:pPr algn="ctr" defTabSz="1218565">
                <a:defRPr/>
              </a:pPr>
              <a:endParaRPr lang="zh-CN" altLang="en-US" sz="3025" kern="0">
                <a:solidFill>
                  <a:sysClr val="window" lastClr="FFFFFF"/>
                </a:solidFill>
                <a:latin typeface="Calibri" panose="020F0502020204030204"/>
                <a:ea typeface="宋体" panose="02010600030101010101" pitchFamily="2" charset="-122"/>
              </a:endParaRPr>
            </a:p>
          </p:txBody>
        </p:sp>
        <p:sp>
          <p:nvSpPr>
            <p:cNvPr id="53" name="TextBox 26"/>
            <p:cNvSpPr txBox="1"/>
            <p:nvPr/>
          </p:nvSpPr>
          <p:spPr>
            <a:xfrm>
              <a:off x="7532838" y="3567028"/>
              <a:ext cx="320040" cy="500089"/>
            </a:xfrm>
            <a:prstGeom prst="rect">
              <a:avLst/>
            </a:prstGeom>
            <a:noFill/>
          </p:spPr>
          <p:txBody>
            <a:bodyPr wrap="none" rtlCol="0">
              <a:spAutoFit/>
            </a:bodyPr>
            <a:lstStyle/>
            <a:p>
              <a:pPr defTabSz="1218565">
                <a:defRPr/>
              </a:pPr>
              <a:r>
                <a:rPr lang="en-US" altLang="zh-CN" sz="3735" b="1" kern="0" dirty="0">
                  <a:solidFill>
                    <a:sysClr val="window" lastClr="FFFFFF"/>
                  </a:solidFill>
                </a:rPr>
                <a:t>4</a:t>
              </a:r>
              <a:endParaRPr lang="zh-CN" altLang="en-US" sz="3735" b="1" kern="0" dirty="0">
                <a:solidFill>
                  <a:sysClr val="window" lastClr="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additive="base">
                                        <p:cTn id="18" dur="500" fill="hold"/>
                                        <p:tgtEl>
                                          <p:spTgt spid="42"/>
                                        </p:tgtEl>
                                        <p:attrNameLst>
                                          <p:attrName>ppt_x</p:attrName>
                                        </p:attrNameLst>
                                      </p:cBhvr>
                                      <p:tavLst>
                                        <p:tav tm="0">
                                          <p:val>
                                            <p:strVal val="0-#ppt_w/2"/>
                                          </p:val>
                                        </p:tav>
                                        <p:tav tm="100000">
                                          <p:val>
                                            <p:strVal val="#ppt_x"/>
                                          </p:val>
                                        </p:tav>
                                      </p:tavLst>
                                    </p:anim>
                                    <p:anim calcmode="lin" valueType="num">
                                      <p:cBhvr additive="base">
                                        <p:cTn id="19" dur="500" fill="hold"/>
                                        <p:tgtEl>
                                          <p:spTgt spid="4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 presetClass="entr" presetSubtype="8"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0-#ppt_w/2"/>
                                          </p:val>
                                        </p:tav>
                                        <p:tav tm="100000">
                                          <p:val>
                                            <p:strVal val="#ppt_x"/>
                                          </p:val>
                                        </p:tav>
                                      </p:tavLst>
                                    </p:anim>
                                    <p:anim calcmode="lin" valueType="num">
                                      <p:cBhvr additive="base">
                                        <p:cTn id="30" dur="500" fill="hold"/>
                                        <p:tgtEl>
                                          <p:spTgt spid="46"/>
                                        </p:tgtEl>
                                        <p:attrNameLst>
                                          <p:attrName>ppt_y</p:attrName>
                                        </p:attrNameLst>
                                      </p:cBhvr>
                                      <p:tavLst>
                                        <p:tav tm="0">
                                          <p:val>
                                            <p:strVal val="#ppt_y"/>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par>
                          <p:cTn id="37" fill="hold">
                            <p:stCondLst>
                              <p:cond delay="4500"/>
                            </p:stCondLst>
                            <p:childTnLst>
                              <p:par>
                                <p:cTn id="38" presetID="2" presetClass="entr" presetSubtype="8"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additive="base">
                                        <p:cTn id="40" dur="500" fill="hold"/>
                                        <p:tgtEl>
                                          <p:spTgt spid="50"/>
                                        </p:tgtEl>
                                        <p:attrNameLst>
                                          <p:attrName>ppt_x</p:attrName>
                                        </p:attrNameLst>
                                      </p:cBhvr>
                                      <p:tavLst>
                                        <p:tav tm="0">
                                          <p:val>
                                            <p:strVal val="0-#ppt_w/2"/>
                                          </p:val>
                                        </p:tav>
                                        <p:tav tm="100000">
                                          <p:val>
                                            <p:strVal val="#ppt_x"/>
                                          </p:val>
                                        </p:tav>
                                      </p:tavLst>
                                    </p:anim>
                                    <p:anim calcmode="lin" valueType="num">
                                      <p:cBhvr additive="base">
                                        <p:cTn id="41" dur="500" fill="hold"/>
                                        <p:tgtEl>
                                          <p:spTgt spid="50"/>
                                        </p:tgtEl>
                                        <p:attrNameLst>
                                          <p:attrName>ppt_y</p:attrName>
                                        </p:attrNameLst>
                                      </p:cBhvr>
                                      <p:tavLst>
                                        <p:tav tm="0">
                                          <p:val>
                                            <p:strVal val="#ppt_y"/>
                                          </p:val>
                                        </p:tav>
                                        <p:tav tm="100000">
                                          <p:val>
                                            <p:strVal val="#ppt_y"/>
                                          </p:val>
                                        </p:tav>
                                      </p:tavLst>
                                    </p:anim>
                                  </p:childTnLst>
                                </p:cTn>
                              </p:par>
                            </p:childTnLst>
                          </p:cTn>
                        </p:par>
                        <p:par>
                          <p:cTn id="42" fill="hold">
                            <p:stCondLst>
                              <p:cond delay="5000"/>
                            </p:stCondLst>
                            <p:childTnLst>
                              <p:par>
                                <p:cTn id="43" presetID="42"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公司主营产品</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MH_Other_1"/>
          <p:cNvSpPr/>
          <p:nvPr>
            <p:custDataLst>
              <p:tags r:id="rId1"/>
            </p:custDataLst>
          </p:nvPr>
        </p:nvSpPr>
        <p:spPr>
          <a:xfrm>
            <a:off x="815712" y="1651000"/>
            <a:ext cx="2266949" cy="1963224"/>
          </a:xfrm>
          <a:prstGeom prst="rect">
            <a:avLst/>
          </a:prstGeom>
          <a:blipFill dpi="0" rotWithShape="1">
            <a:blip r:embed="rId15">
              <a:extLst>
                <a:ext uri="{28A0092B-C50C-407E-A947-70E740481C1C}">
                  <a14:useLocalDpi xmlns:a14="http://schemas.microsoft.com/office/drawing/2010/main" val="0"/>
                </a:ext>
              </a:extLst>
            </a:blip>
            <a:srcRect/>
            <a:stretch>
              <a:fillRect/>
            </a:stretch>
          </a:blip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90">
              <a:cs typeface="+mn-ea"/>
              <a:sym typeface="+mn-lt"/>
            </a:endParaRPr>
          </a:p>
        </p:txBody>
      </p:sp>
      <p:grpSp>
        <p:nvGrpSpPr>
          <p:cNvPr id="7" name="组合 6"/>
          <p:cNvGrpSpPr/>
          <p:nvPr/>
        </p:nvGrpSpPr>
        <p:grpSpPr>
          <a:xfrm>
            <a:off x="1008442" y="3850809"/>
            <a:ext cx="1728000" cy="454636"/>
            <a:chOff x="755736" y="3075806"/>
            <a:chExt cx="1440000" cy="400050"/>
          </a:xfrm>
        </p:grpSpPr>
        <p:sp>
          <p:nvSpPr>
            <p:cNvPr id="8" name="圆角矩形 7"/>
            <p:cNvSpPr/>
            <p:nvPr/>
          </p:nvSpPr>
          <p:spPr>
            <a:xfrm>
              <a:off x="755736" y="3095831"/>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MH_SubTitle_1"/>
            <p:cNvSpPr/>
            <p:nvPr>
              <p:custDataLst>
                <p:tags r:id="rId12"/>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产品一</a:t>
              </a:r>
            </a:p>
          </p:txBody>
        </p:sp>
      </p:grpSp>
      <p:sp>
        <p:nvSpPr>
          <p:cNvPr id="10" name="MH_Other_2"/>
          <p:cNvSpPr/>
          <p:nvPr>
            <p:custDataLst>
              <p:tags r:id="rId2"/>
            </p:custDataLst>
          </p:nvPr>
        </p:nvSpPr>
        <p:spPr>
          <a:xfrm>
            <a:off x="3582261" y="1651000"/>
            <a:ext cx="2266951" cy="1963224"/>
          </a:xfrm>
          <a:prstGeom prst="rect">
            <a:avLst/>
          </a:prstGeom>
          <a:blipFill dpi="0" rotWithShape="1">
            <a:blip r:embed="rId16">
              <a:extLst>
                <a:ext uri="{28A0092B-C50C-407E-A947-70E740481C1C}">
                  <a14:useLocalDpi xmlns:a14="http://schemas.microsoft.com/office/drawing/2010/main" val="0"/>
                </a:ext>
              </a:extLst>
            </a:blip>
            <a:srcRect/>
            <a:stretch>
              <a:fillRect/>
            </a:stretch>
          </a:blip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90">
              <a:cs typeface="+mn-ea"/>
              <a:sym typeface="+mn-lt"/>
            </a:endParaRPr>
          </a:p>
        </p:txBody>
      </p:sp>
      <p:sp>
        <p:nvSpPr>
          <p:cNvPr id="11" name="MH_Other_3"/>
          <p:cNvSpPr/>
          <p:nvPr>
            <p:custDataLst>
              <p:tags r:id="rId3"/>
            </p:custDataLst>
          </p:nvPr>
        </p:nvSpPr>
        <p:spPr>
          <a:xfrm>
            <a:off x="6350808" y="1651000"/>
            <a:ext cx="2266951" cy="1963224"/>
          </a:xfrm>
          <a:prstGeom prst="rect">
            <a:avLst/>
          </a:prstGeom>
          <a:blipFill dpi="0" rotWithShape="1">
            <a:blip r:embed="rId17" cstate="print">
              <a:extLst>
                <a:ext uri="{28A0092B-C50C-407E-A947-70E740481C1C}">
                  <a14:useLocalDpi xmlns:a14="http://schemas.microsoft.com/office/drawing/2010/main" val="0"/>
                </a:ext>
              </a:extLst>
            </a:blip>
            <a:srcRect/>
            <a:stretch>
              <a:fillRect/>
            </a:stretch>
          </a:blip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90">
              <a:cs typeface="+mn-ea"/>
              <a:sym typeface="+mn-lt"/>
            </a:endParaRPr>
          </a:p>
        </p:txBody>
      </p:sp>
      <p:sp>
        <p:nvSpPr>
          <p:cNvPr id="12" name="MH_Other_4"/>
          <p:cNvSpPr/>
          <p:nvPr>
            <p:custDataLst>
              <p:tags r:id="rId4"/>
            </p:custDataLst>
          </p:nvPr>
        </p:nvSpPr>
        <p:spPr>
          <a:xfrm>
            <a:off x="9117278" y="1651000"/>
            <a:ext cx="2266949" cy="1963224"/>
          </a:xfrm>
          <a:prstGeom prst="rect">
            <a:avLst/>
          </a:prstGeom>
          <a:blipFill dpi="0" rotWithShape="1">
            <a:blip r:embed="rId18">
              <a:extLst>
                <a:ext uri="{28A0092B-C50C-407E-A947-70E740481C1C}">
                  <a14:useLocalDpi xmlns:a14="http://schemas.microsoft.com/office/drawing/2010/main" val="0"/>
                </a:ext>
              </a:extLst>
            </a:blip>
            <a:srcRect/>
            <a:stretch>
              <a:fillRect/>
            </a:stretch>
          </a:blip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90">
              <a:cs typeface="+mn-ea"/>
              <a:sym typeface="+mn-lt"/>
            </a:endParaRPr>
          </a:p>
        </p:txBody>
      </p:sp>
      <p:sp>
        <p:nvSpPr>
          <p:cNvPr id="13" name="MH_Text_1"/>
          <p:cNvSpPr txBox="1">
            <a:spLocks noChangeArrowheads="1"/>
          </p:cNvSpPr>
          <p:nvPr>
            <p:custDataLst>
              <p:tags r:id="rId5"/>
            </p:custDataLst>
          </p:nvPr>
        </p:nvSpPr>
        <p:spPr bwMode="auto">
          <a:xfrm>
            <a:off x="890423" y="4312907"/>
            <a:ext cx="1968000" cy="1056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909" tIns="67952" rIns="135909" bIns="67952">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a:t>
            </a:r>
          </a:p>
        </p:txBody>
      </p:sp>
      <p:sp>
        <p:nvSpPr>
          <p:cNvPr id="14" name="MH_Text_1"/>
          <p:cNvSpPr txBox="1">
            <a:spLocks noChangeArrowheads="1"/>
          </p:cNvSpPr>
          <p:nvPr>
            <p:custDataLst>
              <p:tags r:id="rId6"/>
            </p:custDataLst>
          </p:nvPr>
        </p:nvSpPr>
        <p:spPr bwMode="auto">
          <a:xfrm>
            <a:off x="3657611" y="4312907"/>
            <a:ext cx="1968000" cy="1056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909" tIns="67952" rIns="135909" bIns="67952">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a:t>
            </a:r>
          </a:p>
        </p:txBody>
      </p:sp>
      <p:sp>
        <p:nvSpPr>
          <p:cNvPr id="15" name="MH_Text_1"/>
          <p:cNvSpPr txBox="1">
            <a:spLocks noChangeArrowheads="1"/>
          </p:cNvSpPr>
          <p:nvPr>
            <p:custDataLst>
              <p:tags r:id="rId7"/>
            </p:custDataLst>
          </p:nvPr>
        </p:nvSpPr>
        <p:spPr bwMode="auto">
          <a:xfrm>
            <a:off x="6424801" y="4312907"/>
            <a:ext cx="1968000" cy="1056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909" tIns="67952" rIns="135909" bIns="67952">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a:t>
            </a:r>
          </a:p>
        </p:txBody>
      </p:sp>
      <p:sp>
        <p:nvSpPr>
          <p:cNvPr id="16" name="MH_Text_1"/>
          <p:cNvSpPr txBox="1">
            <a:spLocks noChangeArrowheads="1"/>
          </p:cNvSpPr>
          <p:nvPr>
            <p:custDataLst>
              <p:tags r:id="rId8"/>
            </p:custDataLst>
          </p:nvPr>
        </p:nvSpPr>
        <p:spPr bwMode="auto">
          <a:xfrm>
            <a:off x="9191989" y="4312907"/>
            <a:ext cx="1968000" cy="1056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909" tIns="67952" rIns="135909" bIns="67952">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a:t>
            </a:r>
          </a:p>
        </p:txBody>
      </p:sp>
      <p:grpSp>
        <p:nvGrpSpPr>
          <p:cNvPr id="17" name="组合 16"/>
          <p:cNvGrpSpPr/>
          <p:nvPr/>
        </p:nvGrpSpPr>
        <p:grpSpPr>
          <a:xfrm>
            <a:off x="3779401" y="3824109"/>
            <a:ext cx="1728000" cy="454636"/>
            <a:chOff x="755736" y="3075806"/>
            <a:chExt cx="1440000" cy="400050"/>
          </a:xfrm>
        </p:grpSpPr>
        <p:sp>
          <p:nvSpPr>
            <p:cNvPr id="18" name="圆角矩形 17"/>
            <p:cNvSpPr/>
            <p:nvPr/>
          </p:nvSpPr>
          <p:spPr>
            <a:xfrm>
              <a:off x="755736" y="3095831"/>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9" name="MH_SubTitle_1"/>
            <p:cNvSpPr/>
            <p:nvPr>
              <p:custDataLst>
                <p:tags r:id="rId11"/>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产品二</a:t>
              </a:r>
            </a:p>
          </p:txBody>
        </p:sp>
      </p:grpSp>
      <p:grpSp>
        <p:nvGrpSpPr>
          <p:cNvPr id="20" name="组合 19"/>
          <p:cNvGrpSpPr/>
          <p:nvPr/>
        </p:nvGrpSpPr>
        <p:grpSpPr>
          <a:xfrm>
            <a:off x="6550357" y="3824109"/>
            <a:ext cx="1728000" cy="454636"/>
            <a:chOff x="755736" y="3075806"/>
            <a:chExt cx="1440000" cy="400050"/>
          </a:xfrm>
        </p:grpSpPr>
        <p:sp>
          <p:nvSpPr>
            <p:cNvPr id="21" name="圆角矩形 20"/>
            <p:cNvSpPr/>
            <p:nvPr/>
          </p:nvSpPr>
          <p:spPr>
            <a:xfrm>
              <a:off x="755736" y="3095831"/>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2" name="MH_SubTitle_1"/>
            <p:cNvSpPr/>
            <p:nvPr>
              <p:custDataLst>
                <p:tags r:id="rId10"/>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产品三</a:t>
              </a:r>
            </a:p>
          </p:txBody>
        </p:sp>
      </p:grpSp>
      <p:grpSp>
        <p:nvGrpSpPr>
          <p:cNvPr id="23" name="组合 22"/>
          <p:cNvGrpSpPr/>
          <p:nvPr/>
        </p:nvGrpSpPr>
        <p:grpSpPr>
          <a:xfrm>
            <a:off x="9321313" y="3815606"/>
            <a:ext cx="1728000" cy="454636"/>
            <a:chOff x="755736" y="3075806"/>
            <a:chExt cx="1440000" cy="400050"/>
          </a:xfrm>
        </p:grpSpPr>
        <p:sp>
          <p:nvSpPr>
            <p:cNvPr id="24" name="圆角矩形 23"/>
            <p:cNvSpPr/>
            <p:nvPr/>
          </p:nvSpPr>
          <p:spPr>
            <a:xfrm>
              <a:off x="755736" y="3082183"/>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5" name="MH_SubTitle_1"/>
            <p:cNvSpPr/>
            <p:nvPr>
              <p:custDataLst>
                <p:tags r:id="rId9"/>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产品四</a:t>
              </a: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nodeType="withEffect">
                                  <p:stCondLst>
                                    <p:cond delay="25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par>
                                <p:cTn id="32" presetID="53" presetClass="entr" presetSubtype="16" fill="hold" nodeType="withEffect">
                                  <p:stCondLst>
                                    <p:cond delay="50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ppt_w</p:attrName>
                                        </p:attrNameLst>
                                      </p:cBhvr>
                                      <p:tavLst>
                                        <p:tav tm="0">
                                          <p:val>
                                            <p:fltVal val="0"/>
                                          </p:val>
                                        </p:tav>
                                        <p:tav tm="100000">
                                          <p:val>
                                            <p:strVal val="#ppt_w"/>
                                          </p:val>
                                        </p:tav>
                                      </p:tavLst>
                                    </p:anim>
                                    <p:anim calcmode="lin" valueType="num">
                                      <p:cBhvr>
                                        <p:cTn id="35" dur="500" fill="hold"/>
                                        <p:tgtEl>
                                          <p:spTgt spid="20"/>
                                        </p:tgtEl>
                                        <p:attrNameLst>
                                          <p:attrName>ppt_h</p:attrName>
                                        </p:attrNameLst>
                                      </p:cBhvr>
                                      <p:tavLst>
                                        <p:tav tm="0">
                                          <p:val>
                                            <p:fltVal val="0"/>
                                          </p:val>
                                        </p:tav>
                                        <p:tav tm="100000">
                                          <p:val>
                                            <p:strVal val="#ppt_h"/>
                                          </p:val>
                                        </p:tav>
                                      </p:tavLst>
                                    </p:anim>
                                    <p:animEffect transition="in" filter="fade">
                                      <p:cBhvr>
                                        <p:cTn id="36" dur="500"/>
                                        <p:tgtEl>
                                          <p:spTgt spid="20"/>
                                        </p:tgtEl>
                                      </p:cBhvr>
                                    </p:animEffect>
                                  </p:childTnLst>
                                </p:cTn>
                              </p:par>
                              <p:par>
                                <p:cTn id="37" presetID="53" presetClass="entr" presetSubtype="16" fill="hold" nodeType="withEffect">
                                  <p:stCondLst>
                                    <p:cond delay="75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par>
                          <p:cTn id="42" fill="hold">
                            <p:stCondLst>
                              <p:cond delay="10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 calcmode="lin" valueType="num">
                                      <p:cBhvr>
                                        <p:cTn id="47"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13"/>
                                        </p:tgtEl>
                                      </p:cBhvr>
                                    </p:animEffect>
                                  </p:childTnLst>
                                </p:cTn>
                              </p:par>
                              <p:par>
                                <p:cTn id="50" presetID="41" presetClass="entr" presetSubtype="0" fill="hold" grpId="0" nodeType="withEffect">
                                  <p:stCondLst>
                                    <p:cond delay="500"/>
                                  </p:stCondLst>
                                  <p:iterate type="lt">
                                    <p:tmPct val="10000"/>
                                  </p:iterate>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14"/>
                                        </p:tgtEl>
                                        <p:attrNameLst>
                                          <p:attrName>ppt_y</p:attrName>
                                        </p:attrNameLst>
                                      </p:cBhvr>
                                      <p:tavLst>
                                        <p:tav tm="0">
                                          <p:val>
                                            <p:strVal val="#ppt_y"/>
                                          </p:val>
                                        </p:tav>
                                        <p:tav tm="100000">
                                          <p:val>
                                            <p:strVal val="#ppt_y"/>
                                          </p:val>
                                        </p:tav>
                                      </p:tavLst>
                                    </p:anim>
                                    <p:anim calcmode="lin" valueType="num">
                                      <p:cBhvr>
                                        <p:cTn id="5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14"/>
                                        </p:tgtEl>
                                      </p:cBhvr>
                                    </p:animEffect>
                                  </p:childTnLst>
                                </p:cTn>
                              </p:par>
                              <p:par>
                                <p:cTn id="57" presetID="41" presetClass="entr" presetSubtype="0" fill="hold" grpId="0" nodeType="withEffect">
                                  <p:stCondLst>
                                    <p:cond delay="1000"/>
                                  </p:stCondLst>
                                  <p:iterate type="lt">
                                    <p:tmPct val="10000"/>
                                  </p:iterate>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15"/>
                                        </p:tgtEl>
                                        <p:attrNameLst>
                                          <p:attrName>ppt_y</p:attrName>
                                        </p:attrNameLst>
                                      </p:cBhvr>
                                      <p:tavLst>
                                        <p:tav tm="0">
                                          <p:val>
                                            <p:strVal val="#ppt_y"/>
                                          </p:val>
                                        </p:tav>
                                        <p:tav tm="100000">
                                          <p:val>
                                            <p:strVal val="#ppt_y"/>
                                          </p:val>
                                        </p:tav>
                                      </p:tavLst>
                                    </p:anim>
                                    <p:anim calcmode="lin" valueType="num">
                                      <p:cBhvr>
                                        <p:cTn id="61"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15"/>
                                        </p:tgtEl>
                                      </p:cBhvr>
                                    </p:animEffect>
                                  </p:childTnLst>
                                </p:cTn>
                              </p:par>
                              <p:par>
                                <p:cTn id="64" presetID="41" presetClass="entr" presetSubtype="0" fill="hold" grpId="0" nodeType="withEffect">
                                  <p:stCondLst>
                                    <p:cond delay="1500"/>
                                  </p:stCondLst>
                                  <p:iterate type="lt">
                                    <p:tmPct val="10000"/>
                                  </p:iterate>
                                  <p:childTnLst>
                                    <p:set>
                                      <p:cBhvr>
                                        <p:cTn id="65" dur="1" fill="hold">
                                          <p:stCondLst>
                                            <p:cond delay="0"/>
                                          </p:stCondLst>
                                        </p:cTn>
                                        <p:tgtEl>
                                          <p:spTgt spid="16"/>
                                        </p:tgtEl>
                                        <p:attrNameLst>
                                          <p:attrName>style.visibility</p:attrName>
                                        </p:attrNameLst>
                                      </p:cBhvr>
                                      <p:to>
                                        <p:strVal val="visible"/>
                                      </p:to>
                                    </p:set>
                                    <p:anim calcmode="lin" valueType="num">
                                      <p:cBhvr>
                                        <p:cTn id="66"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16"/>
                                        </p:tgtEl>
                                        <p:attrNameLst>
                                          <p:attrName>ppt_y</p:attrName>
                                        </p:attrNameLst>
                                      </p:cBhvr>
                                      <p:tavLst>
                                        <p:tav tm="0">
                                          <p:val>
                                            <p:strVal val="#ppt_y"/>
                                          </p:val>
                                        </p:tav>
                                        <p:tav tm="100000">
                                          <p:val>
                                            <p:strVal val="#ppt_y"/>
                                          </p:val>
                                        </p:tav>
                                      </p:tavLst>
                                    </p:anim>
                                    <p:anim calcmode="lin" valueType="num">
                                      <p:cBhvr>
                                        <p:cTn id="68"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公司产品特色</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 name="组合 5"/>
          <p:cNvGrpSpPr/>
          <p:nvPr/>
        </p:nvGrpSpPr>
        <p:grpSpPr>
          <a:xfrm>
            <a:off x="816779" y="1881207"/>
            <a:ext cx="4781985" cy="4569452"/>
            <a:chOff x="611560" y="1366732"/>
            <a:chExt cx="3587596" cy="3428146"/>
          </a:xfrm>
        </p:grpSpPr>
        <p:pic>
          <p:nvPicPr>
            <p:cNvPr id="7" name="图片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1560" y="1366732"/>
              <a:ext cx="3587596" cy="3428146"/>
            </a:xfrm>
            <a:prstGeom prst="rect">
              <a:avLst/>
            </a:prstGeom>
          </p:spPr>
        </p:pic>
        <p:sp>
          <p:nvSpPr>
            <p:cNvPr id="8" name="MH_Picture_3"/>
            <p:cNvSpPr/>
            <p:nvPr>
              <p:custDataLst>
                <p:tags r:id="rId13"/>
              </p:custDataLst>
            </p:nvPr>
          </p:nvSpPr>
          <p:spPr>
            <a:xfrm>
              <a:off x="746051" y="1496013"/>
              <a:ext cx="3204000" cy="1946273"/>
            </a:xfrm>
            <a:prstGeom prst="rect">
              <a:avLst/>
            </a:prstGeom>
            <a:blipFill dpi="0" rotWithShape="1">
              <a:blip r:embed="rId17"/>
              <a:srcRect/>
              <a:stretch>
                <a:fillRect/>
              </a:stretch>
            </a:blipFill>
            <a:ln w="25400" cap="flat" cmpd="sng" algn="ctr">
              <a:noFill/>
              <a:prstDash val="solid"/>
            </a:ln>
            <a:effectLst/>
          </p:spPr>
          <p:txBody>
            <a:bodyPr anchor="ctr"/>
            <a:lstStyle/>
            <a:p>
              <a:pPr algn="ctr">
                <a:defRPr/>
              </a:pPr>
              <a:endParaRPr lang="zh-CN" altLang="en-US" kern="0">
                <a:solidFill>
                  <a:prstClr val="white"/>
                </a:solidFill>
                <a:latin typeface="Arial" panose="020B0604020202020204"/>
                <a:ea typeface="微软雅黑" panose="020B0503020204020204" pitchFamily="34" charset="-122"/>
              </a:endParaRPr>
            </a:p>
          </p:txBody>
        </p:sp>
      </p:grpSp>
      <p:grpSp>
        <p:nvGrpSpPr>
          <p:cNvPr id="9" name="组合 8"/>
          <p:cNvGrpSpPr/>
          <p:nvPr/>
        </p:nvGrpSpPr>
        <p:grpSpPr>
          <a:xfrm>
            <a:off x="6287143" y="1391637"/>
            <a:ext cx="1247615" cy="1247615"/>
            <a:chOff x="4427568" y="1080577"/>
            <a:chExt cx="936000" cy="936000"/>
          </a:xfrm>
        </p:grpSpPr>
        <p:sp>
          <p:nvSpPr>
            <p:cNvPr id="10" name="MH_Other_10"/>
            <p:cNvSpPr/>
            <p:nvPr>
              <p:custDataLst>
                <p:tags r:id="rId11"/>
              </p:custDataLst>
            </p:nvPr>
          </p:nvSpPr>
          <p:spPr>
            <a:xfrm>
              <a:off x="4427568" y="1080577"/>
              <a:ext cx="936000" cy="936000"/>
            </a:xfrm>
            <a:prstGeom prst="donut">
              <a:avLst>
                <a:gd name="adj" fmla="val 9894"/>
              </a:avLst>
            </a:prstGeom>
            <a:gradFill flip="none" rotWithShape="1">
              <a:gsLst>
                <a:gs pos="100000">
                  <a:sysClr val="window" lastClr="FFFFFF"/>
                </a:gs>
                <a:gs pos="0">
                  <a:srgbClr val="E0E0E0"/>
                </a:gs>
              </a:gsLst>
              <a:lin ang="8100000" scaled="0"/>
              <a:tileRect/>
            </a:gradFill>
            <a:ln w="12700" cap="flat" cmpd="sng" algn="ctr">
              <a:gradFill>
                <a:gsLst>
                  <a:gs pos="100000">
                    <a:sysClr val="window" lastClr="FFFFFF">
                      <a:lumMod val="85000"/>
                    </a:sysClr>
                  </a:gs>
                  <a:gs pos="0">
                    <a:sysClr val="window" lastClr="FFFFFF"/>
                  </a:gs>
                </a:gsLst>
                <a:lin ang="8100000" scaled="0"/>
              </a:gradFill>
              <a:prstDash val="solid"/>
            </a:ln>
            <a:effectLst>
              <a:outerShdw blurRad="152400" dist="127000" dir="8100000" algn="tr" rotWithShape="0">
                <a:prstClr val="black">
                  <a:alpha val="32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endParaRPr>
            </a:p>
          </p:txBody>
        </p:sp>
        <p:grpSp>
          <p:nvGrpSpPr>
            <p:cNvPr id="11" name="组合 10"/>
            <p:cNvGrpSpPr/>
            <p:nvPr/>
          </p:nvGrpSpPr>
          <p:grpSpPr>
            <a:xfrm>
              <a:off x="4600269" y="1273948"/>
              <a:ext cx="590599" cy="590599"/>
              <a:chOff x="1117184" y="1303577"/>
              <a:chExt cx="720000" cy="720000"/>
            </a:xfrm>
          </p:grpSpPr>
          <p:sp>
            <p:nvSpPr>
              <p:cNvPr id="12" name="MH_Title_1"/>
              <p:cNvSpPr/>
              <p:nvPr>
                <p:custDataLst>
                  <p:tags r:id="rId12"/>
                </p:custDataLst>
              </p:nvPr>
            </p:nvSpPr>
            <p:spPr>
              <a:xfrm>
                <a:off x="1117184" y="1303577"/>
                <a:ext cx="720000" cy="720000"/>
              </a:xfrm>
              <a:prstGeom prst="ellipse">
                <a:avLst/>
              </a:prstGeom>
              <a:gradFill>
                <a:gsLst>
                  <a:gs pos="0">
                    <a:srgbClr val="0070C0"/>
                  </a:gs>
                  <a:gs pos="100000">
                    <a:srgbClr val="01559B"/>
                  </a:gs>
                </a:gsLst>
                <a:lin ang="0" scaled="0"/>
              </a:gradFill>
              <a:ln w="25400" cap="flat" cmpd="sng" algn="ctr">
                <a:noFill/>
                <a:prstDash val="solid"/>
              </a:ln>
              <a:effectLst>
                <a:innerShdw blurRad="63500" dist="50800" dir="18900000">
                  <a:prstClr val="black">
                    <a:alpha val="30000"/>
                  </a:prstClr>
                </a:inn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3600" b="0" i="0" u="none" strike="noStrike" kern="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endParaRPr>
              </a:p>
            </p:txBody>
          </p:sp>
          <p:sp>
            <p:nvSpPr>
              <p:cNvPr id="13" name="KSO_Shape"/>
              <p:cNvSpPr/>
              <p:nvPr/>
            </p:nvSpPr>
            <p:spPr bwMode="auto">
              <a:xfrm>
                <a:off x="1246586" y="1470899"/>
                <a:ext cx="461198" cy="385869"/>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6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6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5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grpSp>
      </p:grpSp>
      <p:grpSp>
        <p:nvGrpSpPr>
          <p:cNvPr id="14" name="组合 13"/>
          <p:cNvGrpSpPr/>
          <p:nvPr/>
        </p:nvGrpSpPr>
        <p:grpSpPr>
          <a:xfrm>
            <a:off x="6287143" y="3105372"/>
            <a:ext cx="1247615" cy="1247615"/>
            <a:chOff x="4427568" y="2283822"/>
            <a:chExt cx="936000" cy="936000"/>
          </a:xfrm>
        </p:grpSpPr>
        <p:sp>
          <p:nvSpPr>
            <p:cNvPr id="15" name="MH_Other_10"/>
            <p:cNvSpPr/>
            <p:nvPr>
              <p:custDataLst>
                <p:tags r:id="rId9"/>
              </p:custDataLst>
            </p:nvPr>
          </p:nvSpPr>
          <p:spPr>
            <a:xfrm>
              <a:off x="4427568" y="2283822"/>
              <a:ext cx="936000" cy="936000"/>
            </a:xfrm>
            <a:prstGeom prst="donut">
              <a:avLst>
                <a:gd name="adj" fmla="val 9894"/>
              </a:avLst>
            </a:prstGeom>
            <a:gradFill flip="none" rotWithShape="1">
              <a:gsLst>
                <a:gs pos="100000">
                  <a:sysClr val="window" lastClr="FFFFFF"/>
                </a:gs>
                <a:gs pos="0">
                  <a:srgbClr val="E0E0E0"/>
                </a:gs>
              </a:gsLst>
              <a:lin ang="8100000" scaled="0"/>
              <a:tileRect/>
            </a:gradFill>
            <a:ln w="12700" cap="flat" cmpd="sng" algn="ctr">
              <a:gradFill>
                <a:gsLst>
                  <a:gs pos="100000">
                    <a:sysClr val="window" lastClr="FFFFFF">
                      <a:lumMod val="85000"/>
                    </a:sysClr>
                  </a:gs>
                  <a:gs pos="0">
                    <a:sysClr val="window" lastClr="FFFFFF"/>
                  </a:gs>
                </a:gsLst>
                <a:lin ang="8100000" scaled="0"/>
              </a:gradFill>
              <a:prstDash val="solid"/>
            </a:ln>
            <a:effectLst>
              <a:outerShdw blurRad="152400" dist="1270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endParaRPr>
            </a:p>
          </p:txBody>
        </p:sp>
        <p:grpSp>
          <p:nvGrpSpPr>
            <p:cNvPr id="16" name="组合 15"/>
            <p:cNvGrpSpPr/>
            <p:nvPr/>
          </p:nvGrpSpPr>
          <p:grpSpPr>
            <a:xfrm>
              <a:off x="4607568" y="2491911"/>
              <a:ext cx="576000" cy="576000"/>
              <a:chOff x="5975988" y="2859822"/>
              <a:chExt cx="720000" cy="720000"/>
            </a:xfrm>
          </p:grpSpPr>
          <p:sp>
            <p:nvSpPr>
              <p:cNvPr id="17" name="MH_Title_1"/>
              <p:cNvSpPr/>
              <p:nvPr>
                <p:custDataLst>
                  <p:tags r:id="rId10"/>
                </p:custDataLst>
              </p:nvPr>
            </p:nvSpPr>
            <p:spPr>
              <a:xfrm>
                <a:off x="5975988" y="2859822"/>
                <a:ext cx="720000" cy="720000"/>
              </a:xfrm>
              <a:prstGeom prst="ellipse">
                <a:avLst/>
              </a:prstGeom>
              <a:gradFill>
                <a:gsLst>
                  <a:gs pos="0">
                    <a:srgbClr val="0070C0"/>
                  </a:gs>
                  <a:gs pos="100000">
                    <a:srgbClr val="01559B"/>
                  </a:gs>
                </a:gsLst>
                <a:lin ang="0" scaled="0"/>
              </a:gradFill>
              <a:ln w="25400" cap="flat" cmpd="sng" algn="ctr">
                <a:noFill/>
                <a:prstDash val="solid"/>
              </a:ln>
              <a:effectLst>
                <a:innerShdw blurRad="63500" dist="50800" dir="18900000">
                  <a:prstClr val="black">
                    <a:alpha val="30000"/>
                  </a:prstClr>
                </a:inn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3600" b="0" i="0" u="none" strike="noStrike" kern="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endParaRPr>
              </a:p>
            </p:txBody>
          </p:sp>
          <p:sp>
            <p:nvSpPr>
              <p:cNvPr id="18" name="KSO_Shape"/>
              <p:cNvSpPr/>
              <p:nvPr/>
            </p:nvSpPr>
            <p:spPr bwMode="auto">
              <a:xfrm>
                <a:off x="6073795" y="3038902"/>
                <a:ext cx="502102" cy="362350"/>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6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5"/>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grpSp>
      </p:grpSp>
      <p:grpSp>
        <p:nvGrpSpPr>
          <p:cNvPr id="19" name="组合 18"/>
          <p:cNvGrpSpPr/>
          <p:nvPr/>
        </p:nvGrpSpPr>
        <p:grpSpPr>
          <a:xfrm>
            <a:off x="6287143" y="4819106"/>
            <a:ext cx="1247615" cy="1247615"/>
            <a:chOff x="4427568" y="3651974"/>
            <a:chExt cx="936000" cy="936000"/>
          </a:xfrm>
        </p:grpSpPr>
        <p:sp>
          <p:nvSpPr>
            <p:cNvPr id="20" name="MH_Other_10"/>
            <p:cNvSpPr/>
            <p:nvPr>
              <p:custDataLst>
                <p:tags r:id="rId7"/>
              </p:custDataLst>
            </p:nvPr>
          </p:nvSpPr>
          <p:spPr>
            <a:xfrm>
              <a:off x="4427568" y="3651974"/>
              <a:ext cx="936000" cy="936000"/>
            </a:xfrm>
            <a:prstGeom prst="donut">
              <a:avLst>
                <a:gd name="adj" fmla="val 9894"/>
              </a:avLst>
            </a:prstGeom>
            <a:gradFill flip="none" rotWithShape="1">
              <a:gsLst>
                <a:gs pos="100000">
                  <a:sysClr val="window" lastClr="FFFFFF"/>
                </a:gs>
                <a:gs pos="0">
                  <a:srgbClr val="E0E0E0"/>
                </a:gs>
              </a:gsLst>
              <a:lin ang="8100000" scaled="0"/>
              <a:tileRect/>
            </a:gradFill>
            <a:ln w="12700" cap="flat" cmpd="sng" algn="ctr">
              <a:gradFill>
                <a:gsLst>
                  <a:gs pos="100000">
                    <a:sysClr val="window" lastClr="FFFFFF">
                      <a:lumMod val="85000"/>
                    </a:sysClr>
                  </a:gs>
                  <a:gs pos="0">
                    <a:sysClr val="window" lastClr="FFFFFF"/>
                  </a:gs>
                </a:gsLst>
                <a:lin ang="8100000" scaled="0"/>
              </a:gradFill>
              <a:prstDash val="solid"/>
            </a:ln>
            <a:effectLst>
              <a:outerShdw blurRad="152400" dist="1270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endParaRPr>
            </a:p>
          </p:txBody>
        </p:sp>
        <p:grpSp>
          <p:nvGrpSpPr>
            <p:cNvPr id="21" name="组合 20"/>
            <p:cNvGrpSpPr/>
            <p:nvPr/>
          </p:nvGrpSpPr>
          <p:grpSpPr>
            <a:xfrm>
              <a:off x="4607568" y="3859270"/>
              <a:ext cx="576000" cy="576000"/>
              <a:chOff x="4535568" y="3787270"/>
              <a:chExt cx="720000" cy="720000"/>
            </a:xfrm>
          </p:grpSpPr>
          <p:sp>
            <p:nvSpPr>
              <p:cNvPr id="22" name="MH_Title_1"/>
              <p:cNvSpPr/>
              <p:nvPr>
                <p:custDataLst>
                  <p:tags r:id="rId8"/>
                </p:custDataLst>
              </p:nvPr>
            </p:nvSpPr>
            <p:spPr>
              <a:xfrm>
                <a:off x="4535568" y="3787270"/>
                <a:ext cx="720000" cy="720000"/>
              </a:xfrm>
              <a:prstGeom prst="ellipse">
                <a:avLst/>
              </a:prstGeom>
              <a:gradFill>
                <a:gsLst>
                  <a:gs pos="0">
                    <a:srgbClr val="0070C0"/>
                  </a:gs>
                  <a:gs pos="100000">
                    <a:srgbClr val="01559B"/>
                  </a:gs>
                </a:gsLst>
                <a:lin ang="0" scaled="0"/>
              </a:gradFill>
              <a:ln w="25400" cap="flat" cmpd="sng" algn="ctr">
                <a:noFill/>
                <a:prstDash val="solid"/>
              </a:ln>
              <a:effectLst>
                <a:innerShdw blurRad="63500" dist="50800" dir="18900000">
                  <a:prstClr val="black">
                    <a:alpha val="30000"/>
                  </a:prstClr>
                </a:inn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3600" b="0" i="0" u="none" strike="noStrike" kern="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endParaRPr>
              </a:p>
            </p:txBody>
          </p:sp>
          <p:sp>
            <p:nvSpPr>
              <p:cNvPr id="23" name="KSO_Shape"/>
              <p:cNvSpPr/>
              <p:nvPr/>
            </p:nvSpPr>
            <p:spPr bwMode="auto">
              <a:xfrm>
                <a:off x="4643568" y="3913270"/>
                <a:ext cx="504000" cy="4680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grpSp>
      </p:grpSp>
      <p:grpSp>
        <p:nvGrpSpPr>
          <p:cNvPr id="24" name="组合 23"/>
          <p:cNvGrpSpPr/>
          <p:nvPr/>
        </p:nvGrpSpPr>
        <p:grpSpPr>
          <a:xfrm>
            <a:off x="7919375" y="1512705"/>
            <a:ext cx="3455318" cy="1194679"/>
            <a:chOff x="5652120" y="1171408"/>
            <a:chExt cx="2592288" cy="896286"/>
          </a:xfrm>
        </p:grpSpPr>
        <p:sp>
          <p:nvSpPr>
            <p:cNvPr id="25" name="MH_Text_1"/>
            <p:cNvSpPr txBox="1">
              <a:spLocks noChangeArrowheads="1"/>
            </p:cNvSpPr>
            <p:nvPr>
              <p:custDataLst>
                <p:tags r:id="rId5"/>
              </p:custDataLst>
            </p:nvPr>
          </p:nvSpPr>
          <p:spPr bwMode="auto">
            <a:xfrm>
              <a:off x="5652120" y="1501552"/>
              <a:ext cx="2592288" cy="56614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735" dirty="0">
                  <a:solidFill>
                    <a:prstClr val="black">
                      <a:lumMod val="50000"/>
                      <a:lumOff val="50000"/>
                    </a:prstClr>
                  </a:solidFill>
                  <a:latin typeface="Arial" panose="020B0604020202020204"/>
                  <a:ea typeface="微软雅黑" panose="020B0503020204020204" pitchFamily="34" charset="-122"/>
                  <a:cs typeface="+mn-ea"/>
                  <a:sym typeface="+mn-lt"/>
                </a:rPr>
                <a:t>您的内容打在这里，或者通过复制您的文本后，</a:t>
              </a:r>
              <a:endParaRPr lang="en-US" altLang="zh-CN" sz="1735" dirty="0">
                <a:solidFill>
                  <a:prstClr val="black">
                    <a:lumMod val="50000"/>
                    <a:lumOff val="50000"/>
                  </a:prstClr>
                </a:solidFill>
                <a:latin typeface="Arial" panose="020B0604020202020204"/>
                <a:ea typeface="微软雅黑" panose="020B0503020204020204" pitchFamily="34" charset="-122"/>
                <a:cs typeface="+mn-ea"/>
                <a:sym typeface="+mn-lt"/>
              </a:endParaRPr>
            </a:p>
          </p:txBody>
        </p:sp>
        <p:sp>
          <p:nvSpPr>
            <p:cNvPr id="26" name="MH_SubTitle_1"/>
            <p:cNvSpPr txBox="1">
              <a:spLocks noChangeArrowheads="1"/>
            </p:cNvSpPr>
            <p:nvPr>
              <p:custDataLst>
                <p:tags r:id="rId6"/>
              </p:custDataLst>
            </p:nvPr>
          </p:nvSpPr>
          <p:spPr bwMode="auto">
            <a:xfrm>
              <a:off x="5732562" y="1171408"/>
              <a:ext cx="1797844" cy="323255"/>
            </a:xfrm>
            <a:prstGeom prst="rect">
              <a:avLst/>
            </a:prstGeom>
            <a:noFill/>
            <a:ln w="25400" cap="flat" cmpd="sng" algn="ctr">
              <a:noFill/>
              <a:prstDash val="solid"/>
            </a:ln>
            <a:effectLst/>
          </p:spPr>
          <p:txBody>
            <a:bodyPr wrap="square" lIns="159936" tIns="0" rIns="159936"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rgbClr val="0065B0"/>
                </a:buClr>
                <a:buFont typeface="Wingdings" panose="05000000000000000000" pitchFamily="2" charset="2"/>
                <a:buNone/>
                <a:defRPr/>
              </a:pPr>
              <a:r>
                <a:rPr lang="zh-CN" altLang="en-US" sz="2000" kern="0" dirty="0">
                  <a:solidFill>
                    <a:prstClr val="white">
                      <a:lumMod val="50000"/>
                    </a:prstClr>
                  </a:solidFill>
                  <a:latin typeface="Arial" panose="020B0604020202020204"/>
                  <a:ea typeface="微软雅黑" panose="020B0503020204020204" pitchFamily="34" charset="-122"/>
                  <a:sym typeface="+mn-lt"/>
                </a:rPr>
                <a:t>点击输入标题</a:t>
              </a:r>
            </a:p>
          </p:txBody>
        </p:sp>
      </p:grpSp>
      <p:cxnSp>
        <p:nvCxnSpPr>
          <p:cNvPr id="27" name="直接连接符 26"/>
          <p:cNvCxnSpPr/>
          <p:nvPr/>
        </p:nvCxnSpPr>
        <p:spPr>
          <a:xfrm>
            <a:off x="6287143" y="2899346"/>
            <a:ext cx="5087550" cy="0"/>
          </a:xfrm>
          <a:prstGeom prst="line">
            <a:avLst/>
          </a:prstGeom>
          <a:noFill/>
          <a:ln w="9525" cap="flat" cmpd="sng" algn="ctr">
            <a:solidFill>
              <a:sysClr val="window" lastClr="FFFFFF">
                <a:lumMod val="65000"/>
              </a:sysClr>
            </a:solidFill>
            <a:prstDash val="sysDash"/>
          </a:ln>
          <a:effectLst/>
        </p:spPr>
      </p:cxnSp>
      <p:grpSp>
        <p:nvGrpSpPr>
          <p:cNvPr id="28" name="组合 27"/>
          <p:cNvGrpSpPr/>
          <p:nvPr/>
        </p:nvGrpSpPr>
        <p:grpSpPr>
          <a:xfrm>
            <a:off x="7919375" y="3278426"/>
            <a:ext cx="3455318" cy="1108626"/>
            <a:chOff x="5652120" y="2496108"/>
            <a:chExt cx="2592288" cy="831726"/>
          </a:xfrm>
        </p:grpSpPr>
        <p:sp>
          <p:nvSpPr>
            <p:cNvPr id="29" name="MH_Text_1"/>
            <p:cNvSpPr txBox="1">
              <a:spLocks noChangeArrowheads="1"/>
            </p:cNvSpPr>
            <p:nvPr>
              <p:custDataLst>
                <p:tags r:id="rId3"/>
              </p:custDataLst>
            </p:nvPr>
          </p:nvSpPr>
          <p:spPr bwMode="auto">
            <a:xfrm>
              <a:off x="5652120" y="2761692"/>
              <a:ext cx="2592288" cy="56614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735" dirty="0">
                  <a:solidFill>
                    <a:prstClr val="black">
                      <a:lumMod val="50000"/>
                      <a:lumOff val="50000"/>
                    </a:prstClr>
                  </a:solidFill>
                  <a:latin typeface="Arial" panose="020B0604020202020204"/>
                  <a:ea typeface="微软雅黑" panose="020B0503020204020204" pitchFamily="34" charset="-122"/>
                  <a:cs typeface="+mn-ea"/>
                  <a:sym typeface="+mn-lt"/>
                </a:rPr>
                <a:t>您的内容打在这里，或者通过复制您的文本后，</a:t>
              </a:r>
              <a:endParaRPr lang="en-US" altLang="zh-CN" sz="1735" dirty="0">
                <a:solidFill>
                  <a:prstClr val="black">
                    <a:lumMod val="50000"/>
                    <a:lumOff val="50000"/>
                  </a:prstClr>
                </a:solidFill>
                <a:latin typeface="Arial" panose="020B0604020202020204"/>
                <a:ea typeface="微软雅黑" panose="020B0503020204020204" pitchFamily="34" charset="-122"/>
                <a:cs typeface="+mn-ea"/>
                <a:sym typeface="+mn-lt"/>
              </a:endParaRPr>
            </a:p>
          </p:txBody>
        </p:sp>
        <p:sp>
          <p:nvSpPr>
            <p:cNvPr id="30" name="MH_SubTitle_1"/>
            <p:cNvSpPr txBox="1">
              <a:spLocks noChangeArrowheads="1"/>
            </p:cNvSpPr>
            <p:nvPr>
              <p:custDataLst>
                <p:tags r:id="rId4"/>
              </p:custDataLst>
            </p:nvPr>
          </p:nvSpPr>
          <p:spPr bwMode="auto">
            <a:xfrm>
              <a:off x="5652120" y="2496108"/>
              <a:ext cx="1797844" cy="323255"/>
            </a:xfrm>
            <a:prstGeom prst="rect">
              <a:avLst/>
            </a:prstGeom>
            <a:noFill/>
            <a:ln w="25400" cap="flat" cmpd="sng" algn="ctr">
              <a:noFill/>
              <a:prstDash val="solid"/>
            </a:ln>
            <a:effectLst/>
          </p:spPr>
          <p:txBody>
            <a:bodyPr wrap="square" lIns="159936" tIns="0" rIns="159936"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rgbClr val="00B0F0"/>
                </a:buClr>
                <a:buFont typeface="Wingdings" panose="05000000000000000000" pitchFamily="2" charset="2"/>
                <a:buNone/>
                <a:defRPr/>
              </a:pPr>
              <a:r>
                <a:rPr lang="zh-CN" altLang="en-US" sz="2000" kern="0" dirty="0">
                  <a:solidFill>
                    <a:prstClr val="white">
                      <a:lumMod val="50000"/>
                    </a:prstClr>
                  </a:solidFill>
                  <a:latin typeface="Arial" panose="020B0604020202020204"/>
                  <a:ea typeface="微软雅黑" panose="020B0503020204020204" pitchFamily="34" charset="-122"/>
                  <a:sym typeface="+mn-lt"/>
                </a:rPr>
                <a:t>点击输入标题</a:t>
              </a:r>
            </a:p>
          </p:txBody>
        </p:sp>
      </p:grpSp>
      <p:grpSp>
        <p:nvGrpSpPr>
          <p:cNvPr id="31" name="组合 30"/>
          <p:cNvGrpSpPr/>
          <p:nvPr/>
        </p:nvGrpSpPr>
        <p:grpSpPr>
          <a:xfrm>
            <a:off x="7919375" y="4958099"/>
            <a:ext cx="3455318" cy="1108626"/>
            <a:chOff x="5652120" y="3756248"/>
            <a:chExt cx="2592288" cy="831726"/>
          </a:xfrm>
        </p:grpSpPr>
        <p:sp>
          <p:nvSpPr>
            <p:cNvPr id="32" name="MH_Text_1"/>
            <p:cNvSpPr txBox="1">
              <a:spLocks noChangeArrowheads="1"/>
            </p:cNvSpPr>
            <p:nvPr>
              <p:custDataLst>
                <p:tags r:id="rId1"/>
              </p:custDataLst>
            </p:nvPr>
          </p:nvSpPr>
          <p:spPr bwMode="auto">
            <a:xfrm>
              <a:off x="5652120" y="4021832"/>
              <a:ext cx="2592288" cy="56614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735" dirty="0">
                  <a:solidFill>
                    <a:prstClr val="black">
                      <a:lumMod val="50000"/>
                      <a:lumOff val="50000"/>
                    </a:prstClr>
                  </a:solidFill>
                  <a:latin typeface="Arial" panose="020B0604020202020204"/>
                  <a:ea typeface="微软雅黑" panose="020B0503020204020204" pitchFamily="34" charset="-122"/>
                  <a:cs typeface="+mn-ea"/>
                  <a:sym typeface="+mn-lt"/>
                </a:rPr>
                <a:t>您的内容打在这里，或者通过复制您的文本后，</a:t>
              </a:r>
              <a:endParaRPr lang="en-US" altLang="zh-CN" sz="1735" dirty="0">
                <a:solidFill>
                  <a:prstClr val="black">
                    <a:lumMod val="50000"/>
                    <a:lumOff val="50000"/>
                  </a:prstClr>
                </a:solidFill>
                <a:latin typeface="Arial" panose="020B0604020202020204"/>
                <a:ea typeface="微软雅黑" panose="020B0503020204020204" pitchFamily="34" charset="-122"/>
                <a:cs typeface="+mn-ea"/>
                <a:sym typeface="+mn-lt"/>
              </a:endParaRPr>
            </a:p>
          </p:txBody>
        </p:sp>
        <p:sp>
          <p:nvSpPr>
            <p:cNvPr id="33" name="MH_SubTitle_1"/>
            <p:cNvSpPr txBox="1">
              <a:spLocks noChangeArrowheads="1"/>
            </p:cNvSpPr>
            <p:nvPr>
              <p:custDataLst>
                <p:tags r:id="rId2"/>
              </p:custDataLst>
            </p:nvPr>
          </p:nvSpPr>
          <p:spPr bwMode="auto">
            <a:xfrm>
              <a:off x="5652120" y="3756248"/>
              <a:ext cx="1797844" cy="323255"/>
            </a:xfrm>
            <a:prstGeom prst="rect">
              <a:avLst/>
            </a:prstGeom>
            <a:noFill/>
            <a:ln w="25400" cap="flat" cmpd="sng" algn="ctr">
              <a:noFill/>
              <a:prstDash val="solid"/>
            </a:ln>
            <a:effectLst/>
          </p:spPr>
          <p:txBody>
            <a:bodyPr wrap="square" lIns="159936" tIns="0" rIns="159936"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rgbClr val="0065B0"/>
                </a:buClr>
                <a:buFont typeface="Wingdings" panose="05000000000000000000" pitchFamily="2" charset="2"/>
                <a:buNone/>
                <a:defRPr/>
              </a:pPr>
              <a:r>
                <a:rPr lang="zh-CN" altLang="en-US" sz="2000" kern="0" dirty="0">
                  <a:solidFill>
                    <a:prstClr val="white">
                      <a:lumMod val="50000"/>
                    </a:prstClr>
                  </a:solidFill>
                  <a:latin typeface="Arial" panose="020B0604020202020204"/>
                  <a:ea typeface="微软雅黑" panose="020B0503020204020204" pitchFamily="34" charset="-122"/>
                  <a:sym typeface="+mn-lt"/>
                </a:rPr>
                <a:t>点击输入标题</a:t>
              </a:r>
            </a:p>
          </p:txBody>
        </p:sp>
      </p:grpSp>
      <p:cxnSp>
        <p:nvCxnSpPr>
          <p:cNvPr id="34" name="直接连接符 33"/>
          <p:cNvCxnSpPr/>
          <p:nvPr/>
        </p:nvCxnSpPr>
        <p:spPr>
          <a:xfrm>
            <a:off x="6287143" y="4627005"/>
            <a:ext cx="5087550" cy="0"/>
          </a:xfrm>
          <a:prstGeom prst="line">
            <a:avLst/>
          </a:prstGeom>
          <a:noFill/>
          <a:ln w="9525" cap="flat" cmpd="sng" algn="ctr">
            <a:solidFill>
              <a:sysClr val="window" lastClr="FFFFFF">
                <a:lumMod val="65000"/>
              </a:sysClr>
            </a:solidFill>
            <a:prstDash val="sysDash"/>
          </a:ln>
          <a:effectLst/>
        </p:spPr>
      </p:cxn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2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42" presetClass="path" presetSubtype="0" accel="50000" decel="50000" autoRev="1" fill="hold" nodeType="withEffect">
                                      <p:stCondLst>
                                        <p:cond delay="0"/>
                                      </p:stCondLst>
                                      <p:childTnLst>
                                        <p:animMotion origin="layout" path="M 3.33333E-6 -3.07621E-6 L -0.27952 0.22709 " pathEditMode="relative" rAng="0" ptsTypes="AA">
                                          <p:cBhvr>
                                            <p:cTn id="13" dur="1000" fill="hold"/>
                                            <p:tgtEl>
                                              <p:spTgt spid="9"/>
                                            </p:tgtEl>
                                            <p:attrNameLst>
                                              <p:attrName>ppt_x</p:attrName>
                                              <p:attrName>ppt_y</p:attrName>
                                            </p:attrNameLst>
                                          </p:cBhvr>
                                          <p:rCtr x="-13976" y="11355"/>
                                        </p:animMotion>
                                      </p:childTnLst>
                                    </p:cTn>
                                  </p:par>
                                  <p:par>
                                    <p:cTn id="14" presetID="8" presetClass="emph" presetSubtype="0" fill="hold" nodeType="withEffect">
                                      <p:stCondLst>
                                        <p:cond delay="0"/>
                                      </p:stCondLst>
                                      <p:childTnLst>
                                        <p:animRot by="21600000">
                                          <p:cBhvr>
                                            <p:cTn id="15" dur="2000" fill="hold"/>
                                            <p:tgtEl>
                                              <p:spTgt spid="9"/>
                                            </p:tgtEl>
                                            <p:attrNameLst>
                                              <p:attrName>r</p:attrName>
                                            </p:attrNameLst>
                                          </p:cBhvr>
                                        </p:animRot>
                                      </p:childTnLst>
                                    </p:cTn>
                                  </p:par>
                                  <p:par>
                                    <p:cTn id="16" presetID="10" presetClass="entr" presetSubtype="0" fill="hold" nodeType="withEffect">
                                      <p:stCondLst>
                                        <p:cond delay="12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par>
                                    <p:cTn id="19" presetID="42" presetClass="path" presetSubtype="0" accel="50000" decel="50000" autoRev="1" fill="hold" nodeType="withEffect">
                                      <p:stCondLst>
                                        <p:cond delay="250"/>
                                      </p:stCondLst>
                                      <p:childTnLst>
                                        <p:animMotion origin="layout" path="M 3.33333E-6 4.06048E-6 L -0.27952 -0.02284 " pathEditMode="relative" rAng="0" ptsTypes="AA">
                                          <p:cBhvr>
                                            <p:cTn id="20" dur="1000" fill="hold"/>
                                            <p:tgtEl>
                                              <p:spTgt spid="14"/>
                                            </p:tgtEl>
                                            <p:attrNameLst>
                                              <p:attrName>ppt_x</p:attrName>
                                              <p:attrName>ppt_y</p:attrName>
                                            </p:attrNameLst>
                                          </p:cBhvr>
                                          <p:rCtr x="-13976" y="-1142"/>
                                        </p:animMotion>
                                      </p:childTnLst>
                                    </p:cTn>
                                  </p:par>
                                  <p:par>
                                    <p:cTn id="21" presetID="8" presetClass="emph" presetSubtype="0" fill="hold" nodeType="withEffect">
                                      <p:stCondLst>
                                        <p:cond delay="250"/>
                                      </p:stCondLst>
                                      <p:childTnLst>
                                        <p:animRot by="21600000">
                                          <p:cBhvr>
                                            <p:cTn id="22" dur="2000" fill="hold"/>
                                            <p:tgtEl>
                                              <p:spTgt spid="14"/>
                                            </p:tgtEl>
                                            <p:attrNameLst>
                                              <p:attrName>r</p:attrName>
                                            </p:attrNameLst>
                                          </p:cBhvr>
                                        </p:animRot>
                                      </p:childTnLst>
                                    </p:cTn>
                                  </p:par>
                                  <p:par>
                                    <p:cTn id="23" presetID="10" presetClass="entr" presetSubtype="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par>
                                    <p:cTn id="26" presetID="42" presetClass="path" presetSubtype="0" accel="50000" decel="50000" autoRev="1" fill="hold" nodeType="withEffect">
                                      <p:stCondLst>
                                        <p:cond delay="500"/>
                                      </p:stCondLst>
                                      <p:childTnLst>
                                        <p:animMotion origin="layout" path="M 3.33333E-6 1.19716E-6 L -0.27952 -0.27276 " pathEditMode="relative" rAng="0" ptsTypes="AA">
                                          <p:cBhvr>
                                            <p:cTn id="27" dur="1000" fill="hold"/>
                                            <p:tgtEl>
                                              <p:spTgt spid="19"/>
                                            </p:tgtEl>
                                            <p:attrNameLst>
                                              <p:attrName>ppt_x</p:attrName>
                                              <p:attrName>ppt_y</p:attrName>
                                            </p:attrNameLst>
                                          </p:cBhvr>
                                          <p:rCtr x="-13976" y="-13638"/>
                                        </p:animMotion>
                                      </p:childTnLst>
                                    </p:cTn>
                                  </p:par>
                                  <p:par>
                                    <p:cTn id="28" presetID="8" presetClass="emph" presetSubtype="0" fill="hold" nodeType="withEffect">
                                      <p:stCondLst>
                                        <p:cond delay="500"/>
                                      </p:stCondLst>
                                      <p:childTnLst>
                                        <p:animRot by="21600000">
                                          <p:cBhvr>
                                            <p:cTn id="29" dur="2000" fill="hold"/>
                                            <p:tgtEl>
                                              <p:spTgt spid="19"/>
                                            </p:tgtEl>
                                            <p:attrNameLst>
                                              <p:attrName>r</p:attrName>
                                            </p:attrNameLst>
                                          </p:cBhvr>
                                        </p:animRo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42" presetClass="path" presetSubtype="0" accel="50000" decel="50000" autoRev="1" fill="hold" nodeType="withEffect">
                                      <p:stCondLst>
                                        <p:cond delay="0"/>
                                      </p:stCondLst>
                                      <p:childTnLst>
                                        <p:animMotion origin="layout" path="M 3.33333E-6 -3.07621E-6 L -0.27952 0.22709 " pathEditMode="relative" rAng="0" ptsTypes="AA">
                                          <p:cBhvr>
                                            <p:cTn id="13" dur="1000" fill="hold"/>
                                            <p:tgtEl>
                                              <p:spTgt spid="9"/>
                                            </p:tgtEl>
                                            <p:attrNameLst>
                                              <p:attrName>ppt_x</p:attrName>
                                              <p:attrName>ppt_y</p:attrName>
                                            </p:attrNameLst>
                                          </p:cBhvr>
                                          <p:rCtr x="-13976" y="11355"/>
                                        </p:animMotion>
                                      </p:childTnLst>
                                    </p:cTn>
                                  </p:par>
                                  <p:par>
                                    <p:cTn id="14" presetID="8" presetClass="emph" presetSubtype="0" fill="hold" nodeType="withEffect">
                                      <p:stCondLst>
                                        <p:cond delay="0"/>
                                      </p:stCondLst>
                                      <p:childTnLst>
                                        <p:animRot by="21600000">
                                          <p:cBhvr>
                                            <p:cTn id="15" dur="2000" fill="hold"/>
                                            <p:tgtEl>
                                              <p:spTgt spid="9"/>
                                            </p:tgtEl>
                                            <p:attrNameLst>
                                              <p:attrName>r</p:attrName>
                                            </p:attrNameLst>
                                          </p:cBhvr>
                                        </p:animRot>
                                      </p:childTnLst>
                                    </p:cTn>
                                  </p:par>
                                  <p:par>
                                    <p:cTn id="16" presetID="10" presetClass="entr" presetSubtype="0" fill="hold" nodeType="withEffect">
                                      <p:stCondLst>
                                        <p:cond delay="12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par>
                                    <p:cTn id="19" presetID="42" presetClass="path" presetSubtype="0" accel="50000" decel="50000" autoRev="1" fill="hold" nodeType="withEffect">
                                      <p:stCondLst>
                                        <p:cond delay="250"/>
                                      </p:stCondLst>
                                      <p:childTnLst>
                                        <p:animMotion origin="layout" path="M 3.33333E-6 4.06048E-6 L -0.27952 -0.02284 " pathEditMode="relative" rAng="0" ptsTypes="AA">
                                          <p:cBhvr>
                                            <p:cTn id="20" dur="1000" fill="hold"/>
                                            <p:tgtEl>
                                              <p:spTgt spid="14"/>
                                            </p:tgtEl>
                                            <p:attrNameLst>
                                              <p:attrName>ppt_x</p:attrName>
                                              <p:attrName>ppt_y</p:attrName>
                                            </p:attrNameLst>
                                          </p:cBhvr>
                                          <p:rCtr x="-13976" y="-1142"/>
                                        </p:animMotion>
                                      </p:childTnLst>
                                    </p:cTn>
                                  </p:par>
                                  <p:par>
                                    <p:cTn id="21" presetID="8" presetClass="emph" presetSubtype="0" fill="hold" nodeType="withEffect">
                                      <p:stCondLst>
                                        <p:cond delay="250"/>
                                      </p:stCondLst>
                                      <p:childTnLst>
                                        <p:animRot by="21600000">
                                          <p:cBhvr>
                                            <p:cTn id="22" dur="2000" fill="hold"/>
                                            <p:tgtEl>
                                              <p:spTgt spid="14"/>
                                            </p:tgtEl>
                                            <p:attrNameLst>
                                              <p:attrName>r</p:attrName>
                                            </p:attrNameLst>
                                          </p:cBhvr>
                                        </p:animRot>
                                      </p:childTnLst>
                                    </p:cTn>
                                  </p:par>
                                  <p:par>
                                    <p:cTn id="23" presetID="10" presetClass="entr" presetSubtype="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par>
                                    <p:cTn id="26" presetID="42" presetClass="path" presetSubtype="0" accel="50000" decel="50000" autoRev="1" fill="hold" nodeType="withEffect">
                                      <p:stCondLst>
                                        <p:cond delay="500"/>
                                      </p:stCondLst>
                                      <p:childTnLst>
                                        <p:animMotion origin="layout" path="M 3.33333E-6 1.19716E-6 L -0.27952 -0.27276 " pathEditMode="relative" rAng="0" ptsTypes="AA">
                                          <p:cBhvr>
                                            <p:cTn id="27" dur="1000" fill="hold"/>
                                            <p:tgtEl>
                                              <p:spTgt spid="19"/>
                                            </p:tgtEl>
                                            <p:attrNameLst>
                                              <p:attrName>ppt_x</p:attrName>
                                              <p:attrName>ppt_y</p:attrName>
                                            </p:attrNameLst>
                                          </p:cBhvr>
                                          <p:rCtr x="-13976" y="-13638"/>
                                        </p:animMotion>
                                      </p:childTnLst>
                                    </p:cTn>
                                  </p:par>
                                  <p:par>
                                    <p:cTn id="28" presetID="8" presetClass="emph" presetSubtype="0" fill="hold" nodeType="withEffect">
                                      <p:stCondLst>
                                        <p:cond delay="500"/>
                                      </p:stCondLst>
                                      <p:childTnLst>
                                        <p:animRot by="21600000">
                                          <p:cBhvr>
                                            <p:cTn id="29" dur="2000" fill="hold"/>
                                            <p:tgtEl>
                                              <p:spTgt spid="19"/>
                                            </p:tgtEl>
                                            <p:attrNameLst>
                                              <p:attrName>r</p:attrName>
                                            </p:attrNameLst>
                                          </p:cBhvr>
                                        </p:animRo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公司产品特色</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六边形 5"/>
          <p:cNvSpPr/>
          <p:nvPr/>
        </p:nvSpPr>
        <p:spPr>
          <a:xfrm>
            <a:off x="1007436" y="1520908"/>
            <a:ext cx="2592288" cy="2011257"/>
          </a:xfrm>
          <a:prstGeom prst="hexagon">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015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7" name="六边形 6"/>
          <p:cNvSpPr/>
          <p:nvPr/>
        </p:nvSpPr>
        <p:spPr>
          <a:xfrm>
            <a:off x="3521862" y="2720579"/>
            <a:ext cx="1046041" cy="811584"/>
          </a:xfrm>
          <a:prstGeom prst="hexagon">
            <a:avLst/>
          </a:prstGeom>
          <a:gradFill>
            <a:gsLst>
              <a:gs pos="0">
                <a:srgbClr val="0070C0"/>
              </a:gs>
              <a:gs pos="100000">
                <a:srgbClr val="01559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8" name="TextBox 5"/>
          <p:cNvSpPr txBox="1"/>
          <p:nvPr/>
        </p:nvSpPr>
        <p:spPr>
          <a:xfrm>
            <a:off x="3689877" y="2917179"/>
            <a:ext cx="607859" cy="502766"/>
          </a:xfrm>
          <a:prstGeom prst="rect">
            <a:avLst/>
          </a:prstGeom>
          <a:noFill/>
        </p:spPr>
        <p:txBody>
          <a:bodyPr wrap="none" rtlCol="0">
            <a:spAutoFit/>
          </a:bodyPr>
          <a:lstStyle/>
          <a:p>
            <a:r>
              <a:rPr lang="en-US" altLang="zh-CN" sz="2665" b="1" dirty="0">
                <a:solidFill>
                  <a:prstClr val="white"/>
                </a:solidFill>
                <a:latin typeface="微软雅黑" panose="020B0503020204020204" pitchFamily="34" charset="-122"/>
                <a:ea typeface="微软雅黑" panose="020B0503020204020204" pitchFamily="34" charset="-122"/>
              </a:rPr>
              <a:t>01</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flipH="1">
            <a:off x="4917651" y="1954086"/>
            <a:ext cx="6458940" cy="1641437"/>
          </a:xfrm>
          <a:prstGeom prst="rect">
            <a:avLst/>
          </a:prstGeom>
          <a:effectLst/>
        </p:spPr>
        <p:txBody>
          <a:bodyPr wrap="square" lIns="162524" tIns="81261" rIns="162524" bIns="81261">
            <a:spAutoFit/>
          </a:bodyPr>
          <a:lstStyle/>
          <a:p>
            <a:pPr>
              <a:lnSpc>
                <a:spcPct val="15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这里输入简单的文字概述这里输入简单文字概述简单的文字概述。</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这里输入简单的文字概述这里输入简单文字概述简单的文字概述。</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这里输入简单的文字概述这里输入简单文字概述简单的文字概述。</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输入简单文字概述简单的文字概述。</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矩形 9"/>
          <p:cNvSpPr/>
          <p:nvPr/>
        </p:nvSpPr>
        <p:spPr>
          <a:xfrm>
            <a:off x="4931471" y="1508787"/>
            <a:ext cx="3117556" cy="433414"/>
          </a:xfrm>
          <a:prstGeom prst="rect">
            <a:avLst/>
          </a:prstGeom>
        </p:spPr>
        <p:txBody>
          <a:bodyPr wrap="square" lIns="162524" tIns="81261" rIns="162524" bIns="81261">
            <a:spAutoFit/>
          </a:bodyPr>
          <a:lstStyle/>
          <a:p>
            <a:pPr algn="just" defTabSz="1624965" fontAlgn="base">
              <a:lnSpc>
                <a:spcPts val="2135"/>
              </a:lnSpc>
              <a:spcBef>
                <a:spcPct val="0"/>
              </a:spcBef>
              <a:spcAft>
                <a:spcPct val="0"/>
              </a:spcAft>
            </a:pPr>
            <a:r>
              <a:rPr lang="zh-CN" altLang="en-US" sz="2135" b="1" dirty="0">
                <a:solidFill>
                  <a:prstClr val="black">
                    <a:lumMod val="75000"/>
                    <a:lumOff val="25000"/>
                  </a:prstClr>
                </a:solidFill>
                <a:latin typeface="微软雅黑" panose="020B0503020204020204" pitchFamily="34" charset="-122"/>
                <a:ea typeface="微软雅黑" panose="020B0503020204020204" pitchFamily="34" charset="-122"/>
              </a:rPr>
              <a:t>这里填写小标题</a:t>
            </a:r>
            <a:endParaRPr lang="en-US" altLang="zh-CN" sz="213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1" name="六边形 10"/>
          <p:cNvSpPr/>
          <p:nvPr/>
        </p:nvSpPr>
        <p:spPr>
          <a:xfrm>
            <a:off x="8727967" y="3718434"/>
            <a:ext cx="2592288" cy="2011257"/>
          </a:xfrm>
          <a:prstGeom prst="hexagon">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rgbClr val="015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2" name="六边形 11"/>
          <p:cNvSpPr/>
          <p:nvPr/>
        </p:nvSpPr>
        <p:spPr>
          <a:xfrm>
            <a:off x="7681930" y="4967228"/>
            <a:ext cx="1046041" cy="811584"/>
          </a:xfrm>
          <a:prstGeom prst="hexagon">
            <a:avLst/>
          </a:prstGeom>
          <a:gradFill>
            <a:gsLst>
              <a:gs pos="0">
                <a:srgbClr val="0070C0"/>
              </a:gs>
              <a:gs pos="100000">
                <a:srgbClr val="01559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3" name="TextBox 10"/>
          <p:cNvSpPr txBox="1"/>
          <p:nvPr/>
        </p:nvSpPr>
        <p:spPr>
          <a:xfrm>
            <a:off x="7849941" y="5163829"/>
            <a:ext cx="607859" cy="502766"/>
          </a:xfrm>
          <a:prstGeom prst="rect">
            <a:avLst/>
          </a:prstGeom>
          <a:noFill/>
        </p:spPr>
        <p:txBody>
          <a:bodyPr wrap="none" rtlCol="0">
            <a:spAutoFit/>
          </a:bodyPr>
          <a:lstStyle/>
          <a:p>
            <a:r>
              <a:rPr lang="en-US" altLang="zh-CN" sz="2665" b="1" dirty="0">
                <a:solidFill>
                  <a:prstClr val="white"/>
                </a:solidFill>
                <a:latin typeface="微软雅黑" panose="020B0503020204020204" pitchFamily="34" charset="-122"/>
                <a:ea typeface="微软雅黑" panose="020B0503020204020204" pitchFamily="34" charset="-122"/>
              </a:rPr>
              <a:t>02</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14" name="矩形 13"/>
          <p:cNvSpPr/>
          <p:nvPr/>
        </p:nvSpPr>
        <p:spPr>
          <a:xfrm flipH="1">
            <a:off x="1007441" y="4301519"/>
            <a:ext cx="6458940" cy="1641437"/>
          </a:xfrm>
          <a:prstGeom prst="rect">
            <a:avLst/>
          </a:prstGeom>
          <a:effectLst/>
        </p:spPr>
        <p:txBody>
          <a:bodyPr wrap="square" lIns="162524" tIns="81261" rIns="162524" bIns="81261">
            <a:spAutoFit/>
          </a:bodyPr>
          <a:lstStyle/>
          <a:p>
            <a:pPr>
              <a:lnSpc>
                <a:spcPct val="15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这里输入简单的文字概述这里输入简单文字概述简单的文字概述。</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这里输入简单的文字概述这里输入简单文字概述简单的文字概述。</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这里输入简单的文字概述这里输入简单文字概述简单的文字概述。</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输入简单文字概述简单的文字概述。</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矩形 14"/>
          <p:cNvSpPr/>
          <p:nvPr/>
        </p:nvSpPr>
        <p:spPr>
          <a:xfrm>
            <a:off x="3758963" y="3920859"/>
            <a:ext cx="3117556" cy="433414"/>
          </a:xfrm>
          <a:prstGeom prst="rect">
            <a:avLst/>
          </a:prstGeom>
        </p:spPr>
        <p:txBody>
          <a:bodyPr wrap="square" lIns="162524" tIns="81261" rIns="162524" bIns="81261">
            <a:spAutoFit/>
          </a:bodyPr>
          <a:lstStyle/>
          <a:p>
            <a:pPr algn="r" defTabSz="1624965" fontAlgn="base">
              <a:lnSpc>
                <a:spcPts val="2135"/>
              </a:lnSpc>
              <a:spcBef>
                <a:spcPct val="0"/>
              </a:spcBef>
              <a:spcAft>
                <a:spcPct val="0"/>
              </a:spcAft>
            </a:pPr>
            <a:r>
              <a:rPr lang="zh-CN" altLang="en-US" sz="2135" b="1" dirty="0">
                <a:solidFill>
                  <a:prstClr val="black">
                    <a:lumMod val="75000"/>
                    <a:lumOff val="25000"/>
                  </a:prstClr>
                </a:solidFill>
                <a:latin typeface="微软雅黑" panose="020B0503020204020204" pitchFamily="34" charset="-122"/>
                <a:ea typeface="微软雅黑" panose="020B0503020204020204" pitchFamily="34" charset="-122"/>
              </a:rPr>
              <a:t>这里填写小标题</a:t>
            </a:r>
            <a:endParaRPr lang="en-US" altLang="zh-CN" sz="213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Scale>
                                      <p:cBhvr>
                                        <p:cTn id="1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7"/>
                                        </p:tgtEl>
                                        <p:attrNameLst>
                                          <p:attrName>ppt_x</p:attrName>
                                          <p:attrName>ppt_y</p:attrName>
                                        </p:attrNameLst>
                                      </p:cBhvr>
                                    </p:animMotion>
                                    <p:animEffect transition="in" filter="fade">
                                      <p:cBhvr>
                                        <p:cTn id="14" dur="1000"/>
                                        <p:tgtEl>
                                          <p:spTgt spid="7"/>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Scale>
                                      <p:cBhvr>
                                        <p:cTn id="1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8"/>
                                        </p:tgtEl>
                                        <p:attrNameLst>
                                          <p:attrName>ppt_x</p:attrName>
                                          <p:attrName>ppt_y</p:attrName>
                                        </p:attrNameLst>
                                      </p:cBhvr>
                                    </p:animMotion>
                                    <p:animEffect transition="in" filter="fade">
                                      <p:cBhvr>
                                        <p:cTn id="19" dur="1000"/>
                                        <p:tgtEl>
                                          <p:spTgt spid="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350"/>
                                        <p:tgtEl>
                                          <p:spTgt spid="10"/>
                                        </p:tgtEl>
                                      </p:cBhvr>
                                    </p:animEffect>
                                  </p:childTnLst>
                                </p:cTn>
                              </p:par>
                              <p:par>
                                <p:cTn id="24" presetID="26" presetClass="emph" presetSubtype="0" fill="hold" grpId="1" nodeType="withEffect">
                                  <p:stCondLst>
                                    <p:cond delay="0"/>
                                  </p:stCondLst>
                                  <p:childTnLst>
                                    <p:animEffect transition="out" filter="fade">
                                      <p:cBhvr>
                                        <p:cTn id="25" dur="400" tmFilter="0, 0; .2, .5; .8, .5; 1, 0"/>
                                        <p:tgtEl>
                                          <p:spTgt spid="10"/>
                                        </p:tgtEl>
                                      </p:cBhvr>
                                    </p:animEffect>
                                    <p:animScale>
                                      <p:cBhvr>
                                        <p:cTn id="26" dur="200" autoRev="1" fill="hold"/>
                                        <p:tgtEl>
                                          <p:spTgt spid="10"/>
                                        </p:tgtEl>
                                      </p:cBhvr>
                                      <p:by x="105000" y="105000"/>
                                    </p:animScale>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2000"/>
                            </p:stCondLst>
                            <p:childTnLst>
                              <p:par>
                                <p:cTn id="32" presetID="52"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Scale>
                                      <p:cBhvr>
                                        <p:cTn id="34"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2"/>
                                        </p:tgtEl>
                                        <p:attrNameLst>
                                          <p:attrName>ppt_x</p:attrName>
                                          <p:attrName>ppt_y</p:attrName>
                                        </p:attrNameLst>
                                      </p:cBhvr>
                                    </p:animMotion>
                                    <p:animEffect transition="in" filter="fade">
                                      <p:cBhvr>
                                        <p:cTn id="36" dur="1000"/>
                                        <p:tgtEl>
                                          <p:spTgt spid="12"/>
                                        </p:tgtEl>
                                      </p:cBhvr>
                                    </p:animEffect>
                                  </p:childTnLst>
                                </p:cTn>
                              </p:par>
                              <p:par>
                                <p:cTn id="37" presetID="52"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Scale>
                                      <p:cBhvr>
                                        <p:cTn id="39"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3"/>
                                        </p:tgtEl>
                                        <p:attrNameLst>
                                          <p:attrName>ppt_x</p:attrName>
                                          <p:attrName>ppt_y</p:attrName>
                                        </p:attrNameLst>
                                      </p:cBhvr>
                                    </p:animMotion>
                                    <p:animEffect transition="in" filter="fade">
                                      <p:cBhvr>
                                        <p:cTn id="41" dur="1000"/>
                                        <p:tgtEl>
                                          <p:spTgt spid="13"/>
                                        </p:tgtEl>
                                      </p:cBhvr>
                                    </p:animEffect>
                                  </p:childTnLst>
                                </p:cTn>
                              </p:par>
                              <p:par>
                                <p:cTn id="42" presetID="5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Scale>
                                      <p:cBhvr>
                                        <p:cTn id="44"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11"/>
                                        </p:tgtEl>
                                        <p:attrNameLst>
                                          <p:attrName>ppt_x</p:attrName>
                                          <p:attrName>ppt_y</p:attrName>
                                        </p:attrNameLst>
                                      </p:cBhvr>
                                    </p:animMotion>
                                    <p:animEffect transition="in" filter="fade">
                                      <p:cBhvr>
                                        <p:cTn id="46" dur="1000"/>
                                        <p:tgtEl>
                                          <p:spTgt spid="11"/>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350"/>
                                        <p:tgtEl>
                                          <p:spTgt spid="15"/>
                                        </p:tgtEl>
                                      </p:cBhvr>
                                    </p:animEffect>
                                  </p:childTnLst>
                                </p:cTn>
                              </p:par>
                              <p:par>
                                <p:cTn id="51" presetID="26" presetClass="emph" presetSubtype="0" fill="hold" grpId="1" nodeType="withEffect">
                                  <p:stCondLst>
                                    <p:cond delay="0"/>
                                  </p:stCondLst>
                                  <p:childTnLst>
                                    <p:animEffect transition="out" filter="fade">
                                      <p:cBhvr>
                                        <p:cTn id="52" dur="400" tmFilter="0, 0; .2, .5; .8, .5; 1, 0"/>
                                        <p:tgtEl>
                                          <p:spTgt spid="15"/>
                                        </p:tgtEl>
                                      </p:cBhvr>
                                    </p:animEffect>
                                    <p:animScale>
                                      <p:cBhvr>
                                        <p:cTn id="53" dur="200" autoRev="1" fill="hold"/>
                                        <p:tgtEl>
                                          <p:spTgt spid="15"/>
                                        </p:tgtEl>
                                      </p:cBhvr>
                                      <p:by x="105000" y="105000"/>
                                    </p:animScale>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0" grpId="1"/>
      <p:bldP spid="11" grpId="0" animBg="1"/>
      <p:bldP spid="12" grpId="0" animBg="1"/>
      <p:bldP spid="13" grpId="0"/>
      <p:bldP spid="14" grpId="0"/>
      <p:bldP spid="15" grpId="0"/>
      <p:bldP spid="1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3"/>
          <p:cNvSpPr txBox="1"/>
          <p:nvPr/>
        </p:nvSpPr>
        <p:spPr>
          <a:xfrm>
            <a:off x="5521523" y="1177007"/>
            <a:ext cx="1223412" cy="400110"/>
          </a:xfrm>
          <a:prstGeom prst="rect">
            <a:avLst/>
          </a:prstGeom>
          <a:noFill/>
        </p:spPr>
        <p:txBody>
          <a:bodyPr wrap="none" rtlCol="0">
            <a:spAutoFit/>
          </a:bodyPr>
          <a:lstStyle/>
          <a:p>
            <a:r>
              <a:rPr lang="en-US" altLang="zh-CN" sz="2000" b="1" dirty="0">
                <a:latin typeface="Impact MT Std" pitchFamily="34" charset="0"/>
                <a:ea typeface="微软雅黑" panose="020B0503020204020204" pitchFamily="34" charset="-122"/>
              </a:rPr>
              <a:t>CONTENTS</a:t>
            </a:r>
            <a:endParaRPr lang="zh-CN" altLang="en-US" sz="2000" b="1" dirty="0">
              <a:latin typeface="Impact MT Std" pitchFamily="34" charset="0"/>
              <a:ea typeface="微软雅黑" panose="020B0503020204020204" pitchFamily="34" charset="-122"/>
            </a:endParaRPr>
          </a:p>
        </p:txBody>
      </p:sp>
      <p:sp>
        <p:nvSpPr>
          <p:cNvPr id="10" name="Freeform 5"/>
          <p:cNvSpPr/>
          <p:nvPr/>
        </p:nvSpPr>
        <p:spPr bwMode="auto">
          <a:xfrm>
            <a:off x="4801443" y="-1"/>
            <a:ext cx="2706492" cy="1145649"/>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gradFill>
            <a:gsLst>
              <a:gs pos="0">
                <a:srgbClr val="0070C0"/>
              </a:gs>
              <a:gs pos="100000">
                <a:srgbClr val="01559B"/>
              </a:gs>
            </a:gsLst>
            <a:lin ang="10200000" scaled="0"/>
          </a:gradFill>
          <a:ln w="9525" cap="flat">
            <a:noFill/>
            <a:prstDash val="solid"/>
            <a:miter lim="800000"/>
          </a:ln>
        </p:spPr>
        <p:txBody>
          <a:bodyPr vert="horz" wrap="square" lIns="91440" tIns="45720" rIns="91440" bIns="45720" numCol="1" anchor="t" anchorCtr="0" compatLnSpc="1"/>
          <a:lstStyle/>
          <a:p>
            <a:endParaRPr lang="zh-CN" altLang="en-US" sz="2000"/>
          </a:p>
        </p:txBody>
      </p:sp>
      <p:sp>
        <p:nvSpPr>
          <p:cNvPr id="11" name="TextBox 28"/>
          <p:cNvSpPr txBox="1"/>
          <p:nvPr/>
        </p:nvSpPr>
        <p:spPr>
          <a:xfrm>
            <a:off x="5495037" y="445894"/>
            <a:ext cx="1245854" cy="646331"/>
          </a:xfrm>
          <a:prstGeom prst="rect">
            <a:avLst/>
          </a:prstGeom>
          <a:noFill/>
        </p:spPr>
        <p:txBody>
          <a:bodyPr wrap="non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目 录</a:t>
            </a:r>
          </a:p>
        </p:txBody>
      </p:sp>
      <p:grpSp>
        <p:nvGrpSpPr>
          <p:cNvPr id="2" name="组合 1"/>
          <p:cNvGrpSpPr/>
          <p:nvPr/>
        </p:nvGrpSpPr>
        <p:grpSpPr>
          <a:xfrm>
            <a:off x="2540000" y="1748176"/>
            <a:ext cx="7123113" cy="679450"/>
            <a:chOff x="2540000" y="1748176"/>
            <a:chExt cx="7123113" cy="679450"/>
          </a:xfrm>
        </p:grpSpPr>
        <p:sp>
          <p:nvSpPr>
            <p:cNvPr id="12" name="Freeform 17"/>
            <p:cNvSpPr/>
            <p:nvPr/>
          </p:nvSpPr>
          <p:spPr bwMode="auto">
            <a:xfrm>
              <a:off x="2540000" y="1748176"/>
              <a:ext cx="679450" cy="679450"/>
            </a:xfrm>
            <a:custGeom>
              <a:avLst/>
              <a:gdLst>
                <a:gd name="T0" fmla="*/ 39 w 891"/>
                <a:gd name="T1" fmla="*/ 0 h 891"/>
                <a:gd name="T2" fmla="*/ 852 w 891"/>
                <a:gd name="T3" fmla="*/ 0 h 891"/>
                <a:gd name="T4" fmla="*/ 891 w 891"/>
                <a:gd name="T5" fmla="*/ 39 h 891"/>
                <a:gd name="T6" fmla="*/ 891 w 891"/>
                <a:gd name="T7" fmla="*/ 852 h 891"/>
                <a:gd name="T8" fmla="*/ 852 w 891"/>
                <a:gd name="T9" fmla="*/ 891 h 891"/>
                <a:gd name="T10" fmla="*/ 39 w 891"/>
                <a:gd name="T11" fmla="*/ 891 h 891"/>
                <a:gd name="T12" fmla="*/ 0 w 891"/>
                <a:gd name="T13" fmla="*/ 852 h 891"/>
                <a:gd name="T14" fmla="*/ 0 w 891"/>
                <a:gd name="T15" fmla="*/ 39 h 891"/>
                <a:gd name="T16" fmla="*/ 39 w 891"/>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891">
                  <a:moveTo>
                    <a:pt x="39" y="0"/>
                  </a:moveTo>
                  <a:lnTo>
                    <a:pt x="852" y="0"/>
                  </a:lnTo>
                  <a:cubicBezTo>
                    <a:pt x="873" y="0"/>
                    <a:pt x="891" y="18"/>
                    <a:pt x="891" y="39"/>
                  </a:cubicBezTo>
                  <a:lnTo>
                    <a:pt x="891" y="852"/>
                  </a:lnTo>
                  <a:cubicBezTo>
                    <a:pt x="891" y="874"/>
                    <a:pt x="873" y="891"/>
                    <a:pt x="852" y="891"/>
                  </a:cubicBezTo>
                  <a:lnTo>
                    <a:pt x="39" y="891"/>
                  </a:lnTo>
                  <a:cubicBezTo>
                    <a:pt x="18" y="891"/>
                    <a:pt x="0" y="874"/>
                    <a:pt x="0" y="852"/>
                  </a:cubicBezTo>
                  <a:lnTo>
                    <a:pt x="0" y="39"/>
                  </a:lnTo>
                  <a:cubicBezTo>
                    <a:pt x="0" y="18"/>
                    <a:pt x="18" y="0"/>
                    <a:pt x="39" y="0"/>
                  </a:cubicBezTo>
                  <a:close/>
                </a:path>
              </a:pathLst>
            </a:custGeom>
            <a:gradFill>
              <a:gsLst>
                <a:gs pos="0">
                  <a:srgbClr val="0070C0"/>
                </a:gs>
                <a:gs pos="100000">
                  <a:srgbClr val="01559B"/>
                </a:gs>
              </a:gsLst>
              <a:lin ang="10200000" scaled="0"/>
            </a:gradFill>
            <a:ln>
              <a:solidFill>
                <a:srgbClr val="F4F4F3">
                  <a:lumMod val="75000"/>
                </a:srgbClr>
              </a:solid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13" name="Freeform 18"/>
            <p:cNvSpPr/>
            <p:nvPr/>
          </p:nvSpPr>
          <p:spPr bwMode="auto">
            <a:xfrm>
              <a:off x="3324225" y="1748176"/>
              <a:ext cx="6338888" cy="679450"/>
            </a:xfrm>
            <a:custGeom>
              <a:avLst/>
              <a:gdLst>
                <a:gd name="T0" fmla="*/ 38 w 8316"/>
                <a:gd name="T1" fmla="*/ 0 h 891"/>
                <a:gd name="T2" fmla="*/ 8277 w 8316"/>
                <a:gd name="T3" fmla="*/ 0 h 891"/>
                <a:gd name="T4" fmla="*/ 8316 w 8316"/>
                <a:gd name="T5" fmla="*/ 39 h 891"/>
                <a:gd name="T6" fmla="*/ 8316 w 8316"/>
                <a:gd name="T7" fmla="*/ 852 h 891"/>
                <a:gd name="T8" fmla="*/ 8277 w 8316"/>
                <a:gd name="T9" fmla="*/ 891 h 891"/>
                <a:gd name="T10" fmla="*/ 38 w 8316"/>
                <a:gd name="T11" fmla="*/ 891 h 891"/>
                <a:gd name="T12" fmla="*/ 0 w 8316"/>
                <a:gd name="T13" fmla="*/ 852 h 891"/>
                <a:gd name="T14" fmla="*/ 0 w 8316"/>
                <a:gd name="T15" fmla="*/ 39 h 891"/>
                <a:gd name="T16" fmla="*/ 38 w 8316"/>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6" h="891">
                  <a:moveTo>
                    <a:pt x="38" y="0"/>
                  </a:moveTo>
                  <a:lnTo>
                    <a:pt x="8277" y="0"/>
                  </a:lnTo>
                  <a:cubicBezTo>
                    <a:pt x="8299" y="0"/>
                    <a:pt x="8316" y="18"/>
                    <a:pt x="8316" y="39"/>
                  </a:cubicBezTo>
                  <a:lnTo>
                    <a:pt x="8316" y="852"/>
                  </a:lnTo>
                  <a:cubicBezTo>
                    <a:pt x="8316" y="874"/>
                    <a:pt x="8299" y="891"/>
                    <a:pt x="8277" y="891"/>
                  </a:cubicBezTo>
                  <a:lnTo>
                    <a:pt x="38" y="891"/>
                  </a:lnTo>
                  <a:cubicBezTo>
                    <a:pt x="17" y="891"/>
                    <a:pt x="0" y="874"/>
                    <a:pt x="0" y="852"/>
                  </a:cubicBezTo>
                  <a:lnTo>
                    <a:pt x="0" y="39"/>
                  </a:lnTo>
                  <a:cubicBezTo>
                    <a:pt x="0" y="18"/>
                    <a:pt x="17" y="0"/>
                    <a:pt x="38" y="0"/>
                  </a:cubicBezTo>
                  <a:close/>
                </a:path>
              </a:pathLst>
            </a:custGeom>
            <a:gradFill>
              <a:gsLst>
                <a:gs pos="0">
                  <a:srgbClr val="0070C0"/>
                </a:gs>
                <a:gs pos="100000">
                  <a:srgbClr val="01559B"/>
                </a:gs>
              </a:gsLst>
              <a:lin ang="10200000" scaled="0"/>
            </a:gradFill>
            <a:ln w="15875" cap="flat">
              <a:solidFill>
                <a:srgbClr val="F4F4F3">
                  <a:lumMod val="75000"/>
                </a:srgbClr>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27" name="TextBox 50"/>
            <p:cNvSpPr txBox="1"/>
            <p:nvPr/>
          </p:nvSpPr>
          <p:spPr>
            <a:xfrm>
              <a:off x="5288094" y="1761737"/>
              <a:ext cx="1826141" cy="584775"/>
            </a:xfrm>
            <a:prstGeom prst="rect">
              <a:avLst/>
            </a:prstGeom>
            <a:noFill/>
          </p:spPr>
          <p:txBody>
            <a:bodyPr wrap="none" rtlCol="0">
              <a:spAutoFit/>
            </a:bodyPr>
            <a:lstStyle/>
            <a:p>
              <a:pPr fontAlgn="base">
                <a:spcBef>
                  <a:spcPct val="0"/>
                </a:spcBef>
                <a:spcAft>
                  <a:spcPct val="0"/>
                </a:spcAft>
                <a:buFont typeface="Arial" panose="020B0604020202020204" pitchFamily="34" charset="0"/>
                <a:buNone/>
              </a:pPr>
              <a:r>
                <a:rPr lang="zh-CN" altLang="en-US" sz="3200">
                  <a:solidFill>
                    <a:schemeClr val="bg1"/>
                  </a:solidFill>
                  <a:latin typeface="微软雅黑" panose="020B0503020204020204" pitchFamily="34" charset="-122"/>
                  <a:ea typeface="微软雅黑" panose="020B0503020204020204" pitchFamily="34" charset="-122"/>
                </a:rPr>
                <a:t>关于企业</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2732889" y="1764735"/>
              <a:ext cx="293671" cy="646331"/>
            </a:xfrm>
            <a:prstGeom prst="rect">
              <a:avLst/>
            </a:prstGeom>
            <a:noFill/>
          </p:spPr>
          <p:txBody>
            <a:bodyPr wrap="none" rtlCol="0">
              <a:spAutoFit/>
            </a:bodyPr>
            <a:lstStyle/>
            <a:p>
              <a:pPr algn="ctr" fontAlgn="base">
                <a:spcBef>
                  <a:spcPct val="0"/>
                </a:spcBef>
                <a:spcAft>
                  <a:spcPct val="0"/>
                </a:spcAft>
                <a:buFont typeface="Arial" panose="020B0604020202020204" pitchFamily="34" charset="0"/>
                <a:buNone/>
              </a:pPr>
              <a:r>
                <a:rPr lang="en-US" altLang="zh-CN" sz="3600" dirty="0">
                  <a:solidFill>
                    <a:srgbClr val="FFFFFF"/>
                  </a:solidFill>
                  <a:latin typeface="Lifeline JL" panose="00000400000000000000" pitchFamily="2" charset="0"/>
                </a:rPr>
                <a:t>1</a:t>
              </a:r>
              <a:endParaRPr lang="zh-CN" altLang="en-US" sz="3600" dirty="0">
                <a:solidFill>
                  <a:srgbClr val="FFFFFF"/>
                </a:solidFill>
                <a:latin typeface="Lifeline JL" panose="00000400000000000000" pitchFamily="2" charset="0"/>
              </a:endParaRPr>
            </a:p>
          </p:txBody>
        </p:sp>
      </p:grpSp>
      <p:grpSp>
        <p:nvGrpSpPr>
          <p:cNvPr id="3" name="组合 2"/>
          <p:cNvGrpSpPr/>
          <p:nvPr/>
        </p:nvGrpSpPr>
        <p:grpSpPr>
          <a:xfrm>
            <a:off x="2540000" y="2654972"/>
            <a:ext cx="7123113" cy="681038"/>
            <a:chOff x="2540000" y="2654972"/>
            <a:chExt cx="7123113" cy="681038"/>
          </a:xfrm>
        </p:grpSpPr>
        <p:sp>
          <p:nvSpPr>
            <p:cNvPr id="16" name="Freeform 19"/>
            <p:cNvSpPr/>
            <p:nvPr/>
          </p:nvSpPr>
          <p:spPr bwMode="auto">
            <a:xfrm>
              <a:off x="2540000" y="2654972"/>
              <a:ext cx="679450" cy="681038"/>
            </a:xfrm>
            <a:custGeom>
              <a:avLst/>
              <a:gdLst>
                <a:gd name="T0" fmla="*/ 39 w 891"/>
                <a:gd name="T1" fmla="*/ 0 h 891"/>
                <a:gd name="T2" fmla="*/ 852 w 891"/>
                <a:gd name="T3" fmla="*/ 0 h 891"/>
                <a:gd name="T4" fmla="*/ 891 w 891"/>
                <a:gd name="T5" fmla="*/ 39 h 891"/>
                <a:gd name="T6" fmla="*/ 891 w 891"/>
                <a:gd name="T7" fmla="*/ 852 h 891"/>
                <a:gd name="T8" fmla="*/ 852 w 891"/>
                <a:gd name="T9" fmla="*/ 891 h 891"/>
                <a:gd name="T10" fmla="*/ 39 w 891"/>
                <a:gd name="T11" fmla="*/ 891 h 891"/>
                <a:gd name="T12" fmla="*/ 0 w 891"/>
                <a:gd name="T13" fmla="*/ 852 h 891"/>
                <a:gd name="T14" fmla="*/ 0 w 891"/>
                <a:gd name="T15" fmla="*/ 39 h 891"/>
                <a:gd name="T16" fmla="*/ 39 w 891"/>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891">
                  <a:moveTo>
                    <a:pt x="39" y="0"/>
                  </a:moveTo>
                  <a:lnTo>
                    <a:pt x="852" y="0"/>
                  </a:lnTo>
                  <a:cubicBezTo>
                    <a:pt x="873" y="0"/>
                    <a:pt x="891" y="18"/>
                    <a:pt x="891" y="39"/>
                  </a:cubicBezTo>
                  <a:lnTo>
                    <a:pt x="891" y="852"/>
                  </a:lnTo>
                  <a:cubicBezTo>
                    <a:pt x="891" y="873"/>
                    <a:pt x="873" y="891"/>
                    <a:pt x="852" y="891"/>
                  </a:cubicBezTo>
                  <a:lnTo>
                    <a:pt x="39" y="891"/>
                  </a:lnTo>
                  <a:cubicBezTo>
                    <a:pt x="18" y="891"/>
                    <a:pt x="0" y="873"/>
                    <a:pt x="0" y="852"/>
                  </a:cubicBezTo>
                  <a:lnTo>
                    <a:pt x="0" y="39"/>
                  </a:lnTo>
                  <a:cubicBezTo>
                    <a:pt x="0" y="18"/>
                    <a:pt x="18" y="0"/>
                    <a:pt x="39" y="0"/>
                  </a:cubicBezTo>
                  <a:close/>
                </a:path>
              </a:pathLst>
            </a:custGeom>
            <a:gradFill>
              <a:gsLst>
                <a:gs pos="0">
                  <a:srgbClr val="0070C0"/>
                </a:gs>
                <a:gs pos="100000">
                  <a:srgbClr val="01559B"/>
                </a:gs>
              </a:gsLst>
              <a:lin ang="10200000" scaled="0"/>
            </a:gradFill>
            <a:ln>
              <a:solidFill>
                <a:srgbClr val="F4F4F3">
                  <a:lumMod val="75000"/>
                </a:srgbClr>
              </a:solid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17" name="Freeform 20"/>
            <p:cNvSpPr/>
            <p:nvPr/>
          </p:nvSpPr>
          <p:spPr bwMode="auto">
            <a:xfrm>
              <a:off x="3324225" y="2654972"/>
              <a:ext cx="6338888" cy="681038"/>
            </a:xfrm>
            <a:custGeom>
              <a:avLst/>
              <a:gdLst>
                <a:gd name="T0" fmla="*/ 38 w 8316"/>
                <a:gd name="T1" fmla="*/ 0 h 891"/>
                <a:gd name="T2" fmla="*/ 8277 w 8316"/>
                <a:gd name="T3" fmla="*/ 0 h 891"/>
                <a:gd name="T4" fmla="*/ 8316 w 8316"/>
                <a:gd name="T5" fmla="*/ 39 h 891"/>
                <a:gd name="T6" fmla="*/ 8316 w 8316"/>
                <a:gd name="T7" fmla="*/ 852 h 891"/>
                <a:gd name="T8" fmla="*/ 8277 w 8316"/>
                <a:gd name="T9" fmla="*/ 891 h 891"/>
                <a:gd name="T10" fmla="*/ 38 w 8316"/>
                <a:gd name="T11" fmla="*/ 891 h 891"/>
                <a:gd name="T12" fmla="*/ 0 w 8316"/>
                <a:gd name="T13" fmla="*/ 852 h 891"/>
                <a:gd name="T14" fmla="*/ 0 w 8316"/>
                <a:gd name="T15" fmla="*/ 39 h 891"/>
                <a:gd name="T16" fmla="*/ 38 w 8316"/>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6" h="891">
                  <a:moveTo>
                    <a:pt x="38" y="0"/>
                  </a:moveTo>
                  <a:lnTo>
                    <a:pt x="8277" y="0"/>
                  </a:lnTo>
                  <a:cubicBezTo>
                    <a:pt x="8299" y="0"/>
                    <a:pt x="8316" y="18"/>
                    <a:pt x="8316" y="39"/>
                  </a:cubicBezTo>
                  <a:lnTo>
                    <a:pt x="8316" y="852"/>
                  </a:lnTo>
                  <a:cubicBezTo>
                    <a:pt x="8316" y="873"/>
                    <a:pt x="8299" y="891"/>
                    <a:pt x="8277" y="891"/>
                  </a:cubicBezTo>
                  <a:lnTo>
                    <a:pt x="38" y="891"/>
                  </a:lnTo>
                  <a:cubicBezTo>
                    <a:pt x="17" y="891"/>
                    <a:pt x="0" y="873"/>
                    <a:pt x="0" y="852"/>
                  </a:cubicBezTo>
                  <a:lnTo>
                    <a:pt x="0" y="39"/>
                  </a:lnTo>
                  <a:cubicBezTo>
                    <a:pt x="0" y="18"/>
                    <a:pt x="17" y="0"/>
                    <a:pt x="38" y="0"/>
                  </a:cubicBezTo>
                  <a:close/>
                </a:path>
              </a:pathLst>
            </a:custGeom>
            <a:gradFill>
              <a:gsLst>
                <a:gs pos="0">
                  <a:srgbClr val="0070C0"/>
                </a:gs>
                <a:gs pos="100000">
                  <a:srgbClr val="01559B"/>
                </a:gs>
              </a:gsLst>
              <a:lin ang="10200000" scaled="0"/>
            </a:gradFill>
            <a:ln w="15875" cap="flat">
              <a:solidFill>
                <a:srgbClr val="F4F4F3">
                  <a:lumMod val="75000"/>
                </a:srgbClr>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28" name="TextBox 52"/>
            <p:cNvSpPr txBox="1"/>
            <p:nvPr/>
          </p:nvSpPr>
          <p:spPr>
            <a:xfrm>
              <a:off x="5288094" y="2664556"/>
              <a:ext cx="1826141" cy="584775"/>
            </a:xfrm>
            <a:prstGeom prst="rect">
              <a:avLst/>
            </a:prstGeom>
            <a:noFill/>
          </p:spPr>
          <p:txBody>
            <a:bodyPr wrap="none" rtlCol="0">
              <a:spAutoFit/>
            </a:bodyPr>
            <a:lstStyle>
              <a:defPPr>
                <a:defRPr lang="zh-CN"/>
              </a:defPPr>
              <a:lvl1pPr>
                <a:defRPr sz="3000">
                  <a:solidFill>
                    <a:schemeClr val="accent1"/>
                  </a:solidFill>
                  <a:latin typeface="+mn-ea"/>
                  <a:ea typeface="+mn-ea"/>
                </a:defRPr>
              </a:lvl1pPr>
            </a:lstStyle>
            <a:p>
              <a:pPr fontAlgn="base">
                <a:spcBef>
                  <a:spcPct val="0"/>
                </a:spcBef>
                <a:spcAft>
                  <a:spcPct val="0"/>
                </a:spcAft>
                <a:buFont typeface="Arial" panose="020B0604020202020204" pitchFamily="34" charset="0"/>
                <a:buNone/>
              </a:pPr>
              <a:r>
                <a:rPr lang="zh-CN" altLang="en-US" sz="3200">
                  <a:solidFill>
                    <a:schemeClr val="bg1"/>
                  </a:solidFill>
                  <a:latin typeface="微软雅黑" panose="020B0503020204020204" pitchFamily="34" charset="-122"/>
                  <a:ea typeface="微软雅黑" panose="020B0503020204020204" pitchFamily="34" charset="-122"/>
                </a:rPr>
                <a:t>产品介绍</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662357" y="2654972"/>
              <a:ext cx="434735" cy="646331"/>
            </a:xfrm>
            <a:prstGeom prst="rect">
              <a:avLst/>
            </a:prstGeom>
            <a:noFill/>
          </p:spPr>
          <p:txBody>
            <a:bodyPr wrap="none" rtlCol="0">
              <a:spAutoFit/>
            </a:bodyPr>
            <a:lstStyle/>
            <a:p>
              <a:pPr algn="ctr" fontAlgn="base">
                <a:spcBef>
                  <a:spcPct val="0"/>
                </a:spcBef>
                <a:spcAft>
                  <a:spcPct val="0"/>
                </a:spcAft>
                <a:buFont typeface="Arial" panose="020B0604020202020204" pitchFamily="34" charset="0"/>
                <a:buNone/>
              </a:pPr>
              <a:r>
                <a:rPr lang="en-US" altLang="zh-CN" sz="3600" dirty="0">
                  <a:solidFill>
                    <a:srgbClr val="FFFFFF"/>
                  </a:solidFill>
                  <a:latin typeface="Lifeline JL" panose="00000400000000000000" pitchFamily="2" charset="0"/>
                </a:rPr>
                <a:t>2</a:t>
              </a:r>
              <a:endParaRPr lang="zh-CN" altLang="en-US" sz="3600" dirty="0">
                <a:solidFill>
                  <a:srgbClr val="FFFFFF"/>
                </a:solidFill>
                <a:latin typeface="Lifeline JL" panose="00000400000000000000" pitchFamily="2" charset="0"/>
              </a:endParaRPr>
            </a:p>
          </p:txBody>
        </p:sp>
      </p:grpSp>
      <p:grpSp>
        <p:nvGrpSpPr>
          <p:cNvPr id="5" name="组合 4"/>
          <p:cNvGrpSpPr/>
          <p:nvPr/>
        </p:nvGrpSpPr>
        <p:grpSpPr>
          <a:xfrm>
            <a:off x="2540000" y="3586499"/>
            <a:ext cx="7123113" cy="680704"/>
            <a:chOff x="2540000" y="3586499"/>
            <a:chExt cx="7123113" cy="680704"/>
          </a:xfrm>
        </p:grpSpPr>
        <p:sp>
          <p:nvSpPr>
            <p:cNvPr id="21" name="Freeform 21"/>
            <p:cNvSpPr/>
            <p:nvPr/>
          </p:nvSpPr>
          <p:spPr bwMode="auto">
            <a:xfrm>
              <a:off x="2540000" y="3587753"/>
              <a:ext cx="679450" cy="679450"/>
            </a:xfrm>
            <a:custGeom>
              <a:avLst/>
              <a:gdLst>
                <a:gd name="T0" fmla="*/ 39 w 891"/>
                <a:gd name="T1" fmla="*/ 0 h 891"/>
                <a:gd name="T2" fmla="*/ 852 w 891"/>
                <a:gd name="T3" fmla="*/ 0 h 891"/>
                <a:gd name="T4" fmla="*/ 891 w 891"/>
                <a:gd name="T5" fmla="*/ 39 h 891"/>
                <a:gd name="T6" fmla="*/ 891 w 891"/>
                <a:gd name="T7" fmla="*/ 852 h 891"/>
                <a:gd name="T8" fmla="*/ 852 w 891"/>
                <a:gd name="T9" fmla="*/ 891 h 891"/>
                <a:gd name="T10" fmla="*/ 39 w 891"/>
                <a:gd name="T11" fmla="*/ 891 h 891"/>
                <a:gd name="T12" fmla="*/ 0 w 891"/>
                <a:gd name="T13" fmla="*/ 852 h 891"/>
                <a:gd name="T14" fmla="*/ 0 w 891"/>
                <a:gd name="T15" fmla="*/ 39 h 891"/>
                <a:gd name="T16" fmla="*/ 39 w 891"/>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891">
                  <a:moveTo>
                    <a:pt x="39" y="0"/>
                  </a:moveTo>
                  <a:lnTo>
                    <a:pt x="852" y="0"/>
                  </a:lnTo>
                  <a:cubicBezTo>
                    <a:pt x="873" y="0"/>
                    <a:pt x="891" y="17"/>
                    <a:pt x="891" y="39"/>
                  </a:cubicBezTo>
                  <a:lnTo>
                    <a:pt x="891" y="852"/>
                  </a:lnTo>
                  <a:cubicBezTo>
                    <a:pt x="891" y="873"/>
                    <a:pt x="873" y="891"/>
                    <a:pt x="852" y="891"/>
                  </a:cubicBezTo>
                  <a:lnTo>
                    <a:pt x="39" y="891"/>
                  </a:lnTo>
                  <a:cubicBezTo>
                    <a:pt x="18" y="891"/>
                    <a:pt x="0" y="873"/>
                    <a:pt x="0" y="852"/>
                  </a:cubicBezTo>
                  <a:lnTo>
                    <a:pt x="0" y="39"/>
                  </a:lnTo>
                  <a:cubicBezTo>
                    <a:pt x="0" y="17"/>
                    <a:pt x="18" y="0"/>
                    <a:pt x="39" y="0"/>
                  </a:cubicBezTo>
                  <a:close/>
                </a:path>
              </a:pathLst>
            </a:custGeom>
            <a:gradFill>
              <a:gsLst>
                <a:gs pos="0">
                  <a:srgbClr val="0070C0"/>
                </a:gs>
                <a:gs pos="100000">
                  <a:srgbClr val="01559B"/>
                </a:gs>
              </a:gsLst>
              <a:lin ang="10200000" scaled="0"/>
            </a:gradFill>
            <a:ln>
              <a:solidFill>
                <a:srgbClr val="F4F4F3">
                  <a:lumMod val="75000"/>
                </a:srgbClr>
              </a:solid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22" name="Freeform 22"/>
            <p:cNvSpPr/>
            <p:nvPr/>
          </p:nvSpPr>
          <p:spPr bwMode="auto">
            <a:xfrm>
              <a:off x="3324225" y="3587753"/>
              <a:ext cx="6338888" cy="679450"/>
            </a:xfrm>
            <a:custGeom>
              <a:avLst/>
              <a:gdLst>
                <a:gd name="T0" fmla="*/ 38 w 8316"/>
                <a:gd name="T1" fmla="*/ 0 h 891"/>
                <a:gd name="T2" fmla="*/ 8277 w 8316"/>
                <a:gd name="T3" fmla="*/ 0 h 891"/>
                <a:gd name="T4" fmla="*/ 8316 w 8316"/>
                <a:gd name="T5" fmla="*/ 39 h 891"/>
                <a:gd name="T6" fmla="*/ 8316 w 8316"/>
                <a:gd name="T7" fmla="*/ 852 h 891"/>
                <a:gd name="T8" fmla="*/ 8277 w 8316"/>
                <a:gd name="T9" fmla="*/ 891 h 891"/>
                <a:gd name="T10" fmla="*/ 38 w 8316"/>
                <a:gd name="T11" fmla="*/ 891 h 891"/>
                <a:gd name="T12" fmla="*/ 0 w 8316"/>
                <a:gd name="T13" fmla="*/ 852 h 891"/>
                <a:gd name="T14" fmla="*/ 0 w 8316"/>
                <a:gd name="T15" fmla="*/ 39 h 891"/>
                <a:gd name="T16" fmla="*/ 38 w 8316"/>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6" h="891">
                  <a:moveTo>
                    <a:pt x="38" y="0"/>
                  </a:moveTo>
                  <a:lnTo>
                    <a:pt x="8277" y="0"/>
                  </a:lnTo>
                  <a:cubicBezTo>
                    <a:pt x="8299" y="0"/>
                    <a:pt x="8316" y="17"/>
                    <a:pt x="8316" y="39"/>
                  </a:cubicBezTo>
                  <a:lnTo>
                    <a:pt x="8316" y="852"/>
                  </a:lnTo>
                  <a:cubicBezTo>
                    <a:pt x="8316" y="873"/>
                    <a:pt x="8299" y="891"/>
                    <a:pt x="8277" y="891"/>
                  </a:cubicBezTo>
                  <a:lnTo>
                    <a:pt x="38" y="891"/>
                  </a:lnTo>
                  <a:cubicBezTo>
                    <a:pt x="17" y="891"/>
                    <a:pt x="0" y="873"/>
                    <a:pt x="0" y="852"/>
                  </a:cubicBezTo>
                  <a:lnTo>
                    <a:pt x="0" y="39"/>
                  </a:lnTo>
                  <a:cubicBezTo>
                    <a:pt x="0" y="17"/>
                    <a:pt x="17" y="0"/>
                    <a:pt x="38" y="0"/>
                  </a:cubicBezTo>
                  <a:close/>
                </a:path>
              </a:pathLst>
            </a:custGeom>
            <a:gradFill>
              <a:gsLst>
                <a:gs pos="0">
                  <a:srgbClr val="0070C0"/>
                </a:gs>
                <a:gs pos="100000">
                  <a:srgbClr val="01559B"/>
                </a:gs>
              </a:gsLst>
              <a:lin ang="10200000" scaled="0"/>
            </a:gradFill>
            <a:ln w="15875" cap="flat">
              <a:solidFill>
                <a:srgbClr val="F4F4F3">
                  <a:lumMod val="75000"/>
                </a:srgbClr>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29" name="TextBox 54"/>
            <p:cNvSpPr txBox="1"/>
            <p:nvPr/>
          </p:nvSpPr>
          <p:spPr>
            <a:xfrm>
              <a:off x="5288094" y="3607021"/>
              <a:ext cx="1826141" cy="584775"/>
            </a:xfrm>
            <a:prstGeom prst="rect">
              <a:avLst/>
            </a:prstGeom>
            <a:noFill/>
          </p:spPr>
          <p:txBody>
            <a:bodyPr wrap="none" rtlCol="0">
              <a:spAutoFit/>
            </a:bodyPr>
            <a:lstStyle>
              <a:defPPr>
                <a:defRPr lang="zh-CN"/>
              </a:defPPr>
              <a:lvl1pPr>
                <a:defRPr sz="3000">
                  <a:solidFill>
                    <a:schemeClr val="accent1"/>
                  </a:solidFill>
                  <a:latin typeface="+mn-ea"/>
                  <a:ea typeface="+mn-ea"/>
                </a:defRPr>
              </a:lvl1pPr>
            </a:lstStyle>
            <a:p>
              <a:pPr fontAlgn="base">
                <a:spcBef>
                  <a:spcPct val="0"/>
                </a:spcBef>
                <a:spcAft>
                  <a:spcPct val="0"/>
                </a:spcAft>
                <a:buFont typeface="Arial" panose="020B0604020202020204" pitchFamily="34" charset="0"/>
                <a:buNone/>
              </a:pPr>
              <a:r>
                <a:rPr lang="zh-CN" altLang="en-US" sz="3200">
                  <a:solidFill>
                    <a:schemeClr val="bg1"/>
                  </a:solidFill>
                  <a:latin typeface="微软雅黑" panose="020B0503020204020204" pitchFamily="34" charset="-122"/>
                  <a:ea typeface="微软雅黑" panose="020B0503020204020204" pitchFamily="34" charset="-122"/>
                </a:rPr>
                <a:t>市场分析</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2659953" y="3586499"/>
              <a:ext cx="439544" cy="646331"/>
            </a:xfrm>
            <a:prstGeom prst="rect">
              <a:avLst/>
            </a:prstGeom>
            <a:noFill/>
          </p:spPr>
          <p:txBody>
            <a:bodyPr wrap="none" rtlCol="0">
              <a:spAutoFit/>
            </a:bodyPr>
            <a:lstStyle/>
            <a:p>
              <a:pPr algn="ctr" fontAlgn="base">
                <a:spcBef>
                  <a:spcPct val="0"/>
                </a:spcBef>
                <a:spcAft>
                  <a:spcPct val="0"/>
                </a:spcAft>
                <a:buFont typeface="Arial" panose="020B0604020202020204" pitchFamily="34" charset="0"/>
                <a:buNone/>
              </a:pPr>
              <a:r>
                <a:rPr lang="en-US" altLang="zh-CN" sz="3600" dirty="0">
                  <a:solidFill>
                    <a:srgbClr val="FFFFFF"/>
                  </a:solidFill>
                  <a:latin typeface="Lifeline JL" panose="00000400000000000000" pitchFamily="2" charset="0"/>
                </a:rPr>
                <a:t>3</a:t>
              </a:r>
              <a:endParaRPr lang="zh-CN" altLang="en-US" sz="3600" dirty="0">
                <a:solidFill>
                  <a:srgbClr val="FFFFFF"/>
                </a:solidFill>
                <a:latin typeface="Lifeline JL" panose="00000400000000000000" pitchFamily="2" charset="0"/>
              </a:endParaRPr>
            </a:p>
          </p:txBody>
        </p:sp>
      </p:grpSp>
      <p:grpSp>
        <p:nvGrpSpPr>
          <p:cNvPr id="7" name="组合 6"/>
          <p:cNvGrpSpPr/>
          <p:nvPr/>
        </p:nvGrpSpPr>
        <p:grpSpPr>
          <a:xfrm>
            <a:off x="2540000" y="4518946"/>
            <a:ext cx="7123113" cy="679450"/>
            <a:chOff x="2540000" y="4518946"/>
            <a:chExt cx="7123113" cy="679450"/>
          </a:xfrm>
        </p:grpSpPr>
        <p:sp>
          <p:nvSpPr>
            <p:cNvPr id="23" name="Freeform 23"/>
            <p:cNvSpPr/>
            <p:nvPr/>
          </p:nvSpPr>
          <p:spPr bwMode="auto">
            <a:xfrm>
              <a:off x="2540000" y="4518946"/>
              <a:ext cx="679450" cy="679450"/>
            </a:xfrm>
            <a:custGeom>
              <a:avLst/>
              <a:gdLst>
                <a:gd name="T0" fmla="*/ 39 w 891"/>
                <a:gd name="T1" fmla="*/ 0 h 891"/>
                <a:gd name="T2" fmla="*/ 852 w 891"/>
                <a:gd name="T3" fmla="*/ 0 h 891"/>
                <a:gd name="T4" fmla="*/ 891 w 891"/>
                <a:gd name="T5" fmla="*/ 39 h 891"/>
                <a:gd name="T6" fmla="*/ 891 w 891"/>
                <a:gd name="T7" fmla="*/ 852 h 891"/>
                <a:gd name="T8" fmla="*/ 852 w 891"/>
                <a:gd name="T9" fmla="*/ 891 h 891"/>
                <a:gd name="T10" fmla="*/ 39 w 891"/>
                <a:gd name="T11" fmla="*/ 891 h 891"/>
                <a:gd name="T12" fmla="*/ 0 w 891"/>
                <a:gd name="T13" fmla="*/ 852 h 891"/>
                <a:gd name="T14" fmla="*/ 0 w 891"/>
                <a:gd name="T15" fmla="*/ 39 h 891"/>
                <a:gd name="T16" fmla="*/ 39 w 891"/>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891">
                  <a:moveTo>
                    <a:pt x="39" y="0"/>
                  </a:moveTo>
                  <a:lnTo>
                    <a:pt x="852" y="0"/>
                  </a:lnTo>
                  <a:cubicBezTo>
                    <a:pt x="873" y="0"/>
                    <a:pt x="891" y="18"/>
                    <a:pt x="891" y="39"/>
                  </a:cubicBezTo>
                  <a:lnTo>
                    <a:pt x="891" y="852"/>
                  </a:lnTo>
                  <a:cubicBezTo>
                    <a:pt x="891" y="874"/>
                    <a:pt x="873" y="891"/>
                    <a:pt x="852" y="891"/>
                  </a:cubicBezTo>
                  <a:lnTo>
                    <a:pt x="39" y="891"/>
                  </a:lnTo>
                  <a:cubicBezTo>
                    <a:pt x="18" y="891"/>
                    <a:pt x="0" y="874"/>
                    <a:pt x="0" y="852"/>
                  </a:cubicBezTo>
                  <a:lnTo>
                    <a:pt x="0" y="39"/>
                  </a:lnTo>
                  <a:cubicBezTo>
                    <a:pt x="0" y="18"/>
                    <a:pt x="18" y="0"/>
                    <a:pt x="39" y="0"/>
                  </a:cubicBezTo>
                  <a:close/>
                </a:path>
              </a:pathLst>
            </a:custGeom>
            <a:gradFill>
              <a:gsLst>
                <a:gs pos="0">
                  <a:srgbClr val="0070C0"/>
                </a:gs>
                <a:gs pos="100000">
                  <a:srgbClr val="01559B"/>
                </a:gs>
              </a:gsLst>
              <a:lin ang="10200000" scaled="0"/>
            </a:gradFill>
            <a:ln>
              <a:solidFill>
                <a:srgbClr val="F4F4F3">
                  <a:lumMod val="75000"/>
                </a:srgbClr>
              </a:solid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24" name="Freeform 24"/>
            <p:cNvSpPr/>
            <p:nvPr/>
          </p:nvSpPr>
          <p:spPr bwMode="auto">
            <a:xfrm>
              <a:off x="3324225" y="4518946"/>
              <a:ext cx="6338888" cy="679450"/>
            </a:xfrm>
            <a:custGeom>
              <a:avLst/>
              <a:gdLst>
                <a:gd name="T0" fmla="*/ 38 w 8316"/>
                <a:gd name="T1" fmla="*/ 0 h 891"/>
                <a:gd name="T2" fmla="*/ 8277 w 8316"/>
                <a:gd name="T3" fmla="*/ 0 h 891"/>
                <a:gd name="T4" fmla="*/ 8316 w 8316"/>
                <a:gd name="T5" fmla="*/ 39 h 891"/>
                <a:gd name="T6" fmla="*/ 8316 w 8316"/>
                <a:gd name="T7" fmla="*/ 852 h 891"/>
                <a:gd name="T8" fmla="*/ 8277 w 8316"/>
                <a:gd name="T9" fmla="*/ 891 h 891"/>
                <a:gd name="T10" fmla="*/ 38 w 8316"/>
                <a:gd name="T11" fmla="*/ 891 h 891"/>
                <a:gd name="T12" fmla="*/ 0 w 8316"/>
                <a:gd name="T13" fmla="*/ 852 h 891"/>
                <a:gd name="T14" fmla="*/ 0 w 8316"/>
                <a:gd name="T15" fmla="*/ 39 h 891"/>
                <a:gd name="T16" fmla="*/ 38 w 8316"/>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6" h="891">
                  <a:moveTo>
                    <a:pt x="38" y="0"/>
                  </a:moveTo>
                  <a:lnTo>
                    <a:pt x="8277" y="0"/>
                  </a:lnTo>
                  <a:cubicBezTo>
                    <a:pt x="8299" y="0"/>
                    <a:pt x="8316" y="18"/>
                    <a:pt x="8316" y="39"/>
                  </a:cubicBezTo>
                  <a:lnTo>
                    <a:pt x="8316" y="852"/>
                  </a:lnTo>
                  <a:cubicBezTo>
                    <a:pt x="8316" y="874"/>
                    <a:pt x="8299" y="891"/>
                    <a:pt x="8277" y="891"/>
                  </a:cubicBezTo>
                  <a:lnTo>
                    <a:pt x="38" y="891"/>
                  </a:lnTo>
                  <a:cubicBezTo>
                    <a:pt x="17" y="891"/>
                    <a:pt x="0" y="874"/>
                    <a:pt x="0" y="852"/>
                  </a:cubicBezTo>
                  <a:lnTo>
                    <a:pt x="0" y="39"/>
                  </a:lnTo>
                  <a:cubicBezTo>
                    <a:pt x="0" y="18"/>
                    <a:pt x="17" y="0"/>
                    <a:pt x="38" y="0"/>
                  </a:cubicBezTo>
                  <a:close/>
                </a:path>
              </a:pathLst>
            </a:custGeom>
            <a:gradFill>
              <a:gsLst>
                <a:gs pos="0">
                  <a:srgbClr val="0070C0"/>
                </a:gs>
                <a:gs pos="100000">
                  <a:srgbClr val="01559B"/>
                </a:gs>
              </a:gsLst>
              <a:lin ang="10200000" scaled="0"/>
            </a:gradFill>
            <a:ln w="15875" cap="flat">
              <a:solidFill>
                <a:srgbClr val="F4F4F3">
                  <a:lumMod val="75000"/>
                </a:srgbClr>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30" name="TextBox 65"/>
            <p:cNvSpPr txBox="1"/>
            <p:nvPr/>
          </p:nvSpPr>
          <p:spPr>
            <a:xfrm>
              <a:off x="5288094" y="4525267"/>
              <a:ext cx="1826141" cy="584775"/>
            </a:xfrm>
            <a:prstGeom prst="rect">
              <a:avLst/>
            </a:prstGeom>
            <a:noFill/>
          </p:spPr>
          <p:txBody>
            <a:bodyPr wrap="none" rtlCol="0">
              <a:spAutoFit/>
            </a:bodyPr>
            <a:lstStyle>
              <a:defPPr>
                <a:defRPr lang="zh-CN"/>
              </a:defPPr>
              <a:lvl1pPr>
                <a:defRPr sz="3000">
                  <a:solidFill>
                    <a:schemeClr val="accent1"/>
                  </a:solidFill>
                  <a:latin typeface="+mn-ea"/>
                  <a:ea typeface="+mn-ea"/>
                </a:defRPr>
              </a:lvl1pPr>
            </a:lstStyle>
            <a:p>
              <a:pPr fontAlgn="base">
                <a:spcBef>
                  <a:spcPct val="0"/>
                </a:spcBef>
                <a:spcAft>
                  <a:spcPct val="0"/>
                </a:spcAft>
                <a:buFont typeface="Arial" panose="020B0604020202020204" pitchFamily="34" charset="0"/>
                <a:buNone/>
              </a:pPr>
              <a:r>
                <a:rPr lang="zh-CN" altLang="en-US" sz="3200">
                  <a:solidFill>
                    <a:schemeClr val="bg1"/>
                  </a:solidFill>
                  <a:latin typeface="微软雅黑" panose="020B0503020204020204" pitchFamily="34" charset="-122"/>
                  <a:ea typeface="微软雅黑" panose="020B0503020204020204" pitchFamily="34" charset="-122"/>
                </a:rPr>
                <a:t>前景展望</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2655946" y="4542089"/>
              <a:ext cx="447559" cy="646331"/>
            </a:xfrm>
            <a:prstGeom prst="rect">
              <a:avLst/>
            </a:prstGeom>
            <a:noFill/>
          </p:spPr>
          <p:txBody>
            <a:bodyPr wrap="none" rtlCol="0">
              <a:spAutoFit/>
            </a:bodyPr>
            <a:lstStyle/>
            <a:p>
              <a:pPr algn="ctr" fontAlgn="base">
                <a:spcBef>
                  <a:spcPct val="0"/>
                </a:spcBef>
                <a:spcAft>
                  <a:spcPct val="0"/>
                </a:spcAft>
                <a:buFont typeface="Arial" panose="020B0604020202020204" pitchFamily="34" charset="0"/>
                <a:buNone/>
              </a:pPr>
              <a:r>
                <a:rPr lang="en-US" altLang="zh-CN" sz="3600" dirty="0">
                  <a:solidFill>
                    <a:srgbClr val="FFFFFF"/>
                  </a:solidFill>
                  <a:latin typeface="Lifeline JL" panose="00000400000000000000" pitchFamily="2" charset="0"/>
                </a:rPr>
                <a:t>4</a:t>
              </a:r>
              <a:endParaRPr lang="zh-CN" altLang="en-US" sz="3600" dirty="0">
                <a:solidFill>
                  <a:srgbClr val="FFFFFF"/>
                </a:solidFill>
                <a:latin typeface="Lifeline JL" panose="00000400000000000000" pitchFamily="2" charset="0"/>
              </a:endParaRPr>
            </a:p>
          </p:txBody>
        </p:sp>
      </p:grpSp>
      <p:grpSp>
        <p:nvGrpSpPr>
          <p:cNvPr id="8" name="组合 7"/>
          <p:cNvGrpSpPr/>
          <p:nvPr/>
        </p:nvGrpSpPr>
        <p:grpSpPr>
          <a:xfrm>
            <a:off x="2540000" y="5420813"/>
            <a:ext cx="7123113" cy="679450"/>
            <a:chOff x="2540000" y="5420813"/>
            <a:chExt cx="7123113" cy="679450"/>
          </a:xfrm>
        </p:grpSpPr>
        <p:sp>
          <p:nvSpPr>
            <p:cNvPr id="25" name="Freeform 25"/>
            <p:cNvSpPr/>
            <p:nvPr/>
          </p:nvSpPr>
          <p:spPr bwMode="auto">
            <a:xfrm>
              <a:off x="2540000" y="5420813"/>
              <a:ext cx="679450" cy="679450"/>
            </a:xfrm>
            <a:custGeom>
              <a:avLst/>
              <a:gdLst>
                <a:gd name="T0" fmla="*/ 39 w 891"/>
                <a:gd name="T1" fmla="*/ 0 h 890"/>
                <a:gd name="T2" fmla="*/ 852 w 891"/>
                <a:gd name="T3" fmla="*/ 0 h 890"/>
                <a:gd name="T4" fmla="*/ 891 w 891"/>
                <a:gd name="T5" fmla="*/ 39 h 890"/>
                <a:gd name="T6" fmla="*/ 891 w 891"/>
                <a:gd name="T7" fmla="*/ 851 h 890"/>
                <a:gd name="T8" fmla="*/ 852 w 891"/>
                <a:gd name="T9" fmla="*/ 890 h 890"/>
                <a:gd name="T10" fmla="*/ 39 w 891"/>
                <a:gd name="T11" fmla="*/ 890 h 890"/>
                <a:gd name="T12" fmla="*/ 0 w 891"/>
                <a:gd name="T13" fmla="*/ 851 h 890"/>
                <a:gd name="T14" fmla="*/ 0 w 891"/>
                <a:gd name="T15" fmla="*/ 39 h 890"/>
                <a:gd name="T16" fmla="*/ 39 w 891"/>
                <a:gd name="T17" fmla="*/ 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890">
                  <a:moveTo>
                    <a:pt x="39" y="0"/>
                  </a:moveTo>
                  <a:lnTo>
                    <a:pt x="852" y="0"/>
                  </a:lnTo>
                  <a:cubicBezTo>
                    <a:pt x="873" y="0"/>
                    <a:pt x="891" y="17"/>
                    <a:pt x="891" y="39"/>
                  </a:cubicBezTo>
                  <a:lnTo>
                    <a:pt x="891" y="851"/>
                  </a:lnTo>
                  <a:cubicBezTo>
                    <a:pt x="891" y="873"/>
                    <a:pt x="873" y="890"/>
                    <a:pt x="852" y="890"/>
                  </a:cubicBezTo>
                  <a:lnTo>
                    <a:pt x="39" y="890"/>
                  </a:lnTo>
                  <a:cubicBezTo>
                    <a:pt x="18" y="890"/>
                    <a:pt x="0" y="873"/>
                    <a:pt x="0" y="851"/>
                  </a:cubicBezTo>
                  <a:lnTo>
                    <a:pt x="0" y="39"/>
                  </a:lnTo>
                  <a:cubicBezTo>
                    <a:pt x="0" y="17"/>
                    <a:pt x="18" y="0"/>
                    <a:pt x="39" y="0"/>
                  </a:cubicBezTo>
                  <a:close/>
                </a:path>
              </a:pathLst>
            </a:custGeom>
            <a:gradFill>
              <a:gsLst>
                <a:gs pos="0">
                  <a:srgbClr val="0070C0"/>
                </a:gs>
                <a:gs pos="100000">
                  <a:srgbClr val="01559B"/>
                </a:gs>
              </a:gsLst>
              <a:lin ang="10200000" scaled="0"/>
            </a:gradFill>
            <a:ln>
              <a:solidFill>
                <a:srgbClr val="F4F4F3">
                  <a:lumMod val="75000"/>
                </a:srgbClr>
              </a:solid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26" name="Freeform 26"/>
            <p:cNvSpPr/>
            <p:nvPr/>
          </p:nvSpPr>
          <p:spPr bwMode="auto">
            <a:xfrm>
              <a:off x="3324225" y="5420813"/>
              <a:ext cx="6338888" cy="679450"/>
            </a:xfrm>
            <a:custGeom>
              <a:avLst/>
              <a:gdLst>
                <a:gd name="T0" fmla="*/ 38 w 8316"/>
                <a:gd name="T1" fmla="*/ 0 h 890"/>
                <a:gd name="T2" fmla="*/ 8277 w 8316"/>
                <a:gd name="T3" fmla="*/ 0 h 890"/>
                <a:gd name="T4" fmla="*/ 8316 w 8316"/>
                <a:gd name="T5" fmla="*/ 39 h 890"/>
                <a:gd name="T6" fmla="*/ 8316 w 8316"/>
                <a:gd name="T7" fmla="*/ 851 h 890"/>
                <a:gd name="T8" fmla="*/ 8277 w 8316"/>
                <a:gd name="T9" fmla="*/ 890 h 890"/>
                <a:gd name="T10" fmla="*/ 38 w 8316"/>
                <a:gd name="T11" fmla="*/ 890 h 890"/>
                <a:gd name="T12" fmla="*/ 0 w 8316"/>
                <a:gd name="T13" fmla="*/ 851 h 890"/>
                <a:gd name="T14" fmla="*/ 0 w 8316"/>
                <a:gd name="T15" fmla="*/ 39 h 890"/>
                <a:gd name="T16" fmla="*/ 38 w 8316"/>
                <a:gd name="T17" fmla="*/ 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6" h="890">
                  <a:moveTo>
                    <a:pt x="38" y="0"/>
                  </a:moveTo>
                  <a:lnTo>
                    <a:pt x="8277" y="0"/>
                  </a:lnTo>
                  <a:cubicBezTo>
                    <a:pt x="8299" y="0"/>
                    <a:pt x="8316" y="17"/>
                    <a:pt x="8316" y="39"/>
                  </a:cubicBezTo>
                  <a:lnTo>
                    <a:pt x="8316" y="851"/>
                  </a:lnTo>
                  <a:cubicBezTo>
                    <a:pt x="8316" y="873"/>
                    <a:pt x="8299" y="890"/>
                    <a:pt x="8277" y="890"/>
                  </a:cubicBezTo>
                  <a:lnTo>
                    <a:pt x="38" y="890"/>
                  </a:lnTo>
                  <a:cubicBezTo>
                    <a:pt x="17" y="890"/>
                    <a:pt x="0" y="873"/>
                    <a:pt x="0" y="851"/>
                  </a:cubicBezTo>
                  <a:lnTo>
                    <a:pt x="0" y="39"/>
                  </a:lnTo>
                  <a:cubicBezTo>
                    <a:pt x="0" y="17"/>
                    <a:pt x="17" y="0"/>
                    <a:pt x="38" y="0"/>
                  </a:cubicBezTo>
                  <a:close/>
                </a:path>
              </a:pathLst>
            </a:custGeom>
            <a:gradFill>
              <a:gsLst>
                <a:gs pos="0">
                  <a:srgbClr val="0070C0"/>
                </a:gs>
                <a:gs pos="100000">
                  <a:srgbClr val="01559B"/>
                </a:gs>
              </a:gsLst>
              <a:lin ang="10200000" scaled="0"/>
            </a:gradFill>
            <a:ln w="15875" cap="flat">
              <a:solidFill>
                <a:srgbClr val="F4F4F3">
                  <a:lumMod val="75000"/>
                </a:srgbClr>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31" name="TextBox 75"/>
            <p:cNvSpPr txBox="1"/>
            <p:nvPr/>
          </p:nvSpPr>
          <p:spPr>
            <a:xfrm>
              <a:off x="5288094" y="5430465"/>
              <a:ext cx="1826141" cy="584775"/>
            </a:xfrm>
            <a:prstGeom prst="rect">
              <a:avLst/>
            </a:prstGeom>
            <a:noFill/>
          </p:spPr>
          <p:txBody>
            <a:bodyPr wrap="none" rtlCol="0">
              <a:spAutoFit/>
            </a:bodyPr>
            <a:lstStyle>
              <a:defPPr>
                <a:defRPr lang="zh-CN"/>
              </a:defPPr>
              <a:lvl1pPr>
                <a:defRPr sz="3000">
                  <a:solidFill>
                    <a:schemeClr val="accent1"/>
                  </a:solidFill>
                  <a:latin typeface="+mn-ea"/>
                  <a:ea typeface="+mn-ea"/>
                </a:defRPr>
              </a:lvl1pPr>
            </a:lstStyle>
            <a:p>
              <a:pPr fontAlgn="base">
                <a:spcBef>
                  <a:spcPct val="0"/>
                </a:spcBef>
                <a:spcAft>
                  <a:spcPct val="0"/>
                </a:spcAft>
                <a:buFont typeface="Arial" panose="020B0604020202020204" pitchFamily="34" charset="0"/>
                <a:buNone/>
              </a:pPr>
              <a:r>
                <a:rPr lang="zh-CN" altLang="en-US" sz="3200">
                  <a:solidFill>
                    <a:schemeClr val="bg1"/>
                  </a:solidFill>
                  <a:latin typeface="微软雅黑" panose="020B0503020204020204" pitchFamily="34" charset="-122"/>
                  <a:ea typeface="微软雅黑" panose="020B0503020204020204" pitchFamily="34" charset="-122"/>
                </a:rPr>
                <a:t>联系我们</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655946" y="5444958"/>
              <a:ext cx="447559" cy="646331"/>
            </a:xfrm>
            <a:prstGeom prst="rect">
              <a:avLst/>
            </a:prstGeom>
            <a:noFill/>
          </p:spPr>
          <p:txBody>
            <a:bodyPr wrap="none" rtlCol="0">
              <a:spAutoFit/>
            </a:bodyPr>
            <a:lstStyle/>
            <a:p>
              <a:pPr algn="ctr" fontAlgn="base">
                <a:spcBef>
                  <a:spcPct val="0"/>
                </a:spcBef>
                <a:spcAft>
                  <a:spcPct val="0"/>
                </a:spcAft>
                <a:buFont typeface="Arial" panose="020B0604020202020204" pitchFamily="34" charset="0"/>
                <a:buNone/>
              </a:pPr>
              <a:r>
                <a:rPr lang="en-US" altLang="zh-CN" sz="3600" dirty="0">
                  <a:solidFill>
                    <a:srgbClr val="FFFFFF"/>
                  </a:solidFill>
                  <a:latin typeface="Lifeline JL" panose="00000400000000000000" pitchFamily="2" charset="0"/>
                </a:rPr>
                <a:t>5</a:t>
              </a:r>
              <a:endParaRPr lang="zh-CN" altLang="en-US" sz="3600" dirty="0">
                <a:solidFill>
                  <a:srgbClr val="FFFFFF"/>
                </a:solidFill>
                <a:latin typeface="Lifeline JL" panose="00000400000000000000" pitchFamily="2"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6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par>
                          <p:cTn id="26" fill="hold">
                            <p:stCondLst>
                              <p:cond delay="2450"/>
                            </p:stCondLst>
                            <p:childTnLst>
                              <p:par>
                                <p:cTn id="27" presetID="22" presetClass="entr" presetSubtype="8"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par>
                          <p:cTn id="30" fill="hold">
                            <p:stCondLst>
                              <p:cond delay="295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par>
                          <p:cTn id="34" fill="hold">
                            <p:stCondLst>
                              <p:cond delay="3450"/>
                            </p:stCondLst>
                            <p:childTnLst>
                              <p:par>
                                <p:cTn id="35" presetID="2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par>
                          <p:cTn id="38" fill="hold">
                            <p:stCondLst>
                              <p:cond delay="395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4450"/>
                            </p:stCondLst>
                            <p:childTnLst>
                              <p:par>
                                <p:cTn id="43" presetID="22" presetClass="entr" presetSubtype="8"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产品展示</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19"/>
          <p:cNvSpPr>
            <a:spLocks noChangeArrowheads="1"/>
          </p:cNvSpPr>
          <p:nvPr/>
        </p:nvSpPr>
        <p:spPr bwMode="auto">
          <a:xfrm>
            <a:off x="1491655" y="1557343"/>
            <a:ext cx="1557540" cy="1533525"/>
          </a:xfrm>
          <a:prstGeom prst="rect">
            <a:avLst/>
          </a:prstGeom>
          <a:gradFill>
            <a:gsLst>
              <a:gs pos="0">
                <a:srgbClr val="0070C0"/>
              </a:gs>
              <a:gs pos="100000">
                <a:srgbClr val="01559B"/>
              </a:gs>
            </a:gsLst>
            <a:lin ang="10200000" scaled="0"/>
          </a:gradFill>
          <a:ln w="19050" cap="flat" cmpd="sng" algn="ctr">
            <a:solidFill>
              <a:srgbClr val="01559B"/>
            </a:solidFill>
            <a:prstDash val="solid"/>
            <a:miter lim="800000"/>
          </a:ln>
          <a:effectLst>
            <a:outerShdw blurRad="50800" dist="38100" dir="2700000" algn="tl" rotWithShape="0">
              <a:prstClr val="black">
                <a:alpha val="40000"/>
              </a:prstClr>
            </a:outerShdw>
          </a:effectLst>
        </p:spPr>
        <p:txBody>
          <a:bodyPr lIns="91440" tIns="45720" rIns="91440" bIns="45720"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0" noProof="0" dirty="0">
              <a:ln>
                <a:noFill/>
              </a:ln>
              <a:solidFill>
                <a:srgbClr val="50301B"/>
              </a:solidFill>
              <a:effectLst/>
              <a:uLnTx/>
              <a:uFillTx/>
              <a:latin typeface="HelveticaNeueLT Pro 55 Roman" pitchFamily="34" charset="0"/>
              <a:ea typeface="宋体" panose="02010600030101010101" pitchFamily="2" charset="-122"/>
            </a:endParaRPr>
          </a:p>
        </p:txBody>
      </p:sp>
      <p:sp>
        <p:nvSpPr>
          <p:cNvPr id="7" name="Rectangle 20"/>
          <p:cNvSpPr>
            <a:spLocks noChangeArrowheads="1"/>
          </p:cNvSpPr>
          <p:nvPr/>
        </p:nvSpPr>
        <p:spPr bwMode="auto">
          <a:xfrm>
            <a:off x="1491655" y="3257553"/>
            <a:ext cx="1557540" cy="1531937"/>
          </a:xfrm>
          <a:prstGeom prst="rect">
            <a:avLst/>
          </a:prstGeom>
          <a:blipFill>
            <a:blip r:embed="rId3"/>
            <a:stretch>
              <a:fillRect/>
            </a:stretch>
          </a:blipFill>
          <a:ln w="19050" cap="flat">
            <a:noFill/>
            <a:prstDash val="solid"/>
            <a:miter lim="800000"/>
          </a:ln>
          <a:effectLst>
            <a:outerShdw blurRad="76200" dist="76200" dir="5400000" algn="tl" rotWithShape="0">
              <a:prstClr val="black">
                <a:alpha val="30000"/>
              </a:prstClr>
            </a:outerShdw>
          </a:effec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prstClr val="black"/>
              </a:solidFill>
              <a:effectLst/>
              <a:uLnTx/>
              <a:uFillTx/>
            </a:endParaRPr>
          </a:p>
        </p:txBody>
      </p:sp>
      <p:sp>
        <p:nvSpPr>
          <p:cNvPr id="8" name="Rectangle 21"/>
          <p:cNvSpPr>
            <a:spLocks noChangeArrowheads="1"/>
          </p:cNvSpPr>
          <p:nvPr/>
        </p:nvSpPr>
        <p:spPr bwMode="auto">
          <a:xfrm>
            <a:off x="3190501" y="1557343"/>
            <a:ext cx="2391087" cy="2352675"/>
          </a:xfrm>
          <a:prstGeom prst="rect">
            <a:avLst/>
          </a:prstGeom>
          <a:blipFill>
            <a:blip r:embed="rId4"/>
            <a:stretch>
              <a:fillRect/>
            </a:stretch>
          </a:blipFill>
          <a:ln w="19050" cap="flat">
            <a:noFill/>
            <a:prstDash val="solid"/>
            <a:miter lim="800000"/>
          </a:ln>
          <a:effectLst>
            <a:outerShdw blurRad="76200" dist="76200" dir="5400000" algn="tl" rotWithShape="0">
              <a:prstClr val="black">
                <a:alpha val="30000"/>
              </a:prstClr>
            </a:outerShdw>
          </a:effec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9" name="Rectangle 22"/>
          <p:cNvSpPr>
            <a:spLocks noChangeArrowheads="1"/>
          </p:cNvSpPr>
          <p:nvPr/>
        </p:nvSpPr>
        <p:spPr bwMode="auto">
          <a:xfrm>
            <a:off x="3190501" y="4117975"/>
            <a:ext cx="2391087" cy="1528763"/>
          </a:xfrm>
          <a:prstGeom prst="rect">
            <a:avLst/>
          </a:prstGeom>
          <a:gradFill>
            <a:gsLst>
              <a:gs pos="0">
                <a:srgbClr val="0070C0"/>
              </a:gs>
              <a:gs pos="100000">
                <a:srgbClr val="01559B"/>
              </a:gs>
            </a:gsLst>
            <a:lin ang="10200000" scaled="0"/>
          </a:gradFill>
          <a:ln w="19050" cap="flat" cmpd="sng" algn="ctr">
            <a:solidFill>
              <a:srgbClr val="01559B"/>
            </a:solidFill>
            <a:prstDash val="solid"/>
            <a:miter lim="800000"/>
          </a:ln>
          <a:effectLst>
            <a:outerShdw blurRad="50800" dist="38100" dir="2700000" algn="tl" rotWithShape="0">
              <a:prstClr val="black">
                <a:alpha val="40000"/>
              </a:prstClr>
            </a:outerShdw>
          </a:effectLst>
        </p:spPr>
        <p:txBody>
          <a:bodyPr lIns="180000" tIns="45720" rIns="180000" bIns="45720" rtlCol="0" anchor="ct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465"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添加标题</a:t>
            </a:r>
            <a:endParaRPr kumimoji="0" lang="en-US" altLang="zh-CN" sz="1465"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defTabSz="1219200" eaLnBrk="1" fontAlgn="auto" latinLnBrk="0" hangingPunct="1">
              <a:lnSpc>
                <a:spcPct val="100000"/>
              </a:lnSpc>
              <a:spcBef>
                <a:spcPts val="0"/>
              </a:spcBef>
              <a:spcAft>
                <a:spcPts val="0"/>
              </a:spcAft>
              <a:buClrTx/>
              <a:buSzTx/>
              <a:buFontTx/>
              <a:buNone/>
              <a:defRPr/>
            </a:pPr>
            <a:endParaRPr kumimoji="0" lang="en-US" altLang="zh-CN" sz="1065"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defTabSz="1219200" eaLnBrk="1" fontAlgn="auto" latinLnBrk="0" hangingPunct="1">
              <a:lnSpc>
                <a:spcPct val="100000"/>
              </a:lnSpc>
              <a:spcBef>
                <a:spcPts val="0"/>
              </a:spcBef>
              <a:spcAft>
                <a:spcPts val="0"/>
              </a:spcAft>
              <a:buClrTx/>
              <a:buSzTx/>
              <a:buFontTx/>
              <a:buNone/>
              <a:defRPr/>
            </a:pPr>
            <a:r>
              <a:rPr kumimoji="0" lang="zh-CN" altLang="en-US" sz="1065"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0" name="Rectangle 23"/>
          <p:cNvSpPr>
            <a:spLocks noChangeArrowheads="1"/>
          </p:cNvSpPr>
          <p:nvPr/>
        </p:nvSpPr>
        <p:spPr bwMode="auto">
          <a:xfrm>
            <a:off x="5757819" y="3257555"/>
            <a:ext cx="3248448" cy="2389187"/>
          </a:xfrm>
          <a:prstGeom prst="rect">
            <a:avLst/>
          </a:prstGeom>
          <a:blipFill>
            <a:blip r:embed="rId5"/>
            <a:stretch>
              <a:fillRect/>
            </a:stretch>
          </a:blipFill>
          <a:ln w="19050" cap="flat">
            <a:noFill/>
            <a:prstDash val="solid"/>
            <a:miter lim="800000"/>
          </a:ln>
          <a:effectLst>
            <a:outerShdw blurRad="76200" dist="76200" dir="5400000" algn="tl" rotWithShape="0">
              <a:prstClr val="black">
                <a:alpha val="30000"/>
              </a:prstClr>
            </a:outerShdw>
          </a:effec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11" name="Rectangle 24"/>
          <p:cNvSpPr>
            <a:spLocks noChangeArrowheads="1"/>
          </p:cNvSpPr>
          <p:nvPr/>
        </p:nvSpPr>
        <p:spPr bwMode="auto">
          <a:xfrm>
            <a:off x="5757818" y="1557343"/>
            <a:ext cx="2389499" cy="1533525"/>
          </a:xfrm>
          <a:prstGeom prst="rect">
            <a:avLst/>
          </a:prstGeom>
          <a:gradFill>
            <a:gsLst>
              <a:gs pos="0">
                <a:srgbClr val="0070C0"/>
              </a:gs>
              <a:gs pos="100000">
                <a:srgbClr val="01559B"/>
              </a:gs>
            </a:gsLst>
            <a:lin ang="10200000" scaled="0"/>
          </a:gradFill>
          <a:ln w="19050" cap="flat" cmpd="sng" algn="ctr">
            <a:solidFill>
              <a:srgbClr val="01559B"/>
            </a:solidFill>
            <a:prstDash val="solid"/>
            <a:miter lim="800000"/>
          </a:ln>
          <a:effectLst>
            <a:outerShdw blurRad="50800" dist="38100" dir="2700000" algn="tl" rotWithShape="0">
              <a:prstClr val="black">
                <a:alpha val="40000"/>
              </a:prstClr>
            </a:outerShdw>
          </a:effectLst>
        </p:spPr>
        <p:txBody>
          <a:bodyPr lIns="180000" tIns="45720" rIns="180000" bIns="45720" rtlCol="0" anchor="ct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065" b="0" i="0" u="none" strike="noStrike" kern="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2" name="Rectangle 25"/>
          <p:cNvSpPr>
            <a:spLocks noChangeArrowheads="1"/>
          </p:cNvSpPr>
          <p:nvPr/>
        </p:nvSpPr>
        <p:spPr bwMode="auto">
          <a:xfrm>
            <a:off x="8285451" y="1557343"/>
            <a:ext cx="1557540" cy="1533525"/>
          </a:xfrm>
          <a:prstGeom prst="rect">
            <a:avLst/>
          </a:prstGeom>
          <a:blipFill>
            <a:blip r:embed="rId6"/>
            <a:stretch>
              <a:fillRect/>
            </a:stretch>
          </a:blipFill>
          <a:ln w="19050" cap="flat">
            <a:noFill/>
            <a:prstDash val="solid"/>
            <a:miter lim="800000"/>
          </a:ln>
          <a:effectLst>
            <a:outerShdw blurRad="76200" dist="76200" dir="5400000" algn="tl" rotWithShape="0">
              <a:prstClr val="black">
                <a:alpha val="30000"/>
              </a:prstClr>
            </a:outerShdw>
          </a:effec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prstClr val="black"/>
              </a:solidFill>
              <a:effectLst/>
              <a:uLnTx/>
              <a:uFillTx/>
            </a:endParaRPr>
          </a:p>
        </p:txBody>
      </p:sp>
      <p:sp>
        <p:nvSpPr>
          <p:cNvPr id="13" name="Rectangle 26"/>
          <p:cNvSpPr>
            <a:spLocks noChangeArrowheads="1"/>
          </p:cNvSpPr>
          <p:nvPr/>
        </p:nvSpPr>
        <p:spPr bwMode="auto">
          <a:xfrm>
            <a:off x="9147576" y="3257553"/>
            <a:ext cx="1557540" cy="1531937"/>
          </a:xfrm>
          <a:prstGeom prst="rect">
            <a:avLst/>
          </a:prstGeom>
          <a:blipFill>
            <a:blip r:embed="rId7"/>
            <a:stretch>
              <a:fillRect/>
            </a:stretch>
          </a:blipFill>
          <a:ln w="19050" cap="flat">
            <a:noFill/>
            <a:prstDash val="solid"/>
            <a:miter lim="800000"/>
          </a:ln>
          <a:effectLst>
            <a:outerShdw blurRad="76200" dist="76200" dir="5400000" algn="tl" rotWithShape="0">
              <a:prstClr val="black">
                <a:alpha val="30000"/>
              </a:prstClr>
            </a:outerShdw>
          </a:effec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prstClr val="black"/>
              </a:solidFill>
              <a:effectLst/>
              <a:uLnTx/>
              <a:uFillTx/>
            </a:endParaRPr>
          </a:p>
        </p:txBody>
      </p:sp>
      <p:grpSp>
        <p:nvGrpSpPr>
          <p:cNvPr id="14" name="组合 13"/>
          <p:cNvGrpSpPr/>
          <p:nvPr/>
        </p:nvGrpSpPr>
        <p:grpSpPr>
          <a:xfrm>
            <a:off x="1945752" y="1933903"/>
            <a:ext cx="649341" cy="780405"/>
            <a:chOff x="7369175" y="-508000"/>
            <a:chExt cx="636588" cy="765176"/>
          </a:xfrm>
          <a:solidFill>
            <a:schemeClr val="bg1"/>
          </a:solidFill>
        </p:grpSpPr>
        <p:sp>
          <p:nvSpPr>
            <p:cNvPr id="15" name="Freeform 807"/>
            <p:cNvSpPr/>
            <p:nvPr/>
          </p:nvSpPr>
          <p:spPr bwMode="auto">
            <a:xfrm>
              <a:off x="782955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16" name="Freeform 808"/>
            <p:cNvSpPr/>
            <p:nvPr/>
          </p:nvSpPr>
          <p:spPr bwMode="auto">
            <a:xfrm>
              <a:off x="774700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17" name="Oval 809"/>
            <p:cNvSpPr>
              <a:spLocks noChangeArrowheads="1"/>
            </p:cNvSpPr>
            <p:nvPr/>
          </p:nvSpPr>
          <p:spPr bwMode="auto">
            <a:xfrm>
              <a:off x="7777163" y="-381000"/>
              <a:ext cx="96838" cy="1206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18" name="Freeform 810"/>
            <p:cNvSpPr/>
            <p:nvPr/>
          </p:nvSpPr>
          <p:spPr bwMode="auto">
            <a:xfrm>
              <a:off x="7810500" y="-249237"/>
              <a:ext cx="30163" cy="33338"/>
            </a:xfrm>
            <a:custGeom>
              <a:avLst/>
              <a:gdLst>
                <a:gd name="T0" fmla="*/ 3 w 19"/>
                <a:gd name="T1" fmla="*/ 0 h 21"/>
                <a:gd name="T2" fmla="*/ 0 w 19"/>
                <a:gd name="T3" fmla="*/ 14 h 21"/>
                <a:gd name="T4" fmla="*/ 10 w 19"/>
                <a:gd name="T5" fmla="*/ 21 h 21"/>
                <a:gd name="T6" fmla="*/ 19 w 19"/>
                <a:gd name="T7" fmla="*/ 14 h 21"/>
                <a:gd name="T8" fmla="*/ 17 w 19"/>
                <a:gd name="T9" fmla="*/ 0 h 21"/>
                <a:gd name="T10" fmla="*/ 3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3" y="0"/>
                  </a:moveTo>
                  <a:lnTo>
                    <a:pt x="0" y="14"/>
                  </a:lnTo>
                  <a:lnTo>
                    <a:pt x="10" y="21"/>
                  </a:lnTo>
                  <a:lnTo>
                    <a:pt x="19" y="14"/>
                  </a:lnTo>
                  <a:lnTo>
                    <a:pt x="17"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19" name="Freeform 811"/>
            <p:cNvSpPr/>
            <p:nvPr/>
          </p:nvSpPr>
          <p:spPr bwMode="auto">
            <a:xfrm>
              <a:off x="7807325" y="-227012"/>
              <a:ext cx="38100" cy="153988"/>
            </a:xfrm>
            <a:custGeom>
              <a:avLst/>
              <a:gdLst>
                <a:gd name="T0" fmla="*/ 5 w 24"/>
                <a:gd name="T1" fmla="*/ 0 h 97"/>
                <a:gd name="T2" fmla="*/ 0 w 24"/>
                <a:gd name="T3" fmla="*/ 88 h 97"/>
                <a:gd name="T4" fmla="*/ 12 w 24"/>
                <a:gd name="T5" fmla="*/ 97 h 97"/>
                <a:gd name="T6" fmla="*/ 24 w 24"/>
                <a:gd name="T7" fmla="*/ 88 h 97"/>
                <a:gd name="T8" fmla="*/ 19 w 24"/>
                <a:gd name="T9" fmla="*/ 0 h 97"/>
                <a:gd name="T10" fmla="*/ 5 w 24"/>
                <a:gd name="T11" fmla="*/ 0 h 97"/>
              </a:gdLst>
              <a:ahLst/>
              <a:cxnLst>
                <a:cxn ang="0">
                  <a:pos x="T0" y="T1"/>
                </a:cxn>
                <a:cxn ang="0">
                  <a:pos x="T2" y="T3"/>
                </a:cxn>
                <a:cxn ang="0">
                  <a:pos x="T4" y="T5"/>
                </a:cxn>
                <a:cxn ang="0">
                  <a:pos x="T6" y="T7"/>
                </a:cxn>
                <a:cxn ang="0">
                  <a:pos x="T8" y="T9"/>
                </a:cxn>
                <a:cxn ang="0">
                  <a:pos x="T10" y="T11"/>
                </a:cxn>
              </a:cxnLst>
              <a:rect l="0" t="0" r="r" b="b"/>
              <a:pathLst>
                <a:path w="24" h="97">
                  <a:moveTo>
                    <a:pt x="5" y="0"/>
                  </a:moveTo>
                  <a:lnTo>
                    <a:pt x="0" y="88"/>
                  </a:lnTo>
                  <a:lnTo>
                    <a:pt x="12" y="97"/>
                  </a:lnTo>
                  <a:lnTo>
                    <a:pt x="24" y="88"/>
                  </a:lnTo>
                  <a:lnTo>
                    <a:pt x="19"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20" name="Freeform 812"/>
            <p:cNvSpPr>
              <a:spLocks noEditPoints="1"/>
            </p:cNvSpPr>
            <p:nvPr/>
          </p:nvSpPr>
          <p:spPr bwMode="auto">
            <a:xfrm>
              <a:off x="7669213" y="-312737"/>
              <a:ext cx="336550" cy="333375"/>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21" name="Freeform 813"/>
            <p:cNvSpPr>
              <a:spLocks noEditPoints="1"/>
            </p:cNvSpPr>
            <p:nvPr/>
          </p:nvSpPr>
          <p:spPr bwMode="auto">
            <a:xfrm>
              <a:off x="7369175" y="-508000"/>
              <a:ext cx="341313" cy="603250"/>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 presetClass="entr" presetSubtype="4" decel="8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par>
                                <p:cTn id="20" presetID="12" presetClass="entr" presetSubtype="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2" presetClass="entr" presetSubtype="8" decel="8000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1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up)">
                                      <p:cBhvr>
                                        <p:cTn id="31" dur="500"/>
                                        <p:tgtEl>
                                          <p:spTgt spid="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产品展示</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5"/>
          <p:cNvSpPr txBox="1"/>
          <p:nvPr/>
        </p:nvSpPr>
        <p:spPr>
          <a:xfrm>
            <a:off x="1008229" y="1220755"/>
            <a:ext cx="10081120" cy="923191"/>
          </a:xfrm>
          <a:prstGeom prst="rect">
            <a:avLst/>
          </a:prstGeom>
          <a:noFill/>
        </p:spPr>
        <p:txBody>
          <a:bodyPr wrap="square" lIns="121908" tIns="60955" rIns="121908" bIns="60955" rtlCol="0">
            <a:spAutoFit/>
          </a:bodyPr>
          <a:lstStyle/>
          <a:p>
            <a:pPr defTabSz="1218565">
              <a:lnSpc>
                <a:spcPct val="150000"/>
              </a:lnSpc>
              <a:defRPr/>
            </a:pPr>
            <a:r>
              <a:rPr lang="zh-CN" altLang="en-US" sz="1735" kern="0" dirty="0">
                <a:solidFill>
                  <a:sysClr val="windowText" lastClr="000000">
                    <a:lumMod val="75000"/>
                    <a:lumOff val="25000"/>
                  </a:sysClr>
                </a:solidFill>
                <a:latin typeface="微软雅黑" panose="020B0503020204020204" pitchFamily="34" charset="-122"/>
                <a:ea typeface="微软雅黑" panose="020B0503020204020204" pitchFamily="34" charset="-122"/>
              </a:rPr>
              <a:t>这里输入简单的文字概述这里输入简单文字概述这里输入简单的文字概述这里入简单的文字概述这里输入述简单的文字概述这里输入简单文字概述这里输入简单</a:t>
            </a:r>
          </a:p>
        </p:txBody>
      </p:sp>
      <p:sp>
        <p:nvSpPr>
          <p:cNvPr id="19" name="矩形 18"/>
          <p:cNvSpPr/>
          <p:nvPr/>
        </p:nvSpPr>
        <p:spPr>
          <a:xfrm>
            <a:off x="912218" y="2483064"/>
            <a:ext cx="3168352" cy="220824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lIns="121908" tIns="60955" rIns="121908" bIns="60955"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sysClr val="window" lastClr="FFFFFF"/>
              </a:solidFill>
              <a:effectLst/>
              <a:uLnTx/>
              <a:uFillTx/>
            </a:endParaRPr>
          </a:p>
        </p:txBody>
      </p:sp>
      <p:sp>
        <p:nvSpPr>
          <p:cNvPr id="20" name="矩形 19"/>
          <p:cNvSpPr/>
          <p:nvPr/>
        </p:nvSpPr>
        <p:spPr>
          <a:xfrm>
            <a:off x="912218" y="4691308"/>
            <a:ext cx="3168352" cy="480053"/>
          </a:xfrm>
          <a:prstGeom prst="rect">
            <a:avLst/>
          </a:prstGeom>
          <a:gradFill>
            <a:gsLst>
              <a:gs pos="0">
                <a:srgbClr val="0070C0"/>
              </a:gs>
              <a:gs pos="100000">
                <a:srgbClr val="01559B"/>
              </a:gs>
            </a:gsLst>
            <a:lin ang="10200000" scaled="0"/>
          </a:gradFill>
          <a:ln w="25400" cap="flat" cmpd="sng" algn="ctr">
            <a:noFill/>
            <a:prstDash val="solid"/>
          </a:ln>
          <a:effectLst/>
        </p:spPr>
        <p:txBody>
          <a:bodyPr lIns="121908" tIns="60955" rIns="121908" bIns="60955"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sysClr val="window" lastClr="FFFFFF"/>
              </a:solidFill>
              <a:effectLst/>
              <a:uLnTx/>
              <a:uFillTx/>
            </a:endParaRPr>
          </a:p>
        </p:txBody>
      </p:sp>
      <p:sp>
        <p:nvSpPr>
          <p:cNvPr id="21" name="TextBox 8"/>
          <p:cNvSpPr txBox="1"/>
          <p:nvPr/>
        </p:nvSpPr>
        <p:spPr>
          <a:xfrm>
            <a:off x="1854907" y="4694447"/>
            <a:ext cx="1409977" cy="588292"/>
          </a:xfrm>
          <a:prstGeom prst="rect">
            <a:avLst/>
          </a:prstGeom>
          <a:noFill/>
        </p:spPr>
        <p:txBody>
          <a:bodyPr wrap="none" lIns="121908" tIns="60955" rIns="121908" bIns="60955" rtlCol="0">
            <a:spAutoFit/>
          </a:bodyPr>
          <a:lstStyle/>
          <a:p>
            <a:pPr defTabSz="1218565">
              <a:defRPr/>
            </a:pPr>
            <a:r>
              <a:rPr lang="zh-CN" altLang="en-US" sz="3025" kern="0" dirty="0">
                <a:solidFill>
                  <a:sysClr val="window" lastClr="FFFFFF"/>
                </a:solidFill>
                <a:latin typeface="微软雅黑" panose="020B0503020204020204" pitchFamily="34" charset="-122"/>
                <a:ea typeface="微软雅黑" panose="020B0503020204020204" pitchFamily="34" charset="-122"/>
              </a:rPr>
              <a:t>标题一</a:t>
            </a:r>
          </a:p>
        </p:txBody>
      </p:sp>
      <p:sp>
        <p:nvSpPr>
          <p:cNvPr id="22" name="TextBox 9"/>
          <p:cNvSpPr txBox="1"/>
          <p:nvPr/>
        </p:nvSpPr>
        <p:spPr>
          <a:xfrm>
            <a:off x="912218" y="5349213"/>
            <a:ext cx="3168352" cy="923191"/>
          </a:xfrm>
          <a:prstGeom prst="rect">
            <a:avLst/>
          </a:prstGeom>
          <a:noFill/>
        </p:spPr>
        <p:txBody>
          <a:bodyPr wrap="square" lIns="121908" tIns="60955" rIns="121908" bIns="60955" rtlCol="0">
            <a:spAutoFit/>
          </a:bodyPr>
          <a:lstStyle/>
          <a:p>
            <a:pPr defTabSz="1218565">
              <a:lnSpc>
                <a:spcPct val="150000"/>
              </a:lnSpc>
              <a:defRPr/>
            </a:pPr>
            <a:r>
              <a:rPr lang="zh-CN" altLang="en-US" sz="1735" kern="0" dirty="0">
                <a:solidFill>
                  <a:sysClr val="windowText" lastClr="000000">
                    <a:lumMod val="75000"/>
                    <a:lumOff val="25000"/>
                  </a:sysClr>
                </a:solidFill>
                <a:latin typeface="微软雅黑" panose="020B0503020204020204" pitchFamily="34" charset="-122"/>
                <a:ea typeface="微软雅黑" panose="020B0503020204020204" pitchFamily="34" charset="-122"/>
              </a:rPr>
              <a:t>这里输入简单的文字概述里输入简单文字概述这里简单</a:t>
            </a:r>
            <a:endParaRPr lang="en-US" altLang="zh-CN" sz="1735"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3" name="矩形 22"/>
          <p:cNvSpPr/>
          <p:nvPr/>
        </p:nvSpPr>
        <p:spPr>
          <a:xfrm>
            <a:off x="4464613" y="2483064"/>
            <a:ext cx="3168352" cy="220824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lIns="121908" tIns="60955" rIns="121908" bIns="60955"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sysClr val="window" lastClr="FFFFFF"/>
              </a:solidFill>
              <a:effectLst/>
              <a:uLnTx/>
              <a:uFillTx/>
            </a:endParaRPr>
          </a:p>
        </p:txBody>
      </p:sp>
      <p:sp>
        <p:nvSpPr>
          <p:cNvPr id="24" name="矩形 23"/>
          <p:cNvSpPr/>
          <p:nvPr/>
        </p:nvSpPr>
        <p:spPr>
          <a:xfrm>
            <a:off x="4464613" y="4691308"/>
            <a:ext cx="3168352" cy="480053"/>
          </a:xfrm>
          <a:prstGeom prst="rect">
            <a:avLst/>
          </a:prstGeom>
          <a:gradFill>
            <a:gsLst>
              <a:gs pos="0">
                <a:srgbClr val="0070C0"/>
              </a:gs>
              <a:gs pos="100000">
                <a:srgbClr val="01559B"/>
              </a:gs>
            </a:gsLst>
            <a:lin ang="10200000" scaled="0"/>
          </a:gradFill>
          <a:ln w="25400" cap="flat" cmpd="sng" algn="ctr">
            <a:noFill/>
            <a:prstDash val="solid"/>
          </a:ln>
          <a:effectLst/>
        </p:spPr>
        <p:txBody>
          <a:bodyPr lIns="121908" tIns="60955" rIns="121908" bIns="60955"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sysClr val="window" lastClr="FFFFFF"/>
              </a:solidFill>
              <a:effectLst/>
              <a:uLnTx/>
              <a:uFillTx/>
            </a:endParaRPr>
          </a:p>
        </p:txBody>
      </p:sp>
      <p:sp>
        <p:nvSpPr>
          <p:cNvPr id="25" name="TextBox 12"/>
          <p:cNvSpPr txBox="1"/>
          <p:nvPr/>
        </p:nvSpPr>
        <p:spPr>
          <a:xfrm>
            <a:off x="5407302" y="4694447"/>
            <a:ext cx="1409977" cy="588292"/>
          </a:xfrm>
          <a:prstGeom prst="rect">
            <a:avLst/>
          </a:prstGeom>
          <a:noFill/>
        </p:spPr>
        <p:txBody>
          <a:bodyPr wrap="none" lIns="121908" tIns="60955" rIns="121908" bIns="60955" rtlCol="0">
            <a:spAutoFit/>
          </a:bodyPr>
          <a:lstStyle/>
          <a:p>
            <a:pPr defTabSz="1218565">
              <a:defRPr/>
            </a:pPr>
            <a:r>
              <a:rPr lang="zh-CN" altLang="en-US" sz="3025" kern="0" dirty="0">
                <a:solidFill>
                  <a:sysClr val="window" lastClr="FFFFFF"/>
                </a:solidFill>
                <a:latin typeface="微软雅黑" panose="020B0503020204020204" pitchFamily="34" charset="-122"/>
                <a:ea typeface="微软雅黑" panose="020B0503020204020204" pitchFamily="34" charset="-122"/>
              </a:rPr>
              <a:t>标题一</a:t>
            </a:r>
          </a:p>
        </p:txBody>
      </p:sp>
      <p:sp>
        <p:nvSpPr>
          <p:cNvPr id="26" name="TextBox 13"/>
          <p:cNvSpPr txBox="1"/>
          <p:nvPr/>
        </p:nvSpPr>
        <p:spPr>
          <a:xfrm>
            <a:off x="4464613" y="5349213"/>
            <a:ext cx="3168352" cy="923191"/>
          </a:xfrm>
          <a:prstGeom prst="rect">
            <a:avLst/>
          </a:prstGeom>
          <a:noFill/>
        </p:spPr>
        <p:txBody>
          <a:bodyPr wrap="square" lIns="121908" tIns="60955" rIns="121908" bIns="60955" rtlCol="0">
            <a:spAutoFit/>
          </a:bodyPr>
          <a:lstStyle/>
          <a:p>
            <a:pPr defTabSz="1218565">
              <a:lnSpc>
                <a:spcPct val="150000"/>
              </a:lnSpc>
              <a:defRPr/>
            </a:pPr>
            <a:r>
              <a:rPr lang="zh-CN" altLang="en-US" sz="1735" kern="0" dirty="0">
                <a:solidFill>
                  <a:sysClr val="windowText" lastClr="000000">
                    <a:lumMod val="75000"/>
                    <a:lumOff val="25000"/>
                  </a:sysClr>
                </a:solidFill>
                <a:latin typeface="微软雅黑" panose="020B0503020204020204" pitchFamily="34" charset="-122"/>
                <a:ea typeface="微软雅黑" panose="020B0503020204020204" pitchFamily="34" charset="-122"/>
              </a:rPr>
              <a:t>这里输入简单的文字概述里输入简单文字概述这里简单</a:t>
            </a:r>
            <a:endParaRPr lang="en-US" altLang="zh-CN" sz="1735"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7" name="矩形 26"/>
          <p:cNvSpPr/>
          <p:nvPr/>
        </p:nvSpPr>
        <p:spPr>
          <a:xfrm>
            <a:off x="8017007" y="2483064"/>
            <a:ext cx="3168352" cy="2208245"/>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lIns="121908" tIns="60955" rIns="121908" bIns="60955"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sysClr val="window" lastClr="FFFFFF"/>
              </a:solidFill>
              <a:effectLst/>
              <a:uLnTx/>
              <a:uFillTx/>
            </a:endParaRPr>
          </a:p>
        </p:txBody>
      </p:sp>
      <p:sp>
        <p:nvSpPr>
          <p:cNvPr id="28" name="矩形 27"/>
          <p:cNvSpPr/>
          <p:nvPr/>
        </p:nvSpPr>
        <p:spPr>
          <a:xfrm>
            <a:off x="8017007" y="4691308"/>
            <a:ext cx="3168352" cy="480053"/>
          </a:xfrm>
          <a:prstGeom prst="rect">
            <a:avLst/>
          </a:prstGeom>
          <a:gradFill>
            <a:gsLst>
              <a:gs pos="0">
                <a:srgbClr val="0070C0"/>
              </a:gs>
              <a:gs pos="100000">
                <a:srgbClr val="01559B"/>
              </a:gs>
            </a:gsLst>
            <a:lin ang="10200000" scaled="0"/>
          </a:gradFill>
          <a:ln w="25400" cap="flat" cmpd="sng" algn="ctr">
            <a:noFill/>
            <a:prstDash val="solid"/>
          </a:ln>
          <a:effectLst/>
        </p:spPr>
        <p:txBody>
          <a:bodyPr lIns="121908" tIns="60955" rIns="121908" bIns="60955"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sysClr val="window" lastClr="FFFFFF"/>
              </a:solidFill>
              <a:effectLst/>
              <a:uLnTx/>
              <a:uFillTx/>
            </a:endParaRPr>
          </a:p>
        </p:txBody>
      </p:sp>
      <p:sp>
        <p:nvSpPr>
          <p:cNvPr id="29" name="TextBox 18"/>
          <p:cNvSpPr txBox="1"/>
          <p:nvPr/>
        </p:nvSpPr>
        <p:spPr>
          <a:xfrm>
            <a:off x="8959695" y="4694447"/>
            <a:ext cx="1409977" cy="588292"/>
          </a:xfrm>
          <a:prstGeom prst="rect">
            <a:avLst/>
          </a:prstGeom>
          <a:noFill/>
        </p:spPr>
        <p:txBody>
          <a:bodyPr wrap="none" lIns="121908" tIns="60955" rIns="121908" bIns="60955" rtlCol="0">
            <a:spAutoFit/>
          </a:bodyPr>
          <a:lstStyle/>
          <a:p>
            <a:pPr defTabSz="1218565">
              <a:defRPr/>
            </a:pPr>
            <a:r>
              <a:rPr lang="zh-CN" altLang="en-US" sz="3025" kern="0" dirty="0">
                <a:solidFill>
                  <a:sysClr val="window" lastClr="FFFFFF"/>
                </a:solidFill>
                <a:latin typeface="微软雅黑" panose="020B0503020204020204" pitchFamily="34" charset="-122"/>
                <a:ea typeface="微软雅黑" panose="020B0503020204020204" pitchFamily="34" charset="-122"/>
              </a:rPr>
              <a:t>标题一</a:t>
            </a:r>
          </a:p>
        </p:txBody>
      </p:sp>
      <p:sp>
        <p:nvSpPr>
          <p:cNvPr id="30" name="TextBox 19"/>
          <p:cNvSpPr txBox="1"/>
          <p:nvPr/>
        </p:nvSpPr>
        <p:spPr>
          <a:xfrm>
            <a:off x="8017007" y="5349213"/>
            <a:ext cx="3168352" cy="923191"/>
          </a:xfrm>
          <a:prstGeom prst="rect">
            <a:avLst/>
          </a:prstGeom>
          <a:noFill/>
        </p:spPr>
        <p:txBody>
          <a:bodyPr wrap="square" lIns="121908" tIns="60955" rIns="121908" bIns="60955" rtlCol="0">
            <a:spAutoFit/>
          </a:bodyPr>
          <a:lstStyle/>
          <a:p>
            <a:pPr defTabSz="1218565">
              <a:lnSpc>
                <a:spcPct val="150000"/>
              </a:lnSpc>
              <a:defRPr/>
            </a:pPr>
            <a:r>
              <a:rPr lang="zh-CN" altLang="en-US" sz="1735" kern="0" dirty="0">
                <a:solidFill>
                  <a:sysClr val="windowText" lastClr="000000">
                    <a:lumMod val="75000"/>
                    <a:lumOff val="25000"/>
                  </a:sysClr>
                </a:solidFill>
                <a:latin typeface="微软雅黑" panose="020B0503020204020204" pitchFamily="34" charset="-122"/>
                <a:ea typeface="微软雅黑" panose="020B0503020204020204" pitchFamily="34" charset="-122"/>
              </a:rPr>
              <a:t>这里输入简单的文字概述里输入简单文字概述这里简单</a:t>
            </a:r>
            <a:endParaRPr lang="en-US" altLang="zh-CN" sz="1735"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outVertical)">
                                      <p:cBhvr>
                                        <p:cTn id="19" dur="500"/>
                                        <p:tgtEl>
                                          <p:spTgt spid="20"/>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childTnLst>
                          </p:cTn>
                        </p:par>
                        <p:par>
                          <p:cTn id="30" fill="hold">
                            <p:stCondLst>
                              <p:cond delay="3000"/>
                            </p:stCondLst>
                            <p:childTnLst>
                              <p:par>
                                <p:cTn id="31" presetID="16" presetClass="entr" presetSubtype="37"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outVertical)">
                                      <p:cBhvr>
                                        <p:cTn id="33" dur="500"/>
                                        <p:tgtEl>
                                          <p:spTgt spid="24"/>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childTnLst>
                          </p:cTn>
                        </p:par>
                        <p:par>
                          <p:cTn id="44" fill="hold">
                            <p:stCondLst>
                              <p:cond delay="4500"/>
                            </p:stCondLst>
                            <p:childTnLst>
                              <p:par>
                                <p:cTn id="45" presetID="16" presetClass="entr" presetSubtype="37"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barn(outVertical)">
                                      <p:cBhvr>
                                        <p:cTn id="47" dur="500"/>
                                        <p:tgtEl>
                                          <p:spTgt spid="28"/>
                                        </p:tgtEl>
                                      </p:cBhvr>
                                    </p:animEffect>
                                  </p:childTnLst>
                                </p:cTn>
                              </p:par>
                            </p:childTnLst>
                          </p:cTn>
                        </p:par>
                        <p:par>
                          <p:cTn id="48" fill="hold">
                            <p:stCondLst>
                              <p:cond delay="5000"/>
                            </p:stCondLst>
                            <p:childTnLst>
                              <p:par>
                                <p:cTn id="49" presetID="22" presetClass="entr" presetSubtype="1"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up)">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2" grpId="0"/>
      <p:bldP spid="23" grpId="0" animBg="1"/>
      <p:bldP spid="24" grpId="0" animBg="1"/>
      <p:bldP spid="26" grpId="0"/>
      <p:bldP spid="27" grpId="0" animBg="1"/>
      <p:bldP spid="28" grpId="0" animBg="1"/>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产品功能</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椭圆 5"/>
          <p:cNvSpPr/>
          <p:nvPr/>
        </p:nvSpPr>
        <p:spPr>
          <a:xfrm rot="13890513">
            <a:off x="5622255" y="1671609"/>
            <a:ext cx="1751880" cy="1751880"/>
          </a:xfrm>
          <a:prstGeom prst="ellipse">
            <a:avLst/>
          </a:prstGeom>
          <a:gradFill>
            <a:gsLst>
              <a:gs pos="0">
                <a:srgbClr val="0070C0"/>
              </a:gs>
              <a:gs pos="100000">
                <a:srgbClr val="01559B"/>
              </a:gs>
            </a:gsLst>
            <a:lin ang="10200000" scaled="0"/>
          </a:gradFill>
          <a:ln w="6350" cap="flat" cmpd="sng" algn="ctr">
            <a:solidFill>
              <a:sysClr val="window" lastClr="FFFFFF"/>
            </a:solidFill>
            <a:prstDash val="solid"/>
          </a:ln>
          <a:effectLst/>
        </p:spPr>
        <p:txBody>
          <a:bodyPr lIns="121908" tIns="60955" rIns="121908" bIns="60955" rtlCol="0" anchor="ctr"/>
          <a:lstStyle/>
          <a:p>
            <a:pPr algn="ctr" defTabSz="1218565">
              <a:defRPr/>
            </a:pPr>
            <a:endParaRPr lang="zh-CN" altLang="en-US" sz="3025" kern="0">
              <a:solidFill>
                <a:sysClr val="window" lastClr="FFFFFF"/>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5922521" y="1962407"/>
            <a:ext cx="1360285" cy="476082"/>
          </a:xfrm>
          <a:prstGeom prst="rect">
            <a:avLst/>
          </a:prstGeom>
          <a:noFill/>
        </p:spPr>
        <p:txBody>
          <a:bodyPr wrap="none" lIns="121908" tIns="60955" rIns="121908" bIns="60955" rtlCol="0">
            <a:spAutoFit/>
          </a:bodyPr>
          <a:lstStyle/>
          <a:p>
            <a:pPr algn="ctr" defTabSz="1218565">
              <a:lnSpc>
                <a:spcPct val="150000"/>
              </a:lnSpc>
              <a:defRPr/>
            </a:pPr>
            <a:r>
              <a:rPr lang="zh-CN" altLang="en-US" sz="1735" b="1" kern="0">
                <a:solidFill>
                  <a:sysClr val="window" lastClr="FFFFFF">
                    <a:lumMod val="95000"/>
                  </a:sysClr>
                </a:solidFill>
                <a:latin typeface="微软雅黑" panose="020B0503020204020204" pitchFamily="34" charset="-122"/>
                <a:ea typeface="微软雅黑" panose="020B0503020204020204" pitchFamily="34" charset="-122"/>
              </a:rPr>
              <a:t>产品功能一</a:t>
            </a:r>
            <a:endParaRPr lang="zh-CN" altLang="en-US" sz="1735" b="1" kern="0"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8" name="矩形 7"/>
          <p:cNvSpPr/>
          <p:nvPr/>
        </p:nvSpPr>
        <p:spPr>
          <a:xfrm flipH="1">
            <a:off x="7824989" y="3507900"/>
            <a:ext cx="3191108" cy="902761"/>
          </a:xfrm>
          <a:prstGeom prst="rect">
            <a:avLst/>
          </a:prstGeom>
          <a:effectLst/>
        </p:spPr>
        <p:txBody>
          <a:bodyPr wrap="square" lIns="162509" tIns="81255" rIns="162509" bIns="81255">
            <a:spAutoFit/>
          </a:bodyPr>
          <a:lstStyle/>
          <a:p>
            <a:pPr defTabSz="1218565">
              <a:lnSpc>
                <a:spcPct val="150000"/>
              </a:lnSpc>
              <a:defRPr/>
            </a:pPr>
            <a:r>
              <a:rPr lang="zh-CN" altLang="en-US" sz="16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这里输入简单的文字概述这里输入简单文字概述简单的文字概述。</a:t>
            </a:r>
            <a:endParaRPr lang="en-US" altLang="zh-CN" sz="16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9" name="矩形 8"/>
          <p:cNvSpPr/>
          <p:nvPr/>
        </p:nvSpPr>
        <p:spPr>
          <a:xfrm>
            <a:off x="7824988" y="1413000"/>
            <a:ext cx="2496277" cy="433402"/>
          </a:xfrm>
          <a:prstGeom prst="rect">
            <a:avLst/>
          </a:prstGeom>
        </p:spPr>
        <p:txBody>
          <a:bodyPr wrap="square" lIns="162509" tIns="81255" rIns="162509" bIns="81255">
            <a:spAutoFit/>
          </a:bodyPr>
          <a:lstStyle/>
          <a:p>
            <a:pPr algn="just" defTabSz="1624965" fontAlgn="base">
              <a:lnSpc>
                <a:spcPts val="2135"/>
              </a:lnSpc>
              <a:spcBef>
                <a:spcPct val="0"/>
              </a:spcBef>
              <a:spcAft>
                <a:spcPct val="0"/>
              </a:spcAft>
              <a:defRPr/>
            </a:pPr>
            <a:r>
              <a:rPr lang="zh-CN" altLang="en-US" sz="1735" b="1" kern="0" dirty="0">
                <a:solidFill>
                  <a:sysClr val="windowText" lastClr="000000">
                    <a:lumMod val="75000"/>
                    <a:lumOff val="25000"/>
                  </a:sysClr>
                </a:solidFill>
                <a:latin typeface="微软雅黑" panose="020B0503020204020204" pitchFamily="34" charset="-122"/>
                <a:ea typeface="微软雅黑" panose="020B0503020204020204" pitchFamily="34" charset="-122"/>
              </a:rPr>
              <a:t>这里填写小标题</a:t>
            </a:r>
            <a:endParaRPr lang="en-US" altLang="zh-CN" sz="1735" b="1"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10" name="矩形 9"/>
          <p:cNvSpPr/>
          <p:nvPr/>
        </p:nvSpPr>
        <p:spPr>
          <a:xfrm>
            <a:off x="8017009" y="1850721"/>
            <a:ext cx="2880320" cy="165717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solidFill>
              <a:srgbClr val="01559B"/>
            </a:solidFill>
            <a:prstDash val="solid"/>
          </a:ln>
          <a:effectLst/>
        </p:spPr>
        <p:txBody>
          <a:bodyPr lIns="121908" tIns="60955" rIns="121908" bIns="60955" rtlCol="0" anchor="ctr"/>
          <a:lstStyle/>
          <a:p>
            <a:pPr algn="ctr" defTabSz="1218565">
              <a:defRPr/>
            </a:pPr>
            <a:endParaRPr lang="zh-CN" altLang="en-US" sz="3025" kern="0">
              <a:solidFill>
                <a:sysClr val="window" lastClr="FFFFFF"/>
              </a:solidFill>
              <a:latin typeface="微软雅黑" panose="020B0503020204020204" pitchFamily="34" charset="-122"/>
              <a:ea typeface="微软雅黑" panose="020B0503020204020204" pitchFamily="34" charset="-122"/>
            </a:endParaRPr>
          </a:p>
        </p:txBody>
      </p:sp>
      <p:sp>
        <p:nvSpPr>
          <p:cNvPr id="11" name="椭圆 10"/>
          <p:cNvSpPr/>
          <p:nvPr/>
        </p:nvSpPr>
        <p:spPr>
          <a:xfrm rot="19055605">
            <a:off x="5220855" y="2953925"/>
            <a:ext cx="1751880" cy="1751880"/>
          </a:xfrm>
          <a:prstGeom prst="ellipse">
            <a:avLst/>
          </a:prstGeom>
          <a:gradFill>
            <a:gsLst>
              <a:gs pos="0">
                <a:srgbClr val="0070C0"/>
              </a:gs>
              <a:gs pos="100000">
                <a:srgbClr val="01559B"/>
              </a:gs>
            </a:gsLst>
            <a:lin ang="10200000" scaled="0"/>
          </a:gradFill>
          <a:ln w="6350" cap="flat" cmpd="sng" algn="ctr">
            <a:solidFill>
              <a:sysClr val="window" lastClr="FFFFFF"/>
            </a:solidFill>
            <a:prstDash val="solid"/>
          </a:ln>
          <a:effectLst/>
        </p:spPr>
        <p:txBody>
          <a:bodyPr lIns="121908" tIns="60955" rIns="121908" bIns="60955" rtlCol="0" anchor="ctr"/>
          <a:lstStyle/>
          <a:p>
            <a:pPr algn="ctr" defTabSz="1218565">
              <a:defRPr/>
            </a:pPr>
            <a:endParaRPr lang="zh-CN" altLang="en-US" sz="3025" kern="0">
              <a:solidFill>
                <a:sysClr val="window" lastClr="FFFFFF"/>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5465186" y="3501851"/>
            <a:ext cx="1360285" cy="523146"/>
          </a:xfrm>
          <a:prstGeom prst="rect">
            <a:avLst/>
          </a:prstGeom>
          <a:noFill/>
        </p:spPr>
        <p:txBody>
          <a:bodyPr wrap="none" lIns="121908" tIns="60955" rIns="121908" bIns="60955" rtlCol="0">
            <a:spAutoFit/>
          </a:bodyPr>
          <a:lstStyle/>
          <a:p>
            <a:pPr algn="ctr" defTabSz="1218565">
              <a:lnSpc>
                <a:spcPct val="150000"/>
              </a:lnSpc>
              <a:defRPr/>
            </a:pPr>
            <a:r>
              <a:rPr lang="zh-CN" altLang="en-US" sz="1735" b="1" kern="0">
                <a:solidFill>
                  <a:sysClr val="window" lastClr="FFFFFF">
                    <a:lumMod val="95000"/>
                  </a:sysClr>
                </a:solidFill>
                <a:latin typeface="微软雅黑" panose="020B0503020204020204" pitchFamily="34" charset="-122"/>
                <a:ea typeface="微软雅黑" panose="020B0503020204020204" pitchFamily="34" charset="-122"/>
              </a:rPr>
              <a:t>产品功能二</a:t>
            </a:r>
            <a:endParaRPr lang="zh-CN" altLang="en-US" sz="1735" b="1" kern="0"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13" name="矩形 12"/>
          <p:cNvSpPr/>
          <p:nvPr/>
        </p:nvSpPr>
        <p:spPr>
          <a:xfrm flipH="1">
            <a:off x="3176904" y="5365656"/>
            <a:ext cx="3191108" cy="902761"/>
          </a:xfrm>
          <a:prstGeom prst="rect">
            <a:avLst/>
          </a:prstGeom>
          <a:effectLst/>
        </p:spPr>
        <p:txBody>
          <a:bodyPr wrap="square" lIns="162509" tIns="81255" rIns="162509" bIns="81255">
            <a:spAutoFit/>
          </a:bodyPr>
          <a:lstStyle/>
          <a:p>
            <a:pPr defTabSz="1218565">
              <a:lnSpc>
                <a:spcPct val="150000"/>
              </a:lnSpc>
              <a:defRPr/>
            </a:pPr>
            <a:r>
              <a:rPr lang="zh-CN" altLang="en-US" sz="16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这里输入简单的文字概述这里输入简单文字概述简单的文字概述。</a:t>
            </a:r>
            <a:endParaRPr lang="en-US" altLang="zh-CN" sz="16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14" name="矩形 13"/>
          <p:cNvSpPr/>
          <p:nvPr/>
        </p:nvSpPr>
        <p:spPr>
          <a:xfrm>
            <a:off x="3169061" y="5114696"/>
            <a:ext cx="2374389" cy="433402"/>
          </a:xfrm>
          <a:prstGeom prst="rect">
            <a:avLst/>
          </a:prstGeom>
        </p:spPr>
        <p:txBody>
          <a:bodyPr wrap="square" lIns="162509" tIns="81255" rIns="162509" bIns="81255">
            <a:spAutoFit/>
          </a:bodyPr>
          <a:lstStyle/>
          <a:p>
            <a:pPr algn="just" defTabSz="1624965" fontAlgn="base">
              <a:lnSpc>
                <a:spcPts val="2135"/>
              </a:lnSpc>
              <a:spcBef>
                <a:spcPct val="0"/>
              </a:spcBef>
              <a:spcAft>
                <a:spcPct val="0"/>
              </a:spcAft>
              <a:defRPr/>
            </a:pPr>
            <a:r>
              <a:rPr lang="zh-CN" altLang="en-US" sz="1735" b="1" kern="0" dirty="0">
                <a:solidFill>
                  <a:sysClr val="windowText" lastClr="000000">
                    <a:lumMod val="75000"/>
                    <a:lumOff val="25000"/>
                  </a:sysClr>
                </a:solidFill>
                <a:latin typeface="微软雅黑" panose="020B0503020204020204" pitchFamily="34" charset="-122"/>
                <a:ea typeface="微软雅黑" panose="020B0503020204020204" pitchFamily="34" charset="-122"/>
              </a:rPr>
              <a:t>这里填写小标题</a:t>
            </a:r>
            <a:endParaRPr lang="en-US" altLang="zh-CN" sz="1735" b="1"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15" name="矩形 14"/>
          <p:cNvSpPr/>
          <p:nvPr/>
        </p:nvSpPr>
        <p:spPr>
          <a:xfrm>
            <a:off x="6772398" y="5148458"/>
            <a:ext cx="2880320" cy="96662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solidFill>
              <a:srgbClr val="01559B"/>
            </a:solidFill>
            <a:prstDash val="solid"/>
          </a:ln>
          <a:effectLst/>
        </p:spPr>
        <p:txBody>
          <a:bodyPr lIns="121908" tIns="60955" rIns="121908" bIns="60955" rtlCol="0" anchor="ctr"/>
          <a:lstStyle/>
          <a:p>
            <a:pPr algn="ctr" defTabSz="1218565">
              <a:defRPr/>
            </a:pPr>
            <a:endParaRPr lang="zh-CN" altLang="en-US" sz="3025" kern="0">
              <a:solidFill>
                <a:sysClr val="window" lastClr="FFFFFF"/>
              </a:solidFill>
              <a:latin typeface="微软雅黑" panose="020B0503020204020204" pitchFamily="34" charset="-122"/>
              <a:ea typeface="微软雅黑" panose="020B0503020204020204" pitchFamily="34" charset="-122"/>
            </a:endParaRPr>
          </a:p>
        </p:txBody>
      </p:sp>
      <p:sp>
        <p:nvSpPr>
          <p:cNvPr id="16" name="椭圆 15"/>
          <p:cNvSpPr/>
          <p:nvPr/>
        </p:nvSpPr>
        <p:spPr>
          <a:xfrm rot="5557516">
            <a:off x="4305713" y="1910869"/>
            <a:ext cx="1751880" cy="1751880"/>
          </a:xfrm>
          <a:prstGeom prst="ellipse">
            <a:avLst/>
          </a:prstGeom>
          <a:gradFill>
            <a:gsLst>
              <a:gs pos="0">
                <a:srgbClr val="0070C0"/>
              </a:gs>
              <a:gs pos="100000">
                <a:srgbClr val="01559B"/>
              </a:gs>
            </a:gsLst>
            <a:lin ang="10200000" scaled="0"/>
          </a:gradFill>
          <a:ln w="6350" cap="flat" cmpd="sng" algn="ctr">
            <a:solidFill>
              <a:sysClr val="window" lastClr="FFFFFF"/>
            </a:solidFill>
            <a:prstDash val="solid"/>
          </a:ln>
          <a:effectLst/>
        </p:spPr>
        <p:txBody>
          <a:bodyPr lIns="121908" tIns="60955" rIns="121908" bIns="60955" rtlCol="0" anchor="ctr"/>
          <a:lstStyle/>
          <a:p>
            <a:pPr algn="ctr" defTabSz="1218565">
              <a:defRPr/>
            </a:pPr>
            <a:endParaRPr lang="zh-CN" altLang="en-US" sz="3025" kern="0">
              <a:solidFill>
                <a:sysClr val="window" lastClr="FFFFFF"/>
              </a:solidFill>
              <a:latin typeface="微软雅黑" panose="020B0503020204020204" pitchFamily="34" charset="-122"/>
              <a:ea typeface="微软雅黑" panose="020B0503020204020204" pitchFamily="34" charset="-122"/>
            </a:endParaRPr>
          </a:p>
        </p:txBody>
      </p:sp>
      <p:sp>
        <p:nvSpPr>
          <p:cNvPr id="17" name="TextBox 18"/>
          <p:cNvSpPr txBox="1"/>
          <p:nvPr/>
        </p:nvSpPr>
        <p:spPr>
          <a:xfrm>
            <a:off x="4482361" y="2445734"/>
            <a:ext cx="1360285" cy="523146"/>
          </a:xfrm>
          <a:prstGeom prst="rect">
            <a:avLst/>
          </a:prstGeom>
          <a:noFill/>
        </p:spPr>
        <p:txBody>
          <a:bodyPr wrap="none" lIns="121908" tIns="60955" rIns="121908" bIns="60955" rtlCol="0">
            <a:spAutoFit/>
          </a:bodyPr>
          <a:lstStyle/>
          <a:p>
            <a:pPr algn="ctr" defTabSz="1218565">
              <a:lnSpc>
                <a:spcPct val="150000"/>
              </a:lnSpc>
              <a:defRPr/>
            </a:pPr>
            <a:r>
              <a:rPr lang="zh-CN" altLang="en-US" sz="1735" b="1" kern="0">
                <a:solidFill>
                  <a:sysClr val="window" lastClr="FFFFFF">
                    <a:lumMod val="95000"/>
                  </a:sysClr>
                </a:solidFill>
                <a:latin typeface="微软雅黑" panose="020B0503020204020204" pitchFamily="34" charset="-122"/>
                <a:ea typeface="微软雅黑" panose="020B0503020204020204" pitchFamily="34" charset="-122"/>
              </a:rPr>
              <a:t>产品功能三</a:t>
            </a:r>
            <a:endParaRPr lang="zh-CN" altLang="en-US" sz="1735" b="1" kern="0"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18" name="矩形 17"/>
          <p:cNvSpPr/>
          <p:nvPr/>
        </p:nvSpPr>
        <p:spPr>
          <a:xfrm flipH="1">
            <a:off x="720201" y="3209251"/>
            <a:ext cx="3191108" cy="902761"/>
          </a:xfrm>
          <a:prstGeom prst="rect">
            <a:avLst/>
          </a:prstGeom>
          <a:effectLst/>
        </p:spPr>
        <p:txBody>
          <a:bodyPr wrap="square" lIns="162509" tIns="81255" rIns="162509" bIns="81255">
            <a:spAutoFit/>
          </a:bodyPr>
          <a:lstStyle/>
          <a:p>
            <a:pPr defTabSz="1218565">
              <a:lnSpc>
                <a:spcPct val="150000"/>
              </a:lnSpc>
              <a:defRPr/>
            </a:pPr>
            <a:r>
              <a:rPr lang="zh-CN" altLang="en-US" sz="16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这里输入简单的文字概述这里输入简单文字概述简单的文字概述。</a:t>
            </a:r>
            <a:endParaRPr lang="en-US" altLang="zh-CN" sz="16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19" name="矩形 18"/>
          <p:cNvSpPr/>
          <p:nvPr/>
        </p:nvSpPr>
        <p:spPr>
          <a:xfrm>
            <a:off x="720197" y="1397700"/>
            <a:ext cx="2496277" cy="433402"/>
          </a:xfrm>
          <a:prstGeom prst="rect">
            <a:avLst/>
          </a:prstGeom>
        </p:spPr>
        <p:txBody>
          <a:bodyPr wrap="square" lIns="162509" tIns="81255" rIns="162509" bIns="81255">
            <a:spAutoFit/>
          </a:bodyPr>
          <a:lstStyle/>
          <a:p>
            <a:pPr algn="just" defTabSz="1624965" fontAlgn="base">
              <a:lnSpc>
                <a:spcPts val="2135"/>
              </a:lnSpc>
              <a:spcBef>
                <a:spcPct val="0"/>
              </a:spcBef>
              <a:spcAft>
                <a:spcPct val="0"/>
              </a:spcAft>
              <a:defRPr/>
            </a:pPr>
            <a:r>
              <a:rPr lang="zh-CN" altLang="en-US" sz="1735" b="1" kern="0" dirty="0">
                <a:solidFill>
                  <a:sysClr val="windowText" lastClr="000000">
                    <a:lumMod val="75000"/>
                    <a:lumOff val="25000"/>
                  </a:sysClr>
                </a:solidFill>
                <a:latin typeface="微软雅黑" panose="020B0503020204020204" pitchFamily="34" charset="-122"/>
                <a:ea typeface="微软雅黑" panose="020B0503020204020204" pitchFamily="34" charset="-122"/>
              </a:rPr>
              <a:t>这里填写小标题</a:t>
            </a:r>
            <a:endParaRPr lang="en-US" altLang="zh-CN" sz="1735" b="1"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0" name="矩形 19"/>
          <p:cNvSpPr/>
          <p:nvPr/>
        </p:nvSpPr>
        <p:spPr>
          <a:xfrm>
            <a:off x="912218" y="1835420"/>
            <a:ext cx="2880320" cy="14242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solidFill>
              <a:srgbClr val="01559B"/>
            </a:solidFill>
            <a:prstDash val="solid"/>
          </a:ln>
          <a:effectLst/>
        </p:spPr>
        <p:txBody>
          <a:bodyPr lIns="121908" tIns="60955" rIns="121908" bIns="60955" rtlCol="0" anchor="ctr"/>
          <a:lstStyle/>
          <a:p>
            <a:pPr algn="ctr" defTabSz="1218565">
              <a:defRPr/>
            </a:pPr>
            <a:endParaRPr lang="zh-CN" altLang="en-US" sz="3025" kern="0">
              <a:solidFill>
                <a:sysClr val="window" lastClr="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5"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7"/>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350"/>
                                        <p:tgtEl>
                                          <p:spTgt spid="9"/>
                                        </p:tgtEl>
                                      </p:cBhvr>
                                    </p:animEffect>
                                  </p:childTnLst>
                                </p:cTn>
                              </p:par>
                              <p:par>
                                <p:cTn id="24" presetID="26" presetClass="emph" presetSubtype="0" fill="hold" grpId="1" nodeType="withEffect">
                                  <p:stCondLst>
                                    <p:cond delay="0"/>
                                  </p:stCondLst>
                                  <p:childTnLst>
                                    <p:animEffect transition="out" filter="fade">
                                      <p:cBhvr>
                                        <p:cTn id="25" dur="400" tmFilter="0, 0; .2, .5; .8, .5; 1, 0"/>
                                        <p:tgtEl>
                                          <p:spTgt spid="9"/>
                                        </p:tgtEl>
                                      </p:cBhvr>
                                    </p:animEffect>
                                    <p:animScale>
                                      <p:cBhvr>
                                        <p:cTn id="26" dur="200" autoRev="1" fill="hold"/>
                                        <p:tgtEl>
                                          <p:spTgt spid="9"/>
                                        </p:tgtEl>
                                      </p:cBhvr>
                                      <p:by x="105000" y="105000"/>
                                    </p:animScale>
                                  </p:childTnLst>
                                </p:cTn>
                              </p:par>
                            </p:childTnLst>
                          </p:cTn>
                        </p:par>
                        <p:par>
                          <p:cTn id="27" fill="hold">
                            <p:stCondLst>
                              <p:cond delay="2000"/>
                            </p:stCondLst>
                            <p:childTnLst>
                              <p:par>
                                <p:cTn id="28" presetID="3" presetClass="entr" presetSubtype="1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3000"/>
                            </p:stCondLst>
                            <p:childTnLst>
                              <p:par>
                                <p:cTn id="36" presetID="2" presetClass="entr" presetSubtype="12"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0-#ppt_w/2"/>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5"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46" dur="1000" fill="hold"/>
                                        <p:tgtEl>
                                          <p:spTgt spid="12"/>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12"/>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350"/>
                                        <p:tgtEl>
                                          <p:spTgt spid="14"/>
                                        </p:tgtEl>
                                      </p:cBhvr>
                                    </p:animEffect>
                                  </p:childTnLst>
                                </p:cTn>
                              </p:par>
                              <p:par>
                                <p:cTn id="55" presetID="26" presetClass="emph" presetSubtype="0" fill="hold" grpId="1" nodeType="withEffect">
                                  <p:stCondLst>
                                    <p:cond delay="0"/>
                                  </p:stCondLst>
                                  <p:childTnLst>
                                    <p:animEffect transition="out" filter="fade">
                                      <p:cBhvr>
                                        <p:cTn id="56" dur="400" tmFilter="0, 0; .2, .5; .8, .5; 1, 0"/>
                                        <p:tgtEl>
                                          <p:spTgt spid="14"/>
                                        </p:tgtEl>
                                      </p:cBhvr>
                                    </p:animEffect>
                                    <p:animScale>
                                      <p:cBhvr>
                                        <p:cTn id="57" dur="200" autoRev="1" fill="hold"/>
                                        <p:tgtEl>
                                          <p:spTgt spid="14"/>
                                        </p:tgtEl>
                                      </p:cBhvr>
                                      <p:by x="105000" y="105000"/>
                                    </p:animScale>
                                  </p:childTnLst>
                                </p:cTn>
                              </p:par>
                            </p:childTnLst>
                          </p:cTn>
                        </p:par>
                        <p:par>
                          <p:cTn id="58" fill="hold">
                            <p:stCondLst>
                              <p:cond delay="5000"/>
                            </p:stCondLst>
                            <p:childTnLst>
                              <p:par>
                                <p:cTn id="59" presetID="3" presetClass="entr" presetSubtype="1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linds(horizontal)">
                                      <p:cBhvr>
                                        <p:cTn id="61" dur="500"/>
                                        <p:tgtEl>
                                          <p:spTgt spid="15"/>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6000"/>
                            </p:stCondLst>
                            <p:childTnLst>
                              <p:par>
                                <p:cTn id="67" presetID="2" presetClass="entr" presetSubtype="12"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0-#ppt_w/2"/>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par>
                          <p:cTn id="71" fill="hold">
                            <p:stCondLst>
                              <p:cond delay="6500"/>
                            </p:stCondLst>
                            <p:childTnLst>
                              <p:par>
                                <p:cTn id="72" presetID="25" presetClass="entr" presetSubtype="0"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p:cTn id="74"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75"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76"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77" dur="1000" fill="hold"/>
                                        <p:tgtEl>
                                          <p:spTgt spid="17"/>
                                        </p:tgtEl>
                                        <p:attrNameLst>
                                          <p:attrName>ppt_h</p:attrName>
                                        </p:attrNameLst>
                                      </p:cBhvr>
                                      <p:tavLst>
                                        <p:tav tm="0">
                                          <p:val>
                                            <p:strVal val="#ppt_h"/>
                                          </p:val>
                                        </p:tav>
                                        <p:tav tm="100000">
                                          <p:val>
                                            <p:strVal val="#ppt_h"/>
                                          </p:val>
                                        </p:tav>
                                      </p:tavLst>
                                    </p:anim>
                                    <p:anim calcmode="lin" valueType="num">
                                      <p:cBhvr>
                                        <p:cTn id="78"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79"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80"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81" dur="1000" decel="50000">
                                          <p:stCondLst>
                                            <p:cond delay="0"/>
                                          </p:stCondLst>
                                        </p:cTn>
                                        <p:tgtEl>
                                          <p:spTgt spid="17"/>
                                        </p:tgtEl>
                                      </p:cBhvr>
                                    </p:animEffect>
                                  </p:childTnLst>
                                </p:cTn>
                              </p:par>
                            </p:childTnLst>
                          </p:cTn>
                        </p:par>
                        <p:par>
                          <p:cTn id="82" fill="hold">
                            <p:stCondLst>
                              <p:cond delay="7500"/>
                            </p:stCondLst>
                            <p:childTnLst>
                              <p:par>
                                <p:cTn id="83" presetID="10"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350"/>
                                        <p:tgtEl>
                                          <p:spTgt spid="19"/>
                                        </p:tgtEl>
                                      </p:cBhvr>
                                    </p:animEffect>
                                  </p:childTnLst>
                                </p:cTn>
                              </p:par>
                              <p:par>
                                <p:cTn id="86" presetID="26" presetClass="emph" presetSubtype="0" fill="hold" grpId="1" nodeType="withEffect">
                                  <p:stCondLst>
                                    <p:cond delay="0"/>
                                  </p:stCondLst>
                                  <p:childTnLst>
                                    <p:animEffect transition="out" filter="fade">
                                      <p:cBhvr>
                                        <p:cTn id="87" dur="400" tmFilter="0, 0; .2, .5; .8, .5; 1, 0"/>
                                        <p:tgtEl>
                                          <p:spTgt spid="19"/>
                                        </p:tgtEl>
                                      </p:cBhvr>
                                    </p:animEffect>
                                    <p:animScale>
                                      <p:cBhvr>
                                        <p:cTn id="88" dur="200" autoRev="1" fill="hold"/>
                                        <p:tgtEl>
                                          <p:spTgt spid="19"/>
                                        </p:tgtEl>
                                      </p:cBhvr>
                                      <p:by x="105000" y="105000"/>
                                    </p:animScale>
                                  </p:childTnLst>
                                </p:cTn>
                              </p:par>
                            </p:childTnLst>
                          </p:cTn>
                        </p:par>
                        <p:par>
                          <p:cTn id="89" fill="hold">
                            <p:stCondLst>
                              <p:cond delay="8000"/>
                            </p:stCondLst>
                            <p:childTnLst>
                              <p:par>
                                <p:cTn id="90" presetID="3" presetClass="entr" presetSubtype="10" fill="hold" grpId="0" nodeType="after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blinds(horizontal)">
                                      <p:cBhvr>
                                        <p:cTn id="92" dur="500"/>
                                        <p:tgtEl>
                                          <p:spTgt spid="20"/>
                                        </p:tgtEl>
                                      </p:cBhvr>
                                    </p:animEffect>
                                  </p:childTnLst>
                                </p:cTn>
                              </p:par>
                            </p:childTnLst>
                          </p:cTn>
                        </p:par>
                        <p:par>
                          <p:cTn id="93" fill="hold">
                            <p:stCondLst>
                              <p:cond delay="8500"/>
                            </p:stCondLst>
                            <p:childTnLst>
                              <p:par>
                                <p:cTn id="94" presetID="10" presetClass="entr" presetSubtype="0" fill="hold" grpId="0" nodeType="after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9" grpId="1"/>
      <p:bldP spid="10" grpId="0" animBg="1"/>
      <p:bldP spid="11" grpId="0" animBg="1"/>
      <p:bldP spid="12" grpId="0"/>
      <p:bldP spid="13" grpId="0"/>
      <p:bldP spid="14" grpId="0"/>
      <p:bldP spid="14" grpId="1"/>
      <p:bldP spid="15" grpId="0" animBg="1"/>
      <p:bldP spid="16" grpId="0" animBg="1"/>
      <p:bldP spid="17" grpId="0"/>
      <p:bldP spid="18" grpId="0"/>
      <p:bldP spid="19" grpId="0"/>
      <p:bldP spid="19" grpId="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产品功能</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六边形 5"/>
          <p:cNvSpPr/>
          <p:nvPr/>
        </p:nvSpPr>
        <p:spPr>
          <a:xfrm>
            <a:off x="5244699" y="3102015"/>
            <a:ext cx="1598280" cy="1377827"/>
          </a:xfrm>
          <a:prstGeom prst="hexagon">
            <a:avLst/>
          </a:prstGeom>
          <a:blipFill>
            <a:blip r:embed="rId3"/>
            <a:stretch>
              <a:fillRect/>
            </a:stretch>
          </a:bli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355" b="0" i="0" u="none" strike="noStrike" kern="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六边形 6"/>
          <p:cNvSpPr/>
          <p:nvPr/>
        </p:nvSpPr>
        <p:spPr>
          <a:xfrm>
            <a:off x="3894550" y="3882217"/>
            <a:ext cx="1598280" cy="1377827"/>
          </a:xfrm>
          <a:prstGeom prst="hexagon">
            <a:avLst/>
          </a:prstGeom>
          <a:gradFill>
            <a:gsLst>
              <a:gs pos="0">
                <a:srgbClr val="0070C0"/>
              </a:gs>
              <a:gs pos="100000">
                <a:srgbClr val="01559B"/>
              </a:gs>
            </a:gsLst>
            <a:lin ang="10200000" scaled="0"/>
          </a:gradFill>
          <a:ln w="38100" cap="flat" cmpd="sng" algn="ctr">
            <a:noFill/>
            <a:prstDash val="solid"/>
            <a:miter lim="800000"/>
          </a:ln>
          <a:effectLst/>
        </p:spPr>
        <p:txBody>
          <a:bodyPr lIns="0" rIns="0"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标题</a:t>
            </a:r>
            <a:endParaRPr kumimoji="0" lang="en-US" altLang="zh-CN"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文字</a:t>
            </a:r>
          </a:p>
        </p:txBody>
      </p:sp>
      <p:sp>
        <p:nvSpPr>
          <p:cNvPr id="8" name="TextBox 12"/>
          <p:cNvSpPr txBox="1"/>
          <p:nvPr/>
        </p:nvSpPr>
        <p:spPr>
          <a:xfrm>
            <a:off x="1104239" y="1870529"/>
            <a:ext cx="2784000" cy="886397"/>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r" defTabSz="1219200">
              <a:lnSpc>
                <a:spcPct val="120000"/>
              </a:lnSpc>
              <a:defRPr/>
            </a:pPr>
            <a:r>
              <a:rPr lang="zh-CN" altLang="en-US" sz="1600" dirty="0">
                <a:solidFill>
                  <a:prstClr val="black">
                    <a:lumMod val="65000"/>
                    <a:lumOff val="35000"/>
                  </a:prstClr>
                </a:solidFill>
                <a:cs typeface="+mn-ea"/>
                <a:sym typeface="+mn-lt"/>
              </a:rPr>
              <a:t>您的内容打在这里，或者通过复制您的文本后，在此框中选择粘贴，并选择只保留文字</a:t>
            </a:r>
            <a:r>
              <a:rPr lang="zh-CN" altLang="en-US" dirty="0">
                <a:solidFill>
                  <a:prstClr val="black">
                    <a:lumMod val="65000"/>
                    <a:lumOff val="35000"/>
                  </a:prstClr>
                </a:solidFill>
                <a:cs typeface="+mn-ea"/>
                <a:sym typeface="+mn-lt"/>
              </a:rPr>
              <a:t>。</a:t>
            </a:r>
            <a:endParaRPr lang="en-US" altLang="zh-CN" dirty="0">
              <a:solidFill>
                <a:prstClr val="black">
                  <a:lumMod val="65000"/>
                  <a:lumOff val="35000"/>
                </a:prstClr>
              </a:solidFill>
              <a:cs typeface="+mn-ea"/>
              <a:sym typeface="+mn-lt"/>
            </a:endParaRPr>
          </a:p>
        </p:txBody>
      </p:sp>
      <p:sp>
        <p:nvSpPr>
          <p:cNvPr id="9" name="六边形 8"/>
          <p:cNvSpPr/>
          <p:nvPr/>
        </p:nvSpPr>
        <p:spPr>
          <a:xfrm>
            <a:off x="2544399" y="3102884"/>
            <a:ext cx="1598280" cy="1377827"/>
          </a:xfrm>
          <a:prstGeom prst="hexagon">
            <a:avLst/>
          </a:prstGeom>
          <a:blipFill>
            <a:blip r:embed="rId4"/>
            <a:stretch>
              <a:fillRect/>
            </a:stretch>
          </a:bli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355" b="0" i="0" u="none" strike="noStrike" kern="0" cap="none" spc="0" normalizeH="0" baseline="0" noProof="0">
              <a:ln>
                <a:noFill/>
              </a:ln>
              <a:solidFill>
                <a:srgbClr val="5B9BD5"/>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 name="六边形 9"/>
          <p:cNvSpPr/>
          <p:nvPr/>
        </p:nvSpPr>
        <p:spPr>
          <a:xfrm>
            <a:off x="5244699" y="1608028"/>
            <a:ext cx="1598280" cy="1377827"/>
          </a:xfrm>
          <a:prstGeom prst="hexagon">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355" b="0" i="0" u="none" strike="noStrike" kern="0" cap="none" spc="0" normalizeH="0" baseline="0" noProof="0">
              <a:ln>
                <a:noFill/>
              </a:ln>
              <a:solidFill>
                <a:srgbClr val="5B9BD5"/>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 name="六边形 10"/>
          <p:cNvSpPr/>
          <p:nvPr/>
        </p:nvSpPr>
        <p:spPr>
          <a:xfrm>
            <a:off x="3894550" y="2352692"/>
            <a:ext cx="1598280" cy="1377827"/>
          </a:xfrm>
          <a:prstGeom prst="hexagon">
            <a:avLst/>
          </a:prstGeom>
          <a:gradFill>
            <a:gsLst>
              <a:gs pos="0">
                <a:srgbClr val="0070C0"/>
              </a:gs>
              <a:gs pos="100000">
                <a:srgbClr val="01559B"/>
              </a:gs>
            </a:gsLst>
            <a:lin ang="10200000" scaled="0"/>
          </a:gradFill>
          <a:ln w="38100" cap="flat" cmpd="sng" algn="ctr">
            <a:noFill/>
            <a:prstDash val="solid"/>
            <a:miter lim="800000"/>
          </a:ln>
          <a:effectLst/>
        </p:spPr>
        <p:txBody>
          <a:bodyPr lIns="0" rIns="0"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标题</a:t>
            </a:r>
            <a:endParaRPr kumimoji="0" lang="en-US" altLang="zh-CN"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文字</a:t>
            </a:r>
          </a:p>
        </p:txBody>
      </p:sp>
      <p:sp>
        <p:nvSpPr>
          <p:cNvPr id="12" name="六边形 11"/>
          <p:cNvSpPr/>
          <p:nvPr/>
        </p:nvSpPr>
        <p:spPr>
          <a:xfrm>
            <a:off x="6594850" y="3853076"/>
            <a:ext cx="1598280" cy="1377827"/>
          </a:xfrm>
          <a:prstGeom prst="hexagon">
            <a:avLst/>
          </a:prstGeom>
          <a:blipFill>
            <a:blip r:embed="rId6"/>
            <a:stretch>
              <a:fillRect/>
            </a:stretch>
          </a:bli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355" b="0" i="0" u="none" strike="noStrike" kern="0" cap="none" spc="0" normalizeH="0" baseline="0" noProof="0">
              <a:ln>
                <a:noFill/>
              </a:ln>
              <a:solidFill>
                <a:srgbClr val="5B9BD5"/>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六边形 12"/>
          <p:cNvSpPr/>
          <p:nvPr/>
        </p:nvSpPr>
        <p:spPr>
          <a:xfrm>
            <a:off x="6594849" y="2275584"/>
            <a:ext cx="1598280" cy="1377827"/>
          </a:xfrm>
          <a:prstGeom prst="hexagon">
            <a:avLst/>
          </a:prstGeom>
          <a:gradFill>
            <a:gsLst>
              <a:gs pos="0">
                <a:srgbClr val="0070C0"/>
              </a:gs>
              <a:gs pos="100000">
                <a:srgbClr val="01559B"/>
              </a:gs>
            </a:gsLst>
            <a:lin ang="10200000" scaled="0"/>
          </a:gradFill>
          <a:ln w="38100" cap="flat" cmpd="sng" algn="ctr">
            <a:noFill/>
            <a:prstDash val="solid"/>
            <a:miter lim="800000"/>
          </a:ln>
          <a:effectLst/>
        </p:spPr>
        <p:txBody>
          <a:bodyPr lIns="0" rIns="0"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标题</a:t>
            </a:r>
            <a:endParaRPr kumimoji="0" lang="en-US" altLang="zh-CN"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文字</a:t>
            </a:r>
          </a:p>
        </p:txBody>
      </p:sp>
      <p:sp>
        <p:nvSpPr>
          <p:cNvPr id="14" name="六边形 13"/>
          <p:cNvSpPr/>
          <p:nvPr/>
        </p:nvSpPr>
        <p:spPr>
          <a:xfrm>
            <a:off x="7945001" y="3102884"/>
            <a:ext cx="1598280" cy="1377827"/>
          </a:xfrm>
          <a:prstGeom prst="hexagon">
            <a:avLst/>
          </a:prstGeom>
          <a:gradFill>
            <a:gsLst>
              <a:gs pos="0">
                <a:srgbClr val="0070C0"/>
              </a:gs>
              <a:gs pos="100000">
                <a:srgbClr val="01559B"/>
              </a:gs>
            </a:gsLst>
            <a:lin ang="10200000" scaled="0"/>
          </a:gradFill>
          <a:ln w="38100" cap="flat" cmpd="sng" algn="ctr">
            <a:noFill/>
            <a:prstDash val="solid"/>
            <a:miter lim="800000"/>
          </a:ln>
          <a:effectLst/>
        </p:spPr>
        <p:txBody>
          <a:bodyPr lIns="0" rIns="0"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标题</a:t>
            </a:r>
            <a:endParaRPr kumimoji="0" lang="en-US" altLang="zh-CN"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文字</a:t>
            </a:r>
          </a:p>
        </p:txBody>
      </p:sp>
      <p:sp>
        <p:nvSpPr>
          <p:cNvPr id="15" name="TextBox 22"/>
          <p:cNvSpPr txBox="1"/>
          <p:nvPr/>
        </p:nvSpPr>
        <p:spPr>
          <a:xfrm>
            <a:off x="8193130" y="1858291"/>
            <a:ext cx="2784000" cy="886397"/>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1219200">
              <a:lnSpc>
                <a:spcPct val="120000"/>
              </a:lnSpc>
              <a:defRPr/>
            </a:pPr>
            <a:r>
              <a:rPr lang="zh-CN" altLang="en-US" sz="1600" dirty="0">
                <a:solidFill>
                  <a:prstClr val="black">
                    <a:lumMod val="65000"/>
                    <a:lumOff val="35000"/>
                  </a:prstClr>
                </a:solidFill>
                <a:cs typeface="+mn-ea"/>
                <a:sym typeface="+mn-lt"/>
              </a:rPr>
              <a:t>您的内容打在这里，或者通过复制您的文本后，在此框中选择粘贴，并选择只保留文字</a:t>
            </a:r>
            <a:r>
              <a:rPr lang="zh-CN" altLang="en-US" dirty="0">
                <a:solidFill>
                  <a:prstClr val="black">
                    <a:lumMod val="65000"/>
                    <a:lumOff val="35000"/>
                  </a:prstClr>
                </a:solidFill>
                <a:cs typeface="+mn-ea"/>
                <a:sym typeface="+mn-lt"/>
              </a:rPr>
              <a:t>。</a:t>
            </a:r>
            <a:endParaRPr lang="en-US" altLang="zh-CN" dirty="0">
              <a:solidFill>
                <a:prstClr val="black">
                  <a:lumMod val="65000"/>
                  <a:lumOff val="35000"/>
                </a:prstClr>
              </a:solidFill>
              <a:cs typeface="+mn-ea"/>
              <a:sym typeface="+mn-lt"/>
            </a:endParaRPr>
          </a:p>
        </p:txBody>
      </p:sp>
      <p:sp>
        <p:nvSpPr>
          <p:cNvPr id="16" name="TextBox 23"/>
          <p:cNvSpPr txBox="1"/>
          <p:nvPr/>
        </p:nvSpPr>
        <p:spPr>
          <a:xfrm>
            <a:off x="1104549" y="4750849"/>
            <a:ext cx="2784000" cy="886397"/>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r" defTabSz="1219200">
              <a:lnSpc>
                <a:spcPct val="120000"/>
              </a:lnSpc>
              <a:defRPr/>
            </a:pPr>
            <a:r>
              <a:rPr lang="zh-CN" altLang="en-US" sz="1600" dirty="0">
                <a:solidFill>
                  <a:prstClr val="black">
                    <a:lumMod val="65000"/>
                    <a:lumOff val="35000"/>
                  </a:prstClr>
                </a:solidFill>
                <a:cs typeface="+mn-ea"/>
                <a:sym typeface="+mn-lt"/>
              </a:rPr>
              <a:t>您的内容打在这里，或者通过复制您的文本后，在此框中选择粘贴，并选择只保留文字</a:t>
            </a:r>
            <a:r>
              <a:rPr lang="zh-CN" altLang="en-US" dirty="0">
                <a:solidFill>
                  <a:prstClr val="black">
                    <a:lumMod val="65000"/>
                    <a:lumOff val="35000"/>
                  </a:prstClr>
                </a:solidFill>
                <a:cs typeface="+mn-ea"/>
                <a:sym typeface="+mn-lt"/>
              </a:rPr>
              <a:t>。</a:t>
            </a:r>
            <a:endParaRPr lang="en-US" altLang="zh-CN" dirty="0">
              <a:solidFill>
                <a:prstClr val="black">
                  <a:lumMod val="65000"/>
                  <a:lumOff val="35000"/>
                </a:prstClr>
              </a:solidFill>
              <a:cs typeface="+mn-ea"/>
              <a:sym typeface="+mn-lt"/>
            </a:endParaRPr>
          </a:p>
        </p:txBody>
      </p:sp>
      <p:sp>
        <p:nvSpPr>
          <p:cNvPr id="17" name="TextBox 24"/>
          <p:cNvSpPr txBox="1"/>
          <p:nvPr/>
        </p:nvSpPr>
        <p:spPr>
          <a:xfrm>
            <a:off x="8305349" y="4654839"/>
            <a:ext cx="2784000" cy="886397"/>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1219200">
              <a:lnSpc>
                <a:spcPct val="120000"/>
              </a:lnSpc>
              <a:defRPr/>
            </a:pPr>
            <a:r>
              <a:rPr lang="zh-CN" altLang="en-US" sz="1600" dirty="0">
                <a:solidFill>
                  <a:prstClr val="black">
                    <a:lumMod val="65000"/>
                    <a:lumOff val="35000"/>
                  </a:prstClr>
                </a:solidFill>
                <a:cs typeface="+mn-ea"/>
                <a:sym typeface="+mn-lt"/>
              </a:rPr>
              <a:t>您的内容打在这里，或者通过复制您的文本后，在此框中选择粘贴，并选择只保留文字</a:t>
            </a:r>
            <a:r>
              <a:rPr lang="zh-CN" altLang="en-US" dirty="0">
                <a:solidFill>
                  <a:prstClr val="black">
                    <a:lumMod val="65000"/>
                    <a:lumOff val="35000"/>
                  </a:prstClr>
                </a:solidFill>
                <a:cs typeface="+mn-ea"/>
                <a:sym typeface="+mn-lt"/>
              </a:rPr>
              <a:t>。</a:t>
            </a:r>
            <a:endParaRPr lang="en-US" altLang="zh-CN" dirty="0">
              <a:solidFill>
                <a:prstClr val="black">
                  <a:lumMod val="65000"/>
                  <a:lumOff val="35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ppt_w</p:attrName>
                                            </p:attrNameLst>
                                          </p:cBhvr>
                                          <p:tavLst>
                                            <p:tav tm="0">
                                              <p:val>
                                                <p:fltVal val="0"/>
                                              </p:val>
                                            </p:tav>
                                            <p:tav tm="100000">
                                              <p:val>
                                                <p:strVal val="#ppt_w"/>
                                              </p:val>
                                            </p:tav>
                                          </p:tavLst>
                                        </p:anim>
                                        <p:anim calcmode="lin" valueType="num">
                                          <p:cBhvr>
                                            <p:cTn id="8" dur="300" fill="hold"/>
                                            <p:tgtEl>
                                              <p:spTgt spid="9"/>
                                            </p:tgtEl>
                                            <p:attrNameLst>
                                              <p:attrName>ppt_h</p:attrName>
                                            </p:attrNameLst>
                                          </p:cBhvr>
                                          <p:tavLst>
                                            <p:tav tm="0">
                                              <p:val>
                                                <p:fltVal val="0"/>
                                              </p:val>
                                            </p:tav>
                                            <p:tav tm="100000">
                                              <p:val>
                                                <p:strVal val="#ppt_h"/>
                                              </p:val>
                                            </p:tav>
                                          </p:tavLst>
                                        </p:anim>
                                        <p:anim calcmode="lin" valueType="num">
                                          <p:cBhvr>
                                            <p:cTn id="9" dur="300" fill="hold"/>
                                            <p:tgtEl>
                                              <p:spTgt spid="9"/>
                                            </p:tgtEl>
                                            <p:attrNameLst>
                                              <p:attrName>ppt_x</p:attrName>
                                            </p:attrNameLst>
                                          </p:cBhvr>
                                          <p:tavLst>
                                            <p:tav tm="0">
                                              <p:val>
                                                <p:fltVal val="0.5"/>
                                              </p:val>
                                            </p:tav>
                                            <p:tav tm="100000">
                                              <p:val>
                                                <p:strVal val="#ppt_x"/>
                                              </p:val>
                                            </p:tav>
                                          </p:tavLst>
                                        </p:anim>
                                        <p:anim calcmode="lin" valueType="num">
                                          <p:cBhvr>
                                            <p:cTn id="10" dur="300" fill="hold"/>
                                            <p:tgtEl>
                                              <p:spTgt spid="9"/>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300"/>
                                      </p:stCondLst>
                                      <p:childTnLst>
                                        <p:animEffect transition="out" filter="fade">
                                          <p:cBhvr>
                                            <p:cTn id="12" dur="300" tmFilter="0, 0; .2, .5; .8, .5; 1, 0"/>
                                            <p:tgtEl>
                                              <p:spTgt spid="9"/>
                                            </p:tgtEl>
                                          </p:cBhvr>
                                        </p:animEffect>
                                        <p:animScale>
                                          <p:cBhvr>
                                            <p:cTn id="13" dur="150" autoRev="1" fill="hold"/>
                                            <p:tgtEl>
                                              <p:spTgt spid="9"/>
                                            </p:tgtEl>
                                          </p:cBhvr>
                                          <p:by x="105000" y="105000"/>
                                        </p:animScale>
                                      </p:childTnLst>
                                    </p:cTn>
                                  </p:par>
                                  <p:par>
                                    <p:cTn id="14" presetID="23" presetClass="entr" presetSubtype="528" fill="hold" grpId="0" nodeType="withEffect">
                                      <p:stCondLst>
                                        <p:cond delay="1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300" fill="hold"/>
                                            <p:tgtEl>
                                              <p:spTgt spid="11"/>
                                            </p:tgtEl>
                                            <p:attrNameLst>
                                              <p:attrName>ppt_w</p:attrName>
                                            </p:attrNameLst>
                                          </p:cBhvr>
                                          <p:tavLst>
                                            <p:tav tm="0">
                                              <p:val>
                                                <p:fltVal val="0"/>
                                              </p:val>
                                            </p:tav>
                                            <p:tav tm="100000">
                                              <p:val>
                                                <p:strVal val="#ppt_w"/>
                                              </p:val>
                                            </p:tav>
                                          </p:tavLst>
                                        </p:anim>
                                        <p:anim calcmode="lin" valueType="num">
                                          <p:cBhvr>
                                            <p:cTn id="17" dur="300" fill="hold"/>
                                            <p:tgtEl>
                                              <p:spTgt spid="11"/>
                                            </p:tgtEl>
                                            <p:attrNameLst>
                                              <p:attrName>ppt_h</p:attrName>
                                            </p:attrNameLst>
                                          </p:cBhvr>
                                          <p:tavLst>
                                            <p:tav tm="0">
                                              <p:val>
                                                <p:fltVal val="0"/>
                                              </p:val>
                                            </p:tav>
                                            <p:tav tm="100000">
                                              <p:val>
                                                <p:strVal val="#ppt_h"/>
                                              </p:val>
                                            </p:tav>
                                          </p:tavLst>
                                        </p:anim>
                                        <p:anim calcmode="lin" valueType="num">
                                          <p:cBhvr>
                                            <p:cTn id="18" dur="300" fill="hold"/>
                                            <p:tgtEl>
                                              <p:spTgt spid="11"/>
                                            </p:tgtEl>
                                            <p:attrNameLst>
                                              <p:attrName>ppt_x</p:attrName>
                                            </p:attrNameLst>
                                          </p:cBhvr>
                                          <p:tavLst>
                                            <p:tav tm="0">
                                              <p:val>
                                                <p:fltVal val="0.5"/>
                                              </p:val>
                                            </p:tav>
                                            <p:tav tm="100000">
                                              <p:val>
                                                <p:strVal val="#ppt_x"/>
                                              </p:val>
                                            </p:tav>
                                          </p:tavLst>
                                        </p:anim>
                                        <p:anim calcmode="lin" valueType="num">
                                          <p:cBhvr>
                                            <p:cTn id="19" dur="300" fill="hold"/>
                                            <p:tgtEl>
                                              <p:spTgt spid="11"/>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400"/>
                                      </p:stCondLst>
                                      <p:childTnLst>
                                        <p:animEffect transition="out" filter="fade">
                                          <p:cBhvr>
                                            <p:cTn id="21" dur="300" tmFilter="0, 0; .2, .5; .8, .5; 1, 0"/>
                                            <p:tgtEl>
                                              <p:spTgt spid="11"/>
                                            </p:tgtEl>
                                          </p:cBhvr>
                                        </p:animEffect>
                                        <p:animScale>
                                          <p:cBhvr>
                                            <p:cTn id="22" dur="150" autoRev="1" fill="hold"/>
                                            <p:tgtEl>
                                              <p:spTgt spid="11"/>
                                            </p:tgtEl>
                                          </p:cBhvr>
                                          <p:by x="105000" y="105000"/>
                                        </p:animScale>
                                      </p:childTnLst>
                                    </p:cTn>
                                  </p:par>
                                  <p:par>
                                    <p:cTn id="23" presetID="23" presetClass="entr" presetSubtype="528" fill="hold" grpId="0" nodeType="withEffect">
                                      <p:stCondLst>
                                        <p:cond delay="2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300" fill="hold"/>
                                            <p:tgtEl>
                                              <p:spTgt spid="10"/>
                                            </p:tgtEl>
                                            <p:attrNameLst>
                                              <p:attrName>ppt_w</p:attrName>
                                            </p:attrNameLst>
                                          </p:cBhvr>
                                          <p:tavLst>
                                            <p:tav tm="0">
                                              <p:val>
                                                <p:fltVal val="0"/>
                                              </p:val>
                                            </p:tav>
                                            <p:tav tm="100000">
                                              <p:val>
                                                <p:strVal val="#ppt_w"/>
                                              </p:val>
                                            </p:tav>
                                          </p:tavLst>
                                        </p:anim>
                                        <p:anim calcmode="lin" valueType="num">
                                          <p:cBhvr>
                                            <p:cTn id="26" dur="300" fill="hold"/>
                                            <p:tgtEl>
                                              <p:spTgt spid="10"/>
                                            </p:tgtEl>
                                            <p:attrNameLst>
                                              <p:attrName>ppt_h</p:attrName>
                                            </p:attrNameLst>
                                          </p:cBhvr>
                                          <p:tavLst>
                                            <p:tav tm="0">
                                              <p:val>
                                                <p:fltVal val="0"/>
                                              </p:val>
                                            </p:tav>
                                            <p:tav tm="100000">
                                              <p:val>
                                                <p:strVal val="#ppt_h"/>
                                              </p:val>
                                            </p:tav>
                                          </p:tavLst>
                                        </p:anim>
                                        <p:anim calcmode="lin" valueType="num">
                                          <p:cBhvr>
                                            <p:cTn id="27" dur="300" fill="hold"/>
                                            <p:tgtEl>
                                              <p:spTgt spid="10"/>
                                            </p:tgtEl>
                                            <p:attrNameLst>
                                              <p:attrName>ppt_x</p:attrName>
                                            </p:attrNameLst>
                                          </p:cBhvr>
                                          <p:tavLst>
                                            <p:tav tm="0">
                                              <p:val>
                                                <p:fltVal val="0.5"/>
                                              </p:val>
                                            </p:tav>
                                            <p:tav tm="100000">
                                              <p:val>
                                                <p:strVal val="#ppt_x"/>
                                              </p:val>
                                            </p:tav>
                                          </p:tavLst>
                                        </p:anim>
                                        <p:anim calcmode="lin" valueType="num">
                                          <p:cBhvr>
                                            <p:cTn id="28" dur="300" fill="hold"/>
                                            <p:tgtEl>
                                              <p:spTgt spid="10"/>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500"/>
                                      </p:stCondLst>
                                      <p:childTnLst>
                                        <p:animEffect transition="out" filter="fade">
                                          <p:cBhvr>
                                            <p:cTn id="30" dur="300" tmFilter="0, 0; .2, .5; .8, .5; 1, 0"/>
                                            <p:tgtEl>
                                              <p:spTgt spid="10"/>
                                            </p:tgtEl>
                                          </p:cBhvr>
                                        </p:animEffect>
                                        <p:animScale>
                                          <p:cBhvr>
                                            <p:cTn id="31" dur="150" autoRev="1" fill="hold"/>
                                            <p:tgtEl>
                                              <p:spTgt spid="10"/>
                                            </p:tgtEl>
                                          </p:cBhvr>
                                          <p:by x="105000" y="105000"/>
                                        </p:animScale>
                                      </p:childTnLst>
                                    </p:cTn>
                                  </p:par>
                                  <p:par>
                                    <p:cTn id="32" presetID="23" presetClass="entr" presetSubtype="528" fill="hold" grpId="0" nodeType="withEffect">
                                      <p:stCondLst>
                                        <p:cond delay="300"/>
                                      </p:stCondLst>
                                      <p:childTnLst>
                                        <p:set>
                                          <p:cBhvr>
                                            <p:cTn id="33" dur="1" fill="hold">
                                              <p:stCondLst>
                                                <p:cond delay="0"/>
                                              </p:stCondLst>
                                            </p:cTn>
                                            <p:tgtEl>
                                              <p:spTgt spid="13"/>
                                            </p:tgtEl>
                                            <p:attrNameLst>
                                              <p:attrName>style.visibility</p:attrName>
                                            </p:attrNameLst>
                                          </p:cBhvr>
                                          <p:to>
                                            <p:strVal val="visible"/>
                                          </p:to>
                                        </p:set>
                                        <p:anim calcmode="lin" valueType="num">
                                          <p:cBhvr>
                                            <p:cTn id="34" dur="300" fill="hold"/>
                                            <p:tgtEl>
                                              <p:spTgt spid="13"/>
                                            </p:tgtEl>
                                            <p:attrNameLst>
                                              <p:attrName>ppt_w</p:attrName>
                                            </p:attrNameLst>
                                          </p:cBhvr>
                                          <p:tavLst>
                                            <p:tav tm="0">
                                              <p:val>
                                                <p:fltVal val="0"/>
                                              </p:val>
                                            </p:tav>
                                            <p:tav tm="100000">
                                              <p:val>
                                                <p:strVal val="#ppt_w"/>
                                              </p:val>
                                            </p:tav>
                                          </p:tavLst>
                                        </p:anim>
                                        <p:anim calcmode="lin" valueType="num">
                                          <p:cBhvr>
                                            <p:cTn id="35" dur="300" fill="hold"/>
                                            <p:tgtEl>
                                              <p:spTgt spid="13"/>
                                            </p:tgtEl>
                                            <p:attrNameLst>
                                              <p:attrName>ppt_h</p:attrName>
                                            </p:attrNameLst>
                                          </p:cBhvr>
                                          <p:tavLst>
                                            <p:tav tm="0">
                                              <p:val>
                                                <p:fltVal val="0"/>
                                              </p:val>
                                            </p:tav>
                                            <p:tav tm="100000">
                                              <p:val>
                                                <p:strVal val="#ppt_h"/>
                                              </p:val>
                                            </p:tav>
                                          </p:tavLst>
                                        </p:anim>
                                        <p:anim calcmode="lin" valueType="num">
                                          <p:cBhvr>
                                            <p:cTn id="36" dur="300" fill="hold"/>
                                            <p:tgtEl>
                                              <p:spTgt spid="13"/>
                                            </p:tgtEl>
                                            <p:attrNameLst>
                                              <p:attrName>ppt_x</p:attrName>
                                            </p:attrNameLst>
                                          </p:cBhvr>
                                          <p:tavLst>
                                            <p:tav tm="0">
                                              <p:val>
                                                <p:fltVal val="0.5"/>
                                              </p:val>
                                            </p:tav>
                                            <p:tav tm="100000">
                                              <p:val>
                                                <p:strVal val="#ppt_x"/>
                                              </p:val>
                                            </p:tav>
                                          </p:tavLst>
                                        </p:anim>
                                        <p:anim calcmode="lin" valueType="num">
                                          <p:cBhvr>
                                            <p:cTn id="37" dur="300" fill="hold"/>
                                            <p:tgtEl>
                                              <p:spTgt spid="13"/>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600"/>
                                      </p:stCondLst>
                                      <p:childTnLst>
                                        <p:animEffect transition="out" filter="fade">
                                          <p:cBhvr>
                                            <p:cTn id="39" dur="300" tmFilter="0, 0; .2, .5; .8, .5; 1, 0"/>
                                            <p:tgtEl>
                                              <p:spTgt spid="13"/>
                                            </p:tgtEl>
                                          </p:cBhvr>
                                        </p:animEffect>
                                        <p:animScale>
                                          <p:cBhvr>
                                            <p:cTn id="40" dur="150" autoRev="1" fill="hold"/>
                                            <p:tgtEl>
                                              <p:spTgt spid="13"/>
                                            </p:tgtEl>
                                          </p:cBhvr>
                                          <p:by x="105000" y="105000"/>
                                        </p:animScale>
                                      </p:childTnLst>
                                    </p:cTn>
                                  </p:par>
                                  <p:par>
                                    <p:cTn id="41" presetID="23" presetClass="entr" presetSubtype="528" fill="hold" grpId="0" nodeType="withEffect">
                                      <p:stCondLst>
                                        <p:cond delay="4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300" fill="hold"/>
                                            <p:tgtEl>
                                              <p:spTgt spid="14"/>
                                            </p:tgtEl>
                                            <p:attrNameLst>
                                              <p:attrName>ppt_w</p:attrName>
                                            </p:attrNameLst>
                                          </p:cBhvr>
                                          <p:tavLst>
                                            <p:tav tm="0">
                                              <p:val>
                                                <p:fltVal val="0"/>
                                              </p:val>
                                            </p:tav>
                                            <p:tav tm="100000">
                                              <p:val>
                                                <p:strVal val="#ppt_w"/>
                                              </p:val>
                                            </p:tav>
                                          </p:tavLst>
                                        </p:anim>
                                        <p:anim calcmode="lin" valueType="num">
                                          <p:cBhvr>
                                            <p:cTn id="44" dur="300" fill="hold"/>
                                            <p:tgtEl>
                                              <p:spTgt spid="14"/>
                                            </p:tgtEl>
                                            <p:attrNameLst>
                                              <p:attrName>ppt_h</p:attrName>
                                            </p:attrNameLst>
                                          </p:cBhvr>
                                          <p:tavLst>
                                            <p:tav tm="0">
                                              <p:val>
                                                <p:fltVal val="0"/>
                                              </p:val>
                                            </p:tav>
                                            <p:tav tm="100000">
                                              <p:val>
                                                <p:strVal val="#ppt_h"/>
                                              </p:val>
                                            </p:tav>
                                          </p:tavLst>
                                        </p:anim>
                                        <p:anim calcmode="lin" valueType="num">
                                          <p:cBhvr>
                                            <p:cTn id="45" dur="300" fill="hold"/>
                                            <p:tgtEl>
                                              <p:spTgt spid="14"/>
                                            </p:tgtEl>
                                            <p:attrNameLst>
                                              <p:attrName>ppt_x</p:attrName>
                                            </p:attrNameLst>
                                          </p:cBhvr>
                                          <p:tavLst>
                                            <p:tav tm="0">
                                              <p:val>
                                                <p:fltVal val="0.5"/>
                                              </p:val>
                                            </p:tav>
                                            <p:tav tm="100000">
                                              <p:val>
                                                <p:strVal val="#ppt_x"/>
                                              </p:val>
                                            </p:tav>
                                          </p:tavLst>
                                        </p:anim>
                                        <p:anim calcmode="lin" valueType="num">
                                          <p:cBhvr>
                                            <p:cTn id="46" dur="300" fill="hold"/>
                                            <p:tgtEl>
                                              <p:spTgt spid="14"/>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700"/>
                                      </p:stCondLst>
                                      <p:childTnLst>
                                        <p:animEffect transition="out" filter="fade">
                                          <p:cBhvr>
                                            <p:cTn id="48" dur="300" tmFilter="0, 0; .2, .5; .8, .5; 1, 0"/>
                                            <p:tgtEl>
                                              <p:spTgt spid="14"/>
                                            </p:tgtEl>
                                          </p:cBhvr>
                                        </p:animEffect>
                                        <p:animScale>
                                          <p:cBhvr>
                                            <p:cTn id="49" dur="150" autoRev="1" fill="hold"/>
                                            <p:tgtEl>
                                              <p:spTgt spid="14"/>
                                            </p:tgtEl>
                                          </p:cBhvr>
                                          <p:by x="105000" y="105000"/>
                                        </p:animScale>
                                      </p:childTnLst>
                                    </p:cTn>
                                  </p:par>
                                  <p:par>
                                    <p:cTn id="50" presetID="23" presetClass="entr" presetSubtype="528" fill="hold" grpId="0" nodeType="withEffect">
                                      <p:stCondLst>
                                        <p:cond delay="700"/>
                                      </p:stCondLst>
                                      <p:childTnLst>
                                        <p:set>
                                          <p:cBhvr>
                                            <p:cTn id="51" dur="1" fill="hold">
                                              <p:stCondLst>
                                                <p:cond delay="0"/>
                                              </p:stCondLst>
                                            </p:cTn>
                                            <p:tgtEl>
                                              <p:spTgt spid="12"/>
                                            </p:tgtEl>
                                            <p:attrNameLst>
                                              <p:attrName>style.visibility</p:attrName>
                                            </p:attrNameLst>
                                          </p:cBhvr>
                                          <p:to>
                                            <p:strVal val="visible"/>
                                          </p:to>
                                        </p:set>
                                        <p:anim calcmode="lin" valueType="num">
                                          <p:cBhvr>
                                            <p:cTn id="52" dur="300" fill="hold"/>
                                            <p:tgtEl>
                                              <p:spTgt spid="12"/>
                                            </p:tgtEl>
                                            <p:attrNameLst>
                                              <p:attrName>ppt_w</p:attrName>
                                            </p:attrNameLst>
                                          </p:cBhvr>
                                          <p:tavLst>
                                            <p:tav tm="0">
                                              <p:val>
                                                <p:fltVal val="0"/>
                                              </p:val>
                                            </p:tav>
                                            <p:tav tm="100000">
                                              <p:val>
                                                <p:strVal val="#ppt_w"/>
                                              </p:val>
                                            </p:tav>
                                          </p:tavLst>
                                        </p:anim>
                                        <p:anim calcmode="lin" valueType="num">
                                          <p:cBhvr>
                                            <p:cTn id="53" dur="300" fill="hold"/>
                                            <p:tgtEl>
                                              <p:spTgt spid="12"/>
                                            </p:tgtEl>
                                            <p:attrNameLst>
                                              <p:attrName>ppt_h</p:attrName>
                                            </p:attrNameLst>
                                          </p:cBhvr>
                                          <p:tavLst>
                                            <p:tav tm="0">
                                              <p:val>
                                                <p:fltVal val="0"/>
                                              </p:val>
                                            </p:tav>
                                            <p:tav tm="100000">
                                              <p:val>
                                                <p:strVal val="#ppt_h"/>
                                              </p:val>
                                            </p:tav>
                                          </p:tavLst>
                                        </p:anim>
                                        <p:anim calcmode="lin" valueType="num">
                                          <p:cBhvr>
                                            <p:cTn id="54" dur="300" fill="hold"/>
                                            <p:tgtEl>
                                              <p:spTgt spid="12"/>
                                            </p:tgtEl>
                                            <p:attrNameLst>
                                              <p:attrName>ppt_x</p:attrName>
                                            </p:attrNameLst>
                                          </p:cBhvr>
                                          <p:tavLst>
                                            <p:tav tm="0">
                                              <p:val>
                                                <p:fltVal val="0.5"/>
                                              </p:val>
                                            </p:tav>
                                            <p:tav tm="100000">
                                              <p:val>
                                                <p:strVal val="#ppt_x"/>
                                              </p:val>
                                            </p:tav>
                                          </p:tavLst>
                                        </p:anim>
                                        <p:anim calcmode="lin" valueType="num">
                                          <p:cBhvr>
                                            <p:cTn id="55" dur="300" fill="hold"/>
                                            <p:tgtEl>
                                              <p:spTgt spid="12"/>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1000"/>
                                      </p:stCondLst>
                                      <p:childTnLst>
                                        <p:animEffect transition="out" filter="fade">
                                          <p:cBhvr>
                                            <p:cTn id="57" dur="300" tmFilter="0, 0; .2, .5; .8, .5; 1, 0"/>
                                            <p:tgtEl>
                                              <p:spTgt spid="12"/>
                                            </p:tgtEl>
                                          </p:cBhvr>
                                        </p:animEffect>
                                        <p:animScale>
                                          <p:cBhvr>
                                            <p:cTn id="58" dur="150" autoRev="1" fill="hold"/>
                                            <p:tgtEl>
                                              <p:spTgt spid="12"/>
                                            </p:tgtEl>
                                          </p:cBhvr>
                                          <p:by x="105000" y="105000"/>
                                        </p:animScale>
                                      </p:childTnLst>
                                    </p:cTn>
                                  </p:par>
                                  <p:par>
                                    <p:cTn id="59" presetID="23" presetClass="entr" presetSubtype="528" fill="hold" grpId="0" nodeType="withEffect">
                                      <p:stCondLst>
                                        <p:cond delay="1000"/>
                                      </p:stCondLst>
                                      <p:childTnLst>
                                        <p:set>
                                          <p:cBhvr>
                                            <p:cTn id="60" dur="1" fill="hold">
                                              <p:stCondLst>
                                                <p:cond delay="0"/>
                                              </p:stCondLst>
                                            </p:cTn>
                                            <p:tgtEl>
                                              <p:spTgt spid="6"/>
                                            </p:tgtEl>
                                            <p:attrNameLst>
                                              <p:attrName>style.visibility</p:attrName>
                                            </p:attrNameLst>
                                          </p:cBhvr>
                                          <p:to>
                                            <p:strVal val="visible"/>
                                          </p:to>
                                        </p:set>
                                        <p:anim calcmode="lin" valueType="num">
                                          <p:cBhvr>
                                            <p:cTn id="61" dur="300" fill="hold"/>
                                            <p:tgtEl>
                                              <p:spTgt spid="6"/>
                                            </p:tgtEl>
                                            <p:attrNameLst>
                                              <p:attrName>ppt_w</p:attrName>
                                            </p:attrNameLst>
                                          </p:cBhvr>
                                          <p:tavLst>
                                            <p:tav tm="0">
                                              <p:val>
                                                <p:fltVal val="0"/>
                                              </p:val>
                                            </p:tav>
                                            <p:tav tm="100000">
                                              <p:val>
                                                <p:strVal val="#ppt_w"/>
                                              </p:val>
                                            </p:tav>
                                          </p:tavLst>
                                        </p:anim>
                                        <p:anim calcmode="lin" valueType="num">
                                          <p:cBhvr>
                                            <p:cTn id="62" dur="300" fill="hold"/>
                                            <p:tgtEl>
                                              <p:spTgt spid="6"/>
                                            </p:tgtEl>
                                            <p:attrNameLst>
                                              <p:attrName>ppt_h</p:attrName>
                                            </p:attrNameLst>
                                          </p:cBhvr>
                                          <p:tavLst>
                                            <p:tav tm="0">
                                              <p:val>
                                                <p:fltVal val="0"/>
                                              </p:val>
                                            </p:tav>
                                            <p:tav tm="100000">
                                              <p:val>
                                                <p:strVal val="#ppt_h"/>
                                              </p:val>
                                            </p:tav>
                                          </p:tavLst>
                                        </p:anim>
                                        <p:anim calcmode="lin" valueType="num">
                                          <p:cBhvr>
                                            <p:cTn id="63" dur="300" fill="hold"/>
                                            <p:tgtEl>
                                              <p:spTgt spid="6"/>
                                            </p:tgtEl>
                                            <p:attrNameLst>
                                              <p:attrName>ppt_x</p:attrName>
                                            </p:attrNameLst>
                                          </p:cBhvr>
                                          <p:tavLst>
                                            <p:tav tm="0">
                                              <p:val>
                                                <p:fltVal val="0.5"/>
                                              </p:val>
                                            </p:tav>
                                            <p:tav tm="100000">
                                              <p:val>
                                                <p:strVal val="#ppt_x"/>
                                              </p:val>
                                            </p:tav>
                                          </p:tavLst>
                                        </p:anim>
                                        <p:anim calcmode="lin" valueType="num">
                                          <p:cBhvr>
                                            <p:cTn id="64" dur="300" fill="hold"/>
                                            <p:tgtEl>
                                              <p:spTgt spid="6"/>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1300"/>
                                      </p:stCondLst>
                                      <p:childTnLst>
                                        <p:animEffect transition="out" filter="fade">
                                          <p:cBhvr>
                                            <p:cTn id="66" dur="300" tmFilter="0, 0; .2, .5; .8, .5; 1, 0"/>
                                            <p:tgtEl>
                                              <p:spTgt spid="6"/>
                                            </p:tgtEl>
                                          </p:cBhvr>
                                        </p:animEffect>
                                        <p:animScale>
                                          <p:cBhvr>
                                            <p:cTn id="67" dur="150" autoRev="1" fill="hold"/>
                                            <p:tgtEl>
                                              <p:spTgt spid="6"/>
                                            </p:tgtEl>
                                          </p:cBhvr>
                                          <p:by x="105000" y="105000"/>
                                        </p:animScale>
                                      </p:childTnLst>
                                    </p:cTn>
                                  </p:par>
                                  <p:par>
                                    <p:cTn id="68" presetID="23" presetClass="entr" presetSubtype="528" fill="hold" grpId="0" nodeType="withEffect">
                                      <p:stCondLst>
                                        <p:cond delay="1100"/>
                                      </p:stCondLst>
                                      <p:childTnLst>
                                        <p:set>
                                          <p:cBhvr>
                                            <p:cTn id="69" dur="1" fill="hold">
                                              <p:stCondLst>
                                                <p:cond delay="0"/>
                                              </p:stCondLst>
                                            </p:cTn>
                                            <p:tgtEl>
                                              <p:spTgt spid="7"/>
                                            </p:tgtEl>
                                            <p:attrNameLst>
                                              <p:attrName>style.visibility</p:attrName>
                                            </p:attrNameLst>
                                          </p:cBhvr>
                                          <p:to>
                                            <p:strVal val="visible"/>
                                          </p:to>
                                        </p:set>
                                        <p:anim calcmode="lin" valueType="num">
                                          <p:cBhvr>
                                            <p:cTn id="70" dur="300" fill="hold"/>
                                            <p:tgtEl>
                                              <p:spTgt spid="7"/>
                                            </p:tgtEl>
                                            <p:attrNameLst>
                                              <p:attrName>ppt_w</p:attrName>
                                            </p:attrNameLst>
                                          </p:cBhvr>
                                          <p:tavLst>
                                            <p:tav tm="0">
                                              <p:val>
                                                <p:fltVal val="0"/>
                                              </p:val>
                                            </p:tav>
                                            <p:tav tm="100000">
                                              <p:val>
                                                <p:strVal val="#ppt_w"/>
                                              </p:val>
                                            </p:tav>
                                          </p:tavLst>
                                        </p:anim>
                                        <p:anim calcmode="lin" valueType="num">
                                          <p:cBhvr>
                                            <p:cTn id="71" dur="300" fill="hold"/>
                                            <p:tgtEl>
                                              <p:spTgt spid="7"/>
                                            </p:tgtEl>
                                            <p:attrNameLst>
                                              <p:attrName>ppt_h</p:attrName>
                                            </p:attrNameLst>
                                          </p:cBhvr>
                                          <p:tavLst>
                                            <p:tav tm="0">
                                              <p:val>
                                                <p:fltVal val="0"/>
                                              </p:val>
                                            </p:tav>
                                            <p:tav tm="100000">
                                              <p:val>
                                                <p:strVal val="#ppt_h"/>
                                              </p:val>
                                            </p:tav>
                                          </p:tavLst>
                                        </p:anim>
                                        <p:anim calcmode="lin" valueType="num">
                                          <p:cBhvr>
                                            <p:cTn id="72" dur="300" fill="hold"/>
                                            <p:tgtEl>
                                              <p:spTgt spid="7"/>
                                            </p:tgtEl>
                                            <p:attrNameLst>
                                              <p:attrName>ppt_x</p:attrName>
                                            </p:attrNameLst>
                                          </p:cBhvr>
                                          <p:tavLst>
                                            <p:tav tm="0">
                                              <p:val>
                                                <p:fltVal val="0.5"/>
                                              </p:val>
                                            </p:tav>
                                            <p:tav tm="100000">
                                              <p:val>
                                                <p:strVal val="#ppt_x"/>
                                              </p:val>
                                            </p:tav>
                                          </p:tavLst>
                                        </p:anim>
                                        <p:anim calcmode="lin" valueType="num">
                                          <p:cBhvr>
                                            <p:cTn id="73" dur="300" fill="hold"/>
                                            <p:tgtEl>
                                              <p:spTgt spid="7"/>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1400"/>
                                      </p:stCondLst>
                                      <p:childTnLst>
                                        <p:animEffect transition="out" filter="fade">
                                          <p:cBhvr>
                                            <p:cTn id="75" dur="300" tmFilter="0, 0; .2, .5; .8, .5; 1, 0"/>
                                            <p:tgtEl>
                                              <p:spTgt spid="7"/>
                                            </p:tgtEl>
                                          </p:cBhvr>
                                        </p:animEffect>
                                        <p:animScale>
                                          <p:cBhvr>
                                            <p:cTn id="76" dur="150" autoRev="1" fill="hold"/>
                                            <p:tgtEl>
                                              <p:spTgt spid="7"/>
                                            </p:tgtEl>
                                          </p:cBhvr>
                                          <p:by x="105000" y="105000"/>
                                        </p:animScale>
                                      </p:childTnLst>
                                    </p:cTn>
                                  </p:par>
                                </p:childTnLst>
                              </p:cTn>
                            </p:par>
                            <p:par>
                              <p:cTn id="77" fill="hold">
                                <p:stCondLst>
                                  <p:cond delay="500"/>
                                </p:stCondLst>
                                <p:childTnLst>
                                  <p:par>
                                    <p:cTn id="78" presetID="2" presetClass="entr" presetSubtype="2" fill="hold" grpId="0" nodeType="afterEffect" p14:presetBounceEnd="30000">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14:bounceEnd="30000">
                                          <p:cBhvr additive="base">
                                            <p:cTn id="80" dur="500" fill="hold"/>
                                            <p:tgtEl>
                                              <p:spTgt spid="8"/>
                                            </p:tgtEl>
                                            <p:attrNameLst>
                                              <p:attrName>ppt_x</p:attrName>
                                            </p:attrNameLst>
                                          </p:cBhvr>
                                          <p:tavLst>
                                            <p:tav tm="0">
                                              <p:val>
                                                <p:strVal val="1+#ppt_w/2"/>
                                              </p:val>
                                            </p:tav>
                                            <p:tav tm="100000">
                                              <p:val>
                                                <p:strVal val="#ppt_x"/>
                                              </p:val>
                                            </p:tav>
                                          </p:tavLst>
                                        </p:anim>
                                        <p:anim calcmode="lin" valueType="num" p14:bounceEnd="30000">
                                          <p:cBhvr additive="base">
                                            <p:cTn id="81" dur="500" fill="hold"/>
                                            <p:tgtEl>
                                              <p:spTgt spid="8"/>
                                            </p:tgtEl>
                                            <p:attrNameLst>
                                              <p:attrName>ppt_y</p:attrName>
                                            </p:attrNameLst>
                                          </p:cBhvr>
                                          <p:tavLst>
                                            <p:tav tm="0">
                                              <p:val>
                                                <p:strVal val="#ppt_y"/>
                                              </p:val>
                                            </p:tav>
                                            <p:tav tm="100000">
                                              <p:val>
                                                <p:strVal val="#ppt_y"/>
                                              </p:val>
                                            </p:tav>
                                          </p:tavLst>
                                        </p:anim>
                                      </p:childTnLst>
                                    </p:cTn>
                                  </p:par>
                                </p:childTnLst>
                              </p:cTn>
                            </p:par>
                            <p:par>
                              <p:cTn id="82" fill="hold">
                                <p:stCondLst>
                                  <p:cond delay="1000"/>
                                </p:stCondLst>
                                <p:childTnLst>
                                  <p:par>
                                    <p:cTn id="83" presetID="2" presetClass="entr" presetSubtype="2" fill="hold" grpId="0" nodeType="afterEffect" p14:presetBounceEnd="30000">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14:bounceEnd="30000">
                                          <p:cBhvr additive="base">
                                            <p:cTn id="85" dur="500" fill="hold"/>
                                            <p:tgtEl>
                                              <p:spTgt spid="15"/>
                                            </p:tgtEl>
                                            <p:attrNameLst>
                                              <p:attrName>ppt_x</p:attrName>
                                            </p:attrNameLst>
                                          </p:cBhvr>
                                          <p:tavLst>
                                            <p:tav tm="0">
                                              <p:val>
                                                <p:strVal val="1+#ppt_w/2"/>
                                              </p:val>
                                            </p:tav>
                                            <p:tav tm="100000">
                                              <p:val>
                                                <p:strVal val="#ppt_x"/>
                                              </p:val>
                                            </p:tav>
                                          </p:tavLst>
                                        </p:anim>
                                        <p:anim calcmode="lin" valueType="num" p14:bounceEnd="30000">
                                          <p:cBhvr additive="base">
                                            <p:cTn id="86" dur="500" fill="hold"/>
                                            <p:tgtEl>
                                              <p:spTgt spid="15"/>
                                            </p:tgtEl>
                                            <p:attrNameLst>
                                              <p:attrName>ppt_y</p:attrName>
                                            </p:attrNameLst>
                                          </p:cBhvr>
                                          <p:tavLst>
                                            <p:tav tm="0">
                                              <p:val>
                                                <p:strVal val="#ppt_y"/>
                                              </p:val>
                                            </p:tav>
                                            <p:tav tm="100000">
                                              <p:val>
                                                <p:strVal val="#ppt_y"/>
                                              </p:val>
                                            </p:tav>
                                          </p:tavLst>
                                        </p:anim>
                                      </p:childTnLst>
                                    </p:cTn>
                                  </p:par>
                                </p:childTnLst>
                              </p:cTn>
                            </p:par>
                            <p:par>
                              <p:cTn id="87" fill="hold">
                                <p:stCondLst>
                                  <p:cond delay="1500"/>
                                </p:stCondLst>
                                <p:childTnLst>
                                  <p:par>
                                    <p:cTn id="88" presetID="2" presetClass="entr" presetSubtype="2" fill="hold" grpId="0" nodeType="afterEffect" p14:presetBounceEnd="30000">
                                      <p:stCondLst>
                                        <p:cond delay="0"/>
                                      </p:stCondLst>
                                      <p:childTnLst>
                                        <p:set>
                                          <p:cBhvr>
                                            <p:cTn id="89" dur="1" fill="hold">
                                              <p:stCondLst>
                                                <p:cond delay="0"/>
                                              </p:stCondLst>
                                            </p:cTn>
                                            <p:tgtEl>
                                              <p:spTgt spid="16"/>
                                            </p:tgtEl>
                                            <p:attrNameLst>
                                              <p:attrName>style.visibility</p:attrName>
                                            </p:attrNameLst>
                                          </p:cBhvr>
                                          <p:to>
                                            <p:strVal val="visible"/>
                                          </p:to>
                                        </p:set>
                                        <p:anim calcmode="lin" valueType="num" p14:bounceEnd="30000">
                                          <p:cBhvr additive="base">
                                            <p:cTn id="90" dur="500" fill="hold"/>
                                            <p:tgtEl>
                                              <p:spTgt spid="16"/>
                                            </p:tgtEl>
                                            <p:attrNameLst>
                                              <p:attrName>ppt_x</p:attrName>
                                            </p:attrNameLst>
                                          </p:cBhvr>
                                          <p:tavLst>
                                            <p:tav tm="0">
                                              <p:val>
                                                <p:strVal val="1+#ppt_w/2"/>
                                              </p:val>
                                            </p:tav>
                                            <p:tav tm="100000">
                                              <p:val>
                                                <p:strVal val="#ppt_x"/>
                                              </p:val>
                                            </p:tav>
                                          </p:tavLst>
                                        </p:anim>
                                        <p:anim calcmode="lin" valueType="num" p14:bounceEnd="30000">
                                          <p:cBhvr additive="base">
                                            <p:cTn id="91" dur="500" fill="hold"/>
                                            <p:tgtEl>
                                              <p:spTgt spid="16"/>
                                            </p:tgtEl>
                                            <p:attrNameLst>
                                              <p:attrName>ppt_y</p:attrName>
                                            </p:attrNameLst>
                                          </p:cBhvr>
                                          <p:tavLst>
                                            <p:tav tm="0">
                                              <p:val>
                                                <p:strVal val="#ppt_y"/>
                                              </p:val>
                                            </p:tav>
                                            <p:tav tm="100000">
                                              <p:val>
                                                <p:strVal val="#ppt_y"/>
                                              </p:val>
                                            </p:tav>
                                          </p:tavLst>
                                        </p:anim>
                                      </p:childTnLst>
                                    </p:cTn>
                                  </p:par>
                                </p:childTnLst>
                              </p:cTn>
                            </p:par>
                            <p:par>
                              <p:cTn id="92" fill="hold">
                                <p:stCondLst>
                                  <p:cond delay="2000"/>
                                </p:stCondLst>
                                <p:childTnLst>
                                  <p:par>
                                    <p:cTn id="93" presetID="2" presetClass="entr" presetSubtype="2" fill="hold" grpId="0" nodeType="afterEffect" p14:presetBounceEnd="30000">
                                      <p:stCondLst>
                                        <p:cond delay="0"/>
                                      </p:stCondLst>
                                      <p:childTnLst>
                                        <p:set>
                                          <p:cBhvr>
                                            <p:cTn id="94" dur="1" fill="hold">
                                              <p:stCondLst>
                                                <p:cond delay="0"/>
                                              </p:stCondLst>
                                            </p:cTn>
                                            <p:tgtEl>
                                              <p:spTgt spid="17"/>
                                            </p:tgtEl>
                                            <p:attrNameLst>
                                              <p:attrName>style.visibility</p:attrName>
                                            </p:attrNameLst>
                                          </p:cBhvr>
                                          <p:to>
                                            <p:strVal val="visible"/>
                                          </p:to>
                                        </p:set>
                                        <p:anim calcmode="lin" valueType="num" p14:bounceEnd="30000">
                                          <p:cBhvr additive="base">
                                            <p:cTn id="95" dur="500" fill="hold"/>
                                            <p:tgtEl>
                                              <p:spTgt spid="17"/>
                                            </p:tgtEl>
                                            <p:attrNameLst>
                                              <p:attrName>ppt_x</p:attrName>
                                            </p:attrNameLst>
                                          </p:cBhvr>
                                          <p:tavLst>
                                            <p:tav tm="0">
                                              <p:val>
                                                <p:strVal val="1+#ppt_w/2"/>
                                              </p:val>
                                            </p:tav>
                                            <p:tav tm="100000">
                                              <p:val>
                                                <p:strVal val="#ppt_x"/>
                                              </p:val>
                                            </p:tav>
                                          </p:tavLst>
                                        </p:anim>
                                        <p:anim calcmode="lin" valueType="num" p14:bounceEnd="30000">
                                          <p:cBhvr additive="base">
                                            <p:cTn id="9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ppt_w</p:attrName>
                                            </p:attrNameLst>
                                          </p:cBhvr>
                                          <p:tavLst>
                                            <p:tav tm="0">
                                              <p:val>
                                                <p:fltVal val="0"/>
                                              </p:val>
                                            </p:tav>
                                            <p:tav tm="100000">
                                              <p:val>
                                                <p:strVal val="#ppt_w"/>
                                              </p:val>
                                            </p:tav>
                                          </p:tavLst>
                                        </p:anim>
                                        <p:anim calcmode="lin" valueType="num">
                                          <p:cBhvr>
                                            <p:cTn id="8" dur="300" fill="hold"/>
                                            <p:tgtEl>
                                              <p:spTgt spid="9"/>
                                            </p:tgtEl>
                                            <p:attrNameLst>
                                              <p:attrName>ppt_h</p:attrName>
                                            </p:attrNameLst>
                                          </p:cBhvr>
                                          <p:tavLst>
                                            <p:tav tm="0">
                                              <p:val>
                                                <p:fltVal val="0"/>
                                              </p:val>
                                            </p:tav>
                                            <p:tav tm="100000">
                                              <p:val>
                                                <p:strVal val="#ppt_h"/>
                                              </p:val>
                                            </p:tav>
                                          </p:tavLst>
                                        </p:anim>
                                        <p:anim calcmode="lin" valueType="num">
                                          <p:cBhvr>
                                            <p:cTn id="9" dur="300" fill="hold"/>
                                            <p:tgtEl>
                                              <p:spTgt spid="9"/>
                                            </p:tgtEl>
                                            <p:attrNameLst>
                                              <p:attrName>ppt_x</p:attrName>
                                            </p:attrNameLst>
                                          </p:cBhvr>
                                          <p:tavLst>
                                            <p:tav tm="0">
                                              <p:val>
                                                <p:fltVal val="0.5"/>
                                              </p:val>
                                            </p:tav>
                                            <p:tav tm="100000">
                                              <p:val>
                                                <p:strVal val="#ppt_x"/>
                                              </p:val>
                                            </p:tav>
                                          </p:tavLst>
                                        </p:anim>
                                        <p:anim calcmode="lin" valueType="num">
                                          <p:cBhvr>
                                            <p:cTn id="10" dur="300" fill="hold"/>
                                            <p:tgtEl>
                                              <p:spTgt spid="9"/>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300"/>
                                      </p:stCondLst>
                                      <p:childTnLst>
                                        <p:animEffect transition="out" filter="fade">
                                          <p:cBhvr>
                                            <p:cTn id="12" dur="300" tmFilter="0, 0; .2, .5; .8, .5; 1, 0"/>
                                            <p:tgtEl>
                                              <p:spTgt spid="9"/>
                                            </p:tgtEl>
                                          </p:cBhvr>
                                        </p:animEffect>
                                        <p:animScale>
                                          <p:cBhvr>
                                            <p:cTn id="13" dur="150" autoRev="1" fill="hold"/>
                                            <p:tgtEl>
                                              <p:spTgt spid="9"/>
                                            </p:tgtEl>
                                          </p:cBhvr>
                                          <p:by x="105000" y="105000"/>
                                        </p:animScale>
                                      </p:childTnLst>
                                    </p:cTn>
                                  </p:par>
                                  <p:par>
                                    <p:cTn id="14" presetID="23" presetClass="entr" presetSubtype="528" fill="hold" grpId="0" nodeType="withEffect">
                                      <p:stCondLst>
                                        <p:cond delay="1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300" fill="hold"/>
                                            <p:tgtEl>
                                              <p:spTgt spid="11"/>
                                            </p:tgtEl>
                                            <p:attrNameLst>
                                              <p:attrName>ppt_w</p:attrName>
                                            </p:attrNameLst>
                                          </p:cBhvr>
                                          <p:tavLst>
                                            <p:tav tm="0">
                                              <p:val>
                                                <p:fltVal val="0"/>
                                              </p:val>
                                            </p:tav>
                                            <p:tav tm="100000">
                                              <p:val>
                                                <p:strVal val="#ppt_w"/>
                                              </p:val>
                                            </p:tav>
                                          </p:tavLst>
                                        </p:anim>
                                        <p:anim calcmode="lin" valueType="num">
                                          <p:cBhvr>
                                            <p:cTn id="17" dur="300" fill="hold"/>
                                            <p:tgtEl>
                                              <p:spTgt spid="11"/>
                                            </p:tgtEl>
                                            <p:attrNameLst>
                                              <p:attrName>ppt_h</p:attrName>
                                            </p:attrNameLst>
                                          </p:cBhvr>
                                          <p:tavLst>
                                            <p:tav tm="0">
                                              <p:val>
                                                <p:fltVal val="0"/>
                                              </p:val>
                                            </p:tav>
                                            <p:tav tm="100000">
                                              <p:val>
                                                <p:strVal val="#ppt_h"/>
                                              </p:val>
                                            </p:tav>
                                          </p:tavLst>
                                        </p:anim>
                                        <p:anim calcmode="lin" valueType="num">
                                          <p:cBhvr>
                                            <p:cTn id="18" dur="300" fill="hold"/>
                                            <p:tgtEl>
                                              <p:spTgt spid="11"/>
                                            </p:tgtEl>
                                            <p:attrNameLst>
                                              <p:attrName>ppt_x</p:attrName>
                                            </p:attrNameLst>
                                          </p:cBhvr>
                                          <p:tavLst>
                                            <p:tav tm="0">
                                              <p:val>
                                                <p:fltVal val="0.5"/>
                                              </p:val>
                                            </p:tav>
                                            <p:tav tm="100000">
                                              <p:val>
                                                <p:strVal val="#ppt_x"/>
                                              </p:val>
                                            </p:tav>
                                          </p:tavLst>
                                        </p:anim>
                                        <p:anim calcmode="lin" valueType="num">
                                          <p:cBhvr>
                                            <p:cTn id="19" dur="300" fill="hold"/>
                                            <p:tgtEl>
                                              <p:spTgt spid="11"/>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400"/>
                                      </p:stCondLst>
                                      <p:childTnLst>
                                        <p:animEffect transition="out" filter="fade">
                                          <p:cBhvr>
                                            <p:cTn id="21" dur="300" tmFilter="0, 0; .2, .5; .8, .5; 1, 0"/>
                                            <p:tgtEl>
                                              <p:spTgt spid="11"/>
                                            </p:tgtEl>
                                          </p:cBhvr>
                                        </p:animEffect>
                                        <p:animScale>
                                          <p:cBhvr>
                                            <p:cTn id="22" dur="150" autoRev="1" fill="hold"/>
                                            <p:tgtEl>
                                              <p:spTgt spid="11"/>
                                            </p:tgtEl>
                                          </p:cBhvr>
                                          <p:by x="105000" y="105000"/>
                                        </p:animScale>
                                      </p:childTnLst>
                                    </p:cTn>
                                  </p:par>
                                  <p:par>
                                    <p:cTn id="23" presetID="23" presetClass="entr" presetSubtype="528" fill="hold" grpId="0" nodeType="withEffect">
                                      <p:stCondLst>
                                        <p:cond delay="2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300" fill="hold"/>
                                            <p:tgtEl>
                                              <p:spTgt spid="10"/>
                                            </p:tgtEl>
                                            <p:attrNameLst>
                                              <p:attrName>ppt_w</p:attrName>
                                            </p:attrNameLst>
                                          </p:cBhvr>
                                          <p:tavLst>
                                            <p:tav tm="0">
                                              <p:val>
                                                <p:fltVal val="0"/>
                                              </p:val>
                                            </p:tav>
                                            <p:tav tm="100000">
                                              <p:val>
                                                <p:strVal val="#ppt_w"/>
                                              </p:val>
                                            </p:tav>
                                          </p:tavLst>
                                        </p:anim>
                                        <p:anim calcmode="lin" valueType="num">
                                          <p:cBhvr>
                                            <p:cTn id="26" dur="300" fill="hold"/>
                                            <p:tgtEl>
                                              <p:spTgt spid="10"/>
                                            </p:tgtEl>
                                            <p:attrNameLst>
                                              <p:attrName>ppt_h</p:attrName>
                                            </p:attrNameLst>
                                          </p:cBhvr>
                                          <p:tavLst>
                                            <p:tav tm="0">
                                              <p:val>
                                                <p:fltVal val="0"/>
                                              </p:val>
                                            </p:tav>
                                            <p:tav tm="100000">
                                              <p:val>
                                                <p:strVal val="#ppt_h"/>
                                              </p:val>
                                            </p:tav>
                                          </p:tavLst>
                                        </p:anim>
                                        <p:anim calcmode="lin" valueType="num">
                                          <p:cBhvr>
                                            <p:cTn id="27" dur="300" fill="hold"/>
                                            <p:tgtEl>
                                              <p:spTgt spid="10"/>
                                            </p:tgtEl>
                                            <p:attrNameLst>
                                              <p:attrName>ppt_x</p:attrName>
                                            </p:attrNameLst>
                                          </p:cBhvr>
                                          <p:tavLst>
                                            <p:tav tm="0">
                                              <p:val>
                                                <p:fltVal val="0.5"/>
                                              </p:val>
                                            </p:tav>
                                            <p:tav tm="100000">
                                              <p:val>
                                                <p:strVal val="#ppt_x"/>
                                              </p:val>
                                            </p:tav>
                                          </p:tavLst>
                                        </p:anim>
                                        <p:anim calcmode="lin" valueType="num">
                                          <p:cBhvr>
                                            <p:cTn id="28" dur="300" fill="hold"/>
                                            <p:tgtEl>
                                              <p:spTgt spid="10"/>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500"/>
                                      </p:stCondLst>
                                      <p:childTnLst>
                                        <p:animEffect transition="out" filter="fade">
                                          <p:cBhvr>
                                            <p:cTn id="30" dur="300" tmFilter="0, 0; .2, .5; .8, .5; 1, 0"/>
                                            <p:tgtEl>
                                              <p:spTgt spid="10"/>
                                            </p:tgtEl>
                                          </p:cBhvr>
                                        </p:animEffect>
                                        <p:animScale>
                                          <p:cBhvr>
                                            <p:cTn id="31" dur="150" autoRev="1" fill="hold"/>
                                            <p:tgtEl>
                                              <p:spTgt spid="10"/>
                                            </p:tgtEl>
                                          </p:cBhvr>
                                          <p:by x="105000" y="105000"/>
                                        </p:animScale>
                                      </p:childTnLst>
                                    </p:cTn>
                                  </p:par>
                                  <p:par>
                                    <p:cTn id="32" presetID="23" presetClass="entr" presetSubtype="528" fill="hold" grpId="0" nodeType="withEffect">
                                      <p:stCondLst>
                                        <p:cond delay="300"/>
                                      </p:stCondLst>
                                      <p:childTnLst>
                                        <p:set>
                                          <p:cBhvr>
                                            <p:cTn id="33" dur="1" fill="hold">
                                              <p:stCondLst>
                                                <p:cond delay="0"/>
                                              </p:stCondLst>
                                            </p:cTn>
                                            <p:tgtEl>
                                              <p:spTgt spid="13"/>
                                            </p:tgtEl>
                                            <p:attrNameLst>
                                              <p:attrName>style.visibility</p:attrName>
                                            </p:attrNameLst>
                                          </p:cBhvr>
                                          <p:to>
                                            <p:strVal val="visible"/>
                                          </p:to>
                                        </p:set>
                                        <p:anim calcmode="lin" valueType="num">
                                          <p:cBhvr>
                                            <p:cTn id="34" dur="300" fill="hold"/>
                                            <p:tgtEl>
                                              <p:spTgt spid="13"/>
                                            </p:tgtEl>
                                            <p:attrNameLst>
                                              <p:attrName>ppt_w</p:attrName>
                                            </p:attrNameLst>
                                          </p:cBhvr>
                                          <p:tavLst>
                                            <p:tav tm="0">
                                              <p:val>
                                                <p:fltVal val="0"/>
                                              </p:val>
                                            </p:tav>
                                            <p:tav tm="100000">
                                              <p:val>
                                                <p:strVal val="#ppt_w"/>
                                              </p:val>
                                            </p:tav>
                                          </p:tavLst>
                                        </p:anim>
                                        <p:anim calcmode="lin" valueType="num">
                                          <p:cBhvr>
                                            <p:cTn id="35" dur="300" fill="hold"/>
                                            <p:tgtEl>
                                              <p:spTgt spid="13"/>
                                            </p:tgtEl>
                                            <p:attrNameLst>
                                              <p:attrName>ppt_h</p:attrName>
                                            </p:attrNameLst>
                                          </p:cBhvr>
                                          <p:tavLst>
                                            <p:tav tm="0">
                                              <p:val>
                                                <p:fltVal val="0"/>
                                              </p:val>
                                            </p:tav>
                                            <p:tav tm="100000">
                                              <p:val>
                                                <p:strVal val="#ppt_h"/>
                                              </p:val>
                                            </p:tav>
                                          </p:tavLst>
                                        </p:anim>
                                        <p:anim calcmode="lin" valueType="num">
                                          <p:cBhvr>
                                            <p:cTn id="36" dur="300" fill="hold"/>
                                            <p:tgtEl>
                                              <p:spTgt spid="13"/>
                                            </p:tgtEl>
                                            <p:attrNameLst>
                                              <p:attrName>ppt_x</p:attrName>
                                            </p:attrNameLst>
                                          </p:cBhvr>
                                          <p:tavLst>
                                            <p:tav tm="0">
                                              <p:val>
                                                <p:fltVal val="0.5"/>
                                              </p:val>
                                            </p:tav>
                                            <p:tav tm="100000">
                                              <p:val>
                                                <p:strVal val="#ppt_x"/>
                                              </p:val>
                                            </p:tav>
                                          </p:tavLst>
                                        </p:anim>
                                        <p:anim calcmode="lin" valueType="num">
                                          <p:cBhvr>
                                            <p:cTn id="37" dur="300" fill="hold"/>
                                            <p:tgtEl>
                                              <p:spTgt spid="13"/>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600"/>
                                      </p:stCondLst>
                                      <p:childTnLst>
                                        <p:animEffect transition="out" filter="fade">
                                          <p:cBhvr>
                                            <p:cTn id="39" dur="300" tmFilter="0, 0; .2, .5; .8, .5; 1, 0"/>
                                            <p:tgtEl>
                                              <p:spTgt spid="13"/>
                                            </p:tgtEl>
                                          </p:cBhvr>
                                        </p:animEffect>
                                        <p:animScale>
                                          <p:cBhvr>
                                            <p:cTn id="40" dur="150" autoRev="1" fill="hold"/>
                                            <p:tgtEl>
                                              <p:spTgt spid="13"/>
                                            </p:tgtEl>
                                          </p:cBhvr>
                                          <p:by x="105000" y="105000"/>
                                        </p:animScale>
                                      </p:childTnLst>
                                    </p:cTn>
                                  </p:par>
                                  <p:par>
                                    <p:cTn id="41" presetID="23" presetClass="entr" presetSubtype="528" fill="hold" grpId="0" nodeType="withEffect">
                                      <p:stCondLst>
                                        <p:cond delay="4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300" fill="hold"/>
                                            <p:tgtEl>
                                              <p:spTgt spid="14"/>
                                            </p:tgtEl>
                                            <p:attrNameLst>
                                              <p:attrName>ppt_w</p:attrName>
                                            </p:attrNameLst>
                                          </p:cBhvr>
                                          <p:tavLst>
                                            <p:tav tm="0">
                                              <p:val>
                                                <p:fltVal val="0"/>
                                              </p:val>
                                            </p:tav>
                                            <p:tav tm="100000">
                                              <p:val>
                                                <p:strVal val="#ppt_w"/>
                                              </p:val>
                                            </p:tav>
                                          </p:tavLst>
                                        </p:anim>
                                        <p:anim calcmode="lin" valueType="num">
                                          <p:cBhvr>
                                            <p:cTn id="44" dur="300" fill="hold"/>
                                            <p:tgtEl>
                                              <p:spTgt spid="14"/>
                                            </p:tgtEl>
                                            <p:attrNameLst>
                                              <p:attrName>ppt_h</p:attrName>
                                            </p:attrNameLst>
                                          </p:cBhvr>
                                          <p:tavLst>
                                            <p:tav tm="0">
                                              <p:val>
                                                <p:fltVal val="0"/>
                                              </p:val>
                                            </p:tav>
                                            <p:tav tm="100000">
                                              <p:val>
                                                <p:strVal val="#ppt_h"/>
                                              </p:val>
                                            </p:tav>
                                          </p:tavLst>
                                        </p:anim>
                                        <p:anim calcmode="lin" valueType="num">
                                          <p:cBhvr>
                                            <p:cTn id="45" dur="300" fill="hold"/>
                                            <p:tgtEl>
                                              <p:spTgt spid="14"/>
                                            </p:tgtEl>
                                            <p:attrNameLst>
                                              <p:attrName>ppt_x</p:attrName>
                                            </p:attrNameLst>
                                          </p:cBhvr>
                                          <p:tavLst>
                                            <p:tav tm="0">
                                              <p:val>
                                                <p:fltVal val="0.5"/>
                                              </p:val>
                                            </p:tav>
                                            <p:tav tm="100000">
                                              <p:val>
                                                <p:strVal val="#ppt_x"/>
                                              </p:val>
                                            </p:tav>
                                          </p:tavLst>
                                        </p:anim>
                                        <p:anim calcmode="lin" valueType="num">
                                          <p:cBhvr>
                                            <p:cTn id="46" dur="300" fill="hold"/>
                                            <p:tgtEl>
                                              <p:spTgt spid="14"/>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700"/>
                                      </p:stCondLst>
                                      <p:childTnLst>
                                        <p:animEffect transition="out" filter="fade">
                                          <p:cBhvr>
                                            <p:cTn id="48" dur="300" tmFilter="0, 0; .2, .5; .8, .5; 1, 0"/>
                                            <p:tgtEl>
                                              <p:spTgt spid="14"/>
                                            </p:tgtEl>
                                          </p:cBhvr>
                                        </p:animEffect>
                                        <p:animScale>
                                          <p:cBhvr>
                                            <p:cTn id="49" dur="150" autoRev="1" fill="hold"/>
                                            <p:tgtEl>
                                              <p:spTgt spid="14"/>
                                            </p:tgtEl>
                                          </p:cBhvr>
                                          <p:by x="105000" y="105000"/>
                                        </p:animScale>
                                      </p:childTnLst>
                                    </p:cTn>
                                  </p:par>
                                  <p:par>
                                    <p:cTn id="50" presetID="23" presetClass="entr" presetSubtype="528" fill="hold" grpId="0" nodeType="withEffect">
                                      <p:stCondLst>
                                        <p:cond delay="700"/>
                                      </p:stCondLst>
                                      <p:childTnLst>
                                        <p:set>
                                          <p:cBhvr>
                                            <p:cTn id="51" dur="1" fill="hold">
                                              <p:stCondLst>
                                                <p:cond delay="0"/>
                                              </p:stCondLst>
                                            </p:cTn>
                                            <p:tgtEl>
                                              <p:spTgt spid="12"/>
                                            </p:tgtEl>
                                            <p:attrNameLst>
                                              <p:attrName>style.visibility</p:attrName>
                                            </p:attrNameLst>
                                          </p:cBhvr>
                                          <p:to>
                                            <p:strVal val="visible"/>
                                          </p:to>
                                        </p:set>
                                        <p:anim calcmode="lin" valueType="num">
                                          <p:cBhvr>
                                            <p:cTn id="52" dur="300" fill="hold"/>
                                            <p:tgtEl>
                                              <p:spTgt spid="12"/>
                                            </p:tgtEl>
                                            <p:attrNameLst>
                                              <p:attrName>ppt_w</p:attrName>
                                            </p:attrNameLst>
                                          </p:cBhvr>
                                          <p:tavLst>
                                            <p:tav tm="0">
                                              <p:val>
                                                <p:fltVal val="0"/>
                                              </p:val>
                                            </p:tav>
                                            <p:tav tm="100000">
                                              <p:val>
                                                <p:strVal val="#ppt_w"/>
                                              </p:val>
                                            </p:tav>
                                          </p:tavLst>
                                        </p:anim>
                                        <p:anim calcmode="lin" valueType="num">
                                          <p:cBhvr>
                                            <p:cTn id="53" dur="300" fill="hold"/>
                                            <p:tgtEl>
                                              <p:spTgt spid="12"/>
                                            </p:tgtEl>
                                            <p:attrNameLst>
                                              <p:attrName>ppt_h</p:attrName>
                                            </p:attrNameLst>
                                          </p:cBhvr>
                                          <p:tavLst>
                                            <p:tav tm="0">
                                              <p:val>
                                                <p:fltVal val="0"/>
                                              </p:val>
                                            </p:tav>
                                            <p:tav tm="100000">
                                              <p:val>
                                                <p:strVal val="#ppt_h"/>
                                              </p:val>
                                            </p:tav>
                                          </p:tavLst>
                                        </p:anim>
                                        <p:anim calcmode="lin" valueType="num">
                                          <p:cBhvr>
                                            <p:cTn id="54" dur="300" fill="hold"/>
                                            <p:tgtEl>
                                              <p:spTgt spid="12"/>
                                            </p:tgtEl>
                                            <p:attrNameLst>
                                              <p:attrName>ppt_x</p:attrName>
                                            </p:attrNameLst>
                                          </p:cBhvr>
                                          <p:tavLst>
                                            <p:tav tm="0">
                                              <p:val>
                                                <p:fltVal val="0.5"/>
                                              </p:val>
                                            </p:tav>
                                            <p:tav tm="100000">
                                              <p:val>
                                                <p:strVal val="#ppt_x"/>
                                              </p:val>
                                            </p:tav>
                                          </p:tavLst>
                                        </p:anim>
                                        <p:anim calcmode="lin" valueType="num">
                                          <p:cBhvr>
                                            <p:cTn id="55" dur="300" fill="hold"/>
                                            <p:tgtEl>
                                              <p:spTgt spid="12"/>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1000"/>
                                      </p:stCondLst>
                                      <p:childTnLst>
                                        <p:animEffect transition="out" filter="fade">
                                          <p:cBhvr>
                                            <p:cTn id="57" dur="300" tmFilter="0, 0; .2, .5; .8, .5; 1, 0"/>
                                            <p:tgtEl>
                                              <p:spTgt spid="12"/>
                                            </p:tgtEl>
                                          </p:cBhvr>
                                        </p:animEffect>
                                        <p:animScale>
                                          <p:cBhvr>
                                            <p:cTn id="58" dur="150" autoRev="1" fill="hold"/>
                                            <p:tgtEl>
                                              <p:spTgt spid="12"/>
                                            </p:tgtEl>
                                          </p:cBhvr>
                                          <p:by x="105000" y="105000"/>
                                        </p:animScale>
                                      </p:childTnLst>
                                    </p:cTn>
                                  </p:par>
                                  <p:par>
                                    <p:cTn id="59" presetID="23" presetClass="entr" presetSubtype="528" fill="hold" grpId="0" nodeType="withEffect">
                                      <p:stCondLst>
                                        <p:cond delay="1000"/>
                                      </p:stCondLst>
                                      <p:childTnLst>
                                        <p:set>
                                          <p:cBhvr>
                                            <p:cTn id="60" dur="1" fill="hold">
                                              <p:stCondLst>
                                                <p:cond delay="0"/>
                                              </p:stCondLst>
                                            </p:cTn>
                                            <p:tgtEl>
                                              <p:spTgt spid="6"/>
                                            </p:tgtEl>
                                            <p:attrNameLst>
                                              <p:attrName>style.visibility</p:attrName>
                                            </p:attrNameLst>
                                          </p:cBhvr>
                                          <p:to>
                                            <p:strVal val="visible"/>
                                          </p:to>
                                        </p:set>
                                        <p:anim calcmode="lin" valueType="num">
                                          <p:cBhvr>
                                            <p:cTn id="61" dur="300" fill="hold"/>
                                            <p:tgtEl>
                                              <p:spTgt spid="6"/>
                                            </p:tgtEl>
                                            <p:attrNameLst>
                                              <p:attrName>ppt_w</p:attrName>
                                            </p:attrNameLst>
                                          </p:cBhvr>
                                          <p:tavLst>
                                            <p:tav tm="0">
                                              <p:val>
                                                <p:fltVal val="0"/>
                                              </p:val>
                                            </p:tav>
                                            <p:tav tm="100000">
                                              <p:val>
                                                <p:strVal val="#ppt_w"/>
                                              </p:val>
                                            </p:tav>
                                          </p:tavLst>
                                        </p:anim>
                                        <p:anim calcmode="lin" valueType="num">
                                          <p:cBhvr>
                                            <p:cTn id="62" dur="300" fill="hold"/>
                                            <p:tgtEl>
                                              <p:spTgt spid="6"/>
                                            </p:tgtEl>
                                            <p:attrNameLst>
                                              <p:attrName>ppt_h</p:attrName>
                                            </p:attrNameLst>
                                          </p:cBhvr>
                                          <p:tavLst>
                                            <p:tav tm="0">
                                              <p:val>
                                                <p:fltVal val="0"/>
                                              </p:val>
                                            </p:tav>
                                            <p:tav tm="100000">
                                              <p:val>
                                                <p:strVal val="#ppt_h"/>
                                              </p:val>
                                            </p:tav>
                                          </p:tavLst>
                                        </p:anim>
                                        <p:anim calcmode="lin" valueType="num">
                                          <p:cBhvr>
                                            <p:cTn id="63" dur="300" fill="hold"/>
                                            <p:tgtEl>
                                              <p:spTgt spid="6"/>
                                            </p:tgtEl>
                                            <p:attrNameLst>
                                              <p:attrName>ppt_x</p:attrName>
                                            </p:attrNameLst>
                                          </p:cBhvr>
                                          <p:tavLst>
                                            <p:tav tm="0">
                                              <p:val>
                                                <p:fltVal val="0.5"/>
                                              </p:val>
                                            </p:tav>
                                            <p:tav tm="100000">
                                              <p:val>
                                                <p:strVal val="#ppt_x"/>
                                              </p:val>
                                            </p:tav>
                                          </p:tavLst>
                                        </p:anim>
                                        <p:anim calcmode="lin" valueType="num">
                                          <p:cBhvr>
                                            <p:cTn id="64" dur="300" fill="hold"/>
                                            <p:tgtEl>
                                              <p:spTgt spid="6"/>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1300"/>
                                      </p:stCondLst>
                                      <p:childTnLst>
                                        <p:animEffect transition="out" filter="fade">
                                          <p:cBhvr>
                                            <p:cTn id="66" dur="300" tmFilter="0, 0; .2, .5; .8, .5; 1, 0"/>
                                            <p:tgtEl>
                                              <p:spTgt spid="6"/>
                                            </p:tgtEl>
                                          </p:cBhvr>
                                        </p:animEffect>
                                        <p:animScale>
                                          <p:cBhvr>
                                            <p:cTn id="67" dur="150" autoRev="1" fill="hold"/>
                                            <p:tgtEl>
                                              <p:spTgt spid="6"/>
                                            </p:tgtEl>
                                          </p:cBhvr>
                                          <p:by x="105000" y="105000"/>
                                        </p:animScale>
                                      </p:childTnLst>
                                    </p:cTn>
                                  </p:par>
                                  <p:par>
                                    <p:cTn id="68" presetID="23" presetClass="entr" presetSubtype="528" fill="hold" grpId="0" nodeType="withEffect">
                                      <p:stCondLst>
                                        <p:cond delay="1100"/>
                                      </p:stCondLst>
                                      <p:childTnLst>
                                        <p:set>
                                          <p:cBhvr>
                                            <p:cTn id="69" dur="1" fill="hold">
                                              <p:stCondLst>
                                                <p:cond delay="0"/>
                                              </p:stCondLst>
                                            </p:cTn>
                                            <p:tgtEl>
                                              <p:spTgt spid="7"/>
                                            </p:tgtEl>
                                            <p:attrNameLst>
                                              <p:attrName>style.visibility</p:attrName>
                                            </p:attrNameLst>
                                          </p:cBhvr>
                                          <p:to>
                                            <p:strVal val="visible"/>
                                          </p:to>
                                        </p:set>
                                        <p:anim calcmode="lin" valueType="num">
                                          <p:cBhvr>
                                            <p:cTn id="70" dur="300" fill="hold"/>
                                            <p:tgtEl>
                                              <p:spTgt spid="7"/>
                                            </p:tgtEl>
                                            <p:attrNameLst>
                                              <p:attrName>ppt_w</p:attrName>
                                            </p:attrNameLst>
                                          </p:cBhvr>
                                          <p:tavLst>
                                            <p:tav tm="0">
                                              <p:val>
                                                <p:fltVal val="0"/>
                                              </p:val>
                                            </p:tav>
                                            <p:tav tm="100000">
                                              <p:val>
                                                <p:strVal val="#ppt_w"/>
                                              </p:val>
                                            </p:tav>
                                          </p:tavLst>
                                        </p:anim>
                                        <p:anim calcmode="lin" valueType="num">
                                          <p:cBhvr>
                                            <p:cTn id="71" dur="300" fill="hold"/>
                                            <p:tgtEl>
                                              <p:spTgt spid="7"/>
                                            </p:tgtEl>
                                            <p:attrNameLst>
                                              <p:attrName>ppt_h</p:attrName>
                                            </p:attrNameLst>
                                          </p:cBhvr>
                                          <p:tavLst>
                                            <p:tav tm="0">
                                              <p:val>
                                                <p:fltVal val="0"/>
                                              </p:val>
                                            </p:tav>
                                            <p:tav tm="100000">
                                              <p:val>
                                                <p:strVal val="#ppt_h"/>
                                              </p:val>
                                            </p:tav>
                                          </p:tavLst>
                                        </p:anim>
                                        <p:anim calcmode="lin" valueType="num">
                                          <p:cBhvr>
                                            <p:cTn id="72" dur="300" fill="hold"/>
                                            <p:tgtEl>
                                              <p:spTgt spid="7"/>
                                            </p:tgtEl>
                                            <p:attrNameLst>
                                              <p:attrName>ppt_x</p:attrName>
                                            </p:attrNameLst>
                                          </p:cBhvr>
                                          <p:tavLst>
                                            <p:tav tm="0">
                                              <p:val>
                                                <p:fltVal val="0.5"/>
                                              </p:val>
                                            </p:tav>
                                            <p:tav tm="100000">
                                              <p:val>
                                                <p:strVal val="#ppt_x"/>
                                              </p:val>
                                            </p:tav>
                                          </p:tavLst>
                                        </p:anim>
                                        <p:anim calcmode="lin" valueType="num">
                                          <p:cBhvr>
                                            <p:cTn id="73" dur="300" fill="hold"/>
                                            <p:tgtEl>
                                              <p:spTgt spid="7"/>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1400"/>
                                      </p:stCondLst>
                                      <p:childTnLst>
                                        <p:animEffect transition="out" filter="fade">
                                          <p:cBhvr>
                                            <p:cTn id="75" dur="300" tmFilter="0, 0; .2, .5; .8, .5; 1, 0"/>
                                            <p:tgtEl>
                                              <p:spTgt spid="7"/>
                                            </p:tgtEl>
                                          </p:cBhvr>
                                        </p:animEffect>
                                        <p:animScale>
                                          <p:cBhvr>
                                            <p:cTn id="76" dur="150" autoRev="1" fill="hold"/>
                                            <p:tgtEl>
                                              <p:spTgt spid="7"/>
                                            </p:tgtEl>
                                          </p:cBhvr>
                                          <p:by x="105000" y="105000"/>
                                        </p:animScale>
                                      </p:childTnLst>
                                    </p:cTn>
                                  </p:par>
                                </p:childTnLst>
                              </p:cTn>
                            </p:par>
                            <p:par>
                              <p:cTn id="77" fill="hold">
                                <p:stCondLst>
                                  <p:cond delay="500"/>
                                </p:stCondLst>
                                <p:childTnLst>
                                  <p:par>
                                    <p:cTn id="78" presetID="2" presetClass="entr" presetSubtype="2" fill="hold" grpId="0" nodeType="after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additive="base">
                                            <p:cTn id="80" dur="500" fill="hold"/>
                                            <p:tgtEl>
                                              <p:spTgt spid="8"/>
                                            </p:tgtEl>
                                            <p:attrNameLst>
                                              <p:attrName>ppt_x</p:attrName>
                                            </p:attrNameLst>
                                          </p:cBhvr>
                                          <p:tavLst>
                                            <p:tav tm="0">
                                              <p:val>
                                                <p:strVal val="1+#ppt_w/2"/>
                                              </p:val>
                                            </p:tav>
                                            <p:tav tm="100000">
                                              <p:val>
                                                <p:strVal val="#ppt_x"/>
                                              </p:val>
                                            </p:tav>
                                          </p:tavLst>
                                        </p:anim>
                                        <p:anim calcmode="lin" valueType="num">
                                          <p:cBhvr additive="base">
                                            <p:cTn id="81" dur="500" fill="hold"/>
                                            <p:tgtEl>
                                              <p:spTgt spid="8"/>
                                            </p:tgtEl>
                                            <p:attrNameLst>
                                              <p:attrName>ppt_y</p:attrName>
                                            </p:attrNameLst>
                                          </p:cBhvr>
                                          <p:tavLst>
                                            <p:tav tm="0">
                                              <p:val>
                                                <p:strVal val="#ppt_y"/>
                                              </p:val>
                                            </p:tav>
                                            <p:tav tm="100000">
                                              <p:val>
                                                <p:strVal val="#ppt_y"/>
                                              </p:val>
                                            </p:tav>
                                          </p:tavLst>
                                        </p:anim>
                                      </p:childTnLst>
                                    </p:cTn>
                                  </p:par>
                                </p:childTnLst>
                              </p:cTn>
                            </p:par>
                            <p:par>
                              <p:cTn id="82" fill="hold">
                                <p:stCondLst>
                                  <p:cond delay="1000"/>
                                </p:stCondLst>
                                <p:childTnLst>
                                  <p:par>
                                    <p:cTn id="83" presetID="2" presetClass="entr" presetSubtype="2" fill="hold" grpId="0" nodeType="after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1+#ppt_w/2"/>
                                              </p:val>
                                            </p:tav>
                                            <p:tav tm="100000">
                                              <p:val>
                                                <p:strVal val="#ppt_x"/>
                                              </p:val>
                                            </p:tav>
                                          </p:tavLst>
                                        </p:anim>
                                        <p:anim calcmode="lin" valueType="num">
                                          <p:cBhvr additive="base">
                                            <p:cTn id="86" dur="500" fill="hold"/>
                                            <p:tgtEl>
                                              <p:spTgt spid="15"/>
                                            </p:tgtEl>
                                            <p:attrNameLst>
                                              <p:attrName>ppt_y</p:attrName>
                                            </p:attrNameLst>
                                          </p:cBhvr>
                                          <p:tavLst>
                                            <p:tav tm="0">
                                              <p:val>
                                                <p:strVal val="#ppt_y"/>
                                              </p:val>
                                            </p:tav>
                                            <p:tav tm="100000">
                                              <p:val>
                                                <p:strVal val="#ppt_y"/>
                                              </p:val>
                                            </p:tav>
                                          </p:tavLst>
                                        </p:anim>
                                      </p:childTnLst>
                                    </p:cTn>
                                  </p:par>
                                </p:childTnLst>
                              </p:cTn>
                            </p:par>
                            <p:par>
                              <p:cTn id="87" fill="hold">
                                <p:stCondLst>
                                  <p:cond delay="1500"/>
                                </p:stCondLst>
                                <p:childTnLst>
                                  <p:par>
                                    <p:cTn id="88" presetID="2" presetClass="entr" presetSubtype="2"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 calcmode="lin" valueType="num">
                                          <p:cBhvr additive="base">
                                            <p:cTn id="90" dur="500" fill="hold"/>
                                            <p:tgtEl>
                                              <p:spTgt spid="16"/>
                                            </p:tgtEl>
                                            <p:attrNameLst>
                                              <p:attrName>ppt_x</p:attrName>
                                            </p:attrNameLst>
                                          </p:cBhvr>
                                          <p:tavLst>
                                            <p:tav tm="0">
                                              <p:val>
                                                <p:strVal val="1+#ppt_w/2"/>
                                              </p:val>
                                            </p:tav>
                                            <p:tav tm="100000">
                                              <p:val>
                                                <p:strVal val="#ppt_x"/>
                                              </p:val>
                                            </p:tav>
                                          </p:tavLst>
                                        </p:anim>
                                        <p:anim calcmode="lin" valueType="num">
                                          <p:cBhvr additive="base">
                                            <p:cTn id="91" dur="500" fill="hold"/>
                                            <p:tgtEl>
                                              <p:spTgt spid="16"/>
                                            </p:tgtEl>
                                            <p:attrNameLst>
                                              <p:attrName>ppt_y</p:attrName>
                                            </p:attrNameLst>
                                          </p:cBhvr>
                                          <p:tavLst>
                                            <p:tav tm="0">
                                              <p:val>
                                                <p:strVal val="#ppt_y"/>
                                              </p:val>
                                            </p:tav>
                                            <p:tav tm="100000">
                                              <p:val>
                                                <p:strVal val="#ppt_y"/>
                                              </p:val>
                                            </p:tav>
                                          </p:tavLst>
                                        </p:anim>
                                      </p:childTnLst>
                                    </p:cTn>
                                  </p:par>
                                </p:childTnLst>
                              </p:cTn>
                            </p:par>
                            <p:par>
                              <p:cTn id="92" fill="hold">
                                <p:stCondLst>
                                  <p:cond delay="2000"/>
                                </p:stCondLst>
                                <p:childTnLst>
                                  <p:par>
                                    <p:cTn id="93" presetID="2" presetClass="entr" presetSubtype="2" fill="hold" grpId="0" nodeType="afterEffect">
                                      <p:stCondLst>
                                        <p:cond delay="0"/>
                                      </p:stCondLst>
                                      <p:childTnLst>
                                        <p:set>
                                          <p:cBhvr>
                                            <p:cTn id="94" dur="1" fill="hold">
                                              <p:stCondLst>
                                                <p:cond delay="0"/>
                                              </p:stCondLst>
                                            </p:cTn>
                                            <p:tgtEl>
                                              <p:spTgt spid="17"/>
                                            </p:tgtEl>
                                            <p:attrNameLst>
                                              <p:attrName>style.visibility</p:attrName>
                                            </p:attrNameLst>
                                          </p:cBhvr>
                                          <p:to>
                                            <p:strVal val="visible"/>
                                          </p:to>
                                        </p:set>
                                        <p:anim calcmode="lin" valueType="num">
                                          <p:cBhvr additive="base">
                                            <p:cTn id="95" dur="500" fill="hold"/>
                                            <p:tgtEl>
                                              <p:spTgt spid="17"/>
                                            </p:tgtEl>
                                            <p:attrNameLst>
                                              <p:attrName>ppt_x</p:attrName>
                                            </p:attrNameLst>
                                          </p:cBhvr>
                                          <p:tavLst>
                                            <p:tav tm="0">
                                              <p:val>
                                                <p:strVal val="1+#ppt_w/2"/>
                                              </p:val>
                                            </p:tav>
                                            <p:tav tm="100000">
                                              <p:val>
                                                <p:strVal val="#ppt_x"/>
                                              </p:val>
                                            </p:tav>
                                          </p:tavLst>
                                        </p:anim>
                                        <p:anim calcmode="lin" valueType="num">
                                          <p:cBhvr additive="base">
                                            <p:cTn id="9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p:bldP spid="16" grpId="0"/>
          <p:bldP spid="1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5290"/>
          </a:xfrm>
          <a:prstGeom prst="rect">
            <a:avLst/>
          </a:prstGeom>
        </p:spPr>
      </p:pic>
      <p:grpSp>
        <p:nvGrpSpPr>
          <p:cNvPr id="27" name="组合 26"/>
          <p:cNvGrpSpPr/>
          <p:nvPr/>
        </p:nvGrpSpPr>
        <p:grpSpPr>
          <a:xfrm>
            <a:off x="5306293" y="980199"/>
            <a:ext cx="1584176" cy="1584176"/>
            <a:chOff x="5306293" y="980199"/>
            <a:chExt cx="1584176" cy="1584176"/>
          </a:xfrm>
        </p:grpSpPr>
        <p:sp>
          <p:nvSpPr>
            <p:cNvPr id="5" name="矩形: 圆角 1"/>
            <p:cNvSpPr/>
            <p:nvPr/>
          </p:nvSpPr>
          <p:spPr bwMode="auto">
            <a:xfrm>
              <a:off x="5306293" y="980199"/>
              <a:ext cx="1584176" cy="1584176"/>
            </a:xfrm>
            <a:prstGeom prst="roundRect">
              <a:avLst>
                <a:gd name="adj" fmla="val 4586"/>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TextBox 58"/>
            <p:cNvSpPr txBox="1"/>
            <p:nvPr/>
          </p:nvSpPr>
          <p:spPr>
            <a:xfrm>
              <a:off x="5463264" y="1110567"/>
              <a:ext cx="1277915" cy="1323439"/>
            </a:xfrm>
            <a:prstGeom prst="rect">
              <a:avLst/>
            </a:prstGeom>
            <a:noFill/>
          </p:spPr>
          <p:txBody>
            <a:bodyPr wrap="none" rtlCol="0">
              <a:spAutoFit/>
            </a:bodyPr>
            <a:lstStyle/>
            <a:p>
              <a:pPr algn="ctr"/>
              <a:r>
                <a:rPr lang="en-US" altLang="zh-CN" sz="8000">
                  <a:gradFill>
                    <a:gsLst>
                      <a:gs pos="0">
                        <a:srgbClr val="0070C0"/>
                      </a:gs>
                      <a:gs pos="100000">
                        <a:srgbClr val="01559B"/>
                      </a:gs>
                    </a:gsLst>
                    <a:lin ang="0" scaled="0"/>
                  </a:gradFill>
                  <a:latin typeface="Impact" panose="020B0806030902050204" pitchFamily="34" charset="0"/>
                  <a:ea typeface="+mj-ea"/>
                </a:rPr>
                <a:t>03</a:t>
              </a:r>
              <a:endParaRPr lang="zh-CN" altLang="en-US" sz="8000" dirty="0">
                <a:gradFill>
                  <a:gsLst>
                    <a:gs pos="0">
                      <a:srgbClr val="0070C0"/>
                    </a:gs>
                    <a:gs pos="100000">
                      <a:srgbClr val="01559B"/>
                    </a:gs>
                  </a:gsLst>
                  <a:lin ang="0" scaled="0"/>
                </a:gradFill>
                <a:latin typeface="Impact" panose="020B0806030902050204" pitchFamily="34" charset="0"/>
                <a:ea typeface="+mj-ea"/>
              </a:endParaRPr>
            </a:p>
          </p:txBody>
        </p:sp>
      </p:grpSp>
      <p:sp>
        <p:nvSpPr>
          <p:cNvPr id="7" name="TextBox 12"/>
          <p:cNvSpPr txBox="1"/>
          <p:nvPr/>
        </p:nvSpPr>
        <p:spPr>
          <a:xfrm>
            <a:off x="2969396" y="2700078"/>
            <a:ext cx="625797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a:solidFill>
                  <a:schemeClr val="bg1"/>
                </a:solidFill>
                <a:effectLst>
                  <a:outerShdw blurRad="38100" dist="38100" dir="2700000" algn="tl">
                    <a:srgbClr val="000000">
                      <a:alpha val="43137"/>
                    </a:srgbClr>
                  </a:outerShdw>
                </a:effectLst>
              </a:rPr>
              <a:t>市场分析</a:t>
            </a:r>
            <a:endParaRPr lang="zh-CN" altLang="en-US" sz="6600" dirty="0">
              <a:solidFill>
                <a:schemeClr val="bg1"/>
              </a:solidFill>
              <a:effectLst>
                <a:outerShdw blurRad="38100" dist="38100" dir="2700000" algn="tl">
                  <a:srgbClr val="000000">
                    <a:alpha val="43137"/>
                  </a:srgbClr>
                </a:outerShdw>
              </a:effectLst>
            </a:endParaRPr>
          </a:p>
        </p:txBody>
      </p:sp>
      <p:cxnSp>
        <p:nvCxnSpPr>
          <p:cNvPr id="8" name="直接连接符 7"/>
          <p:cNvCxnSpPr/>
          <p:nvPr/>
        </p:nvCxnSpPr>
        <p:spPr bwMode="auto">
          <a:xfrm>
            <a:off x="2641997" y="3861048"/>
            <a:ext cx="6912768"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Oval 39"/>
          <p:cNvSpPr>
            <a:spLocks noChangeAspect="1" noChangeArrowheads="1"/>
          </p:cNvSpPr>
          <p:nvPr/>
        </p:nvSpPr>
        <p:spPr bwMode="auto">
          <a:xfrm>
            <a:off x="3295005" y="4061733"/>
            <a:ext cx="213109"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 name="Oval 40"/>
          <p:cNvSpPr>
            <a:spLocks noChangeAspect="1" noChangeArrowheads="1"/>
          </p:cNvSpPr>
          <p:nvPr/>
        </p:nvSpPr>
        <p:spPr bwMode="auto">
          <a:xfrm>
            <a:off x="3295006" y="4469294"/>
            <a:ext cx="216000"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 name="Oval 42"/>
          <p:cNvSpPr>
            <a:spLocks noChangeAspect="1" noChangeArrowheads="1"/>
          </p:cNvSpPr>
          <p:nvPr/>
        </p:nvSpPr>
        <p:spPr bwMode="auto">
          <a:xfrm>
            <a:off x="6679488" y="4069184"/>
            <a:ext cx="216000"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 name="TextBox 19"/>
          <p:cNvSpPr txBox="1"/>
          <p:nvPr/>
        </p:nvSpPr>
        <p:spPr>
          <a:xfrm>
            <a:off x="3658223" y="3970291"/>
            <a:ext cx="2327468"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当前市场分析</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TextBox 20"/>
          <p:cNvSpPr txBox="1"/>
          <p:nvPr/>
        </p:nvSpPr>
        <p:spPr>
          <a:xfrm>
            <a:off x="3658223" y="4377852"/>
            <a:ext cx="2264889"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利润来源分析</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7" name="Oval 42"/>
          <p:cNvSpPr>
            <a:spLocks noChangeAspect="1" noChangeArrowheads="1"/>
          </p:cNvSpPr>
          <p:nvPr/>
        </p:nvSpPr>
        <p:spPr bwMode="auto">
          <a:xfrm>
            <a:off x="6679488" y="4469294"/>
            <a:ext cx="213109"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8" name="TextBox 24"/>
          <p:cNvSpPr txBox="1"/>
          <p:nvPr/>
        </p:nvSpPr>
        <p:spPr>
          <a:xfrm>
            <a:off x="7055405" y="3977742"/>
            <a:ext cx="1995712"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竞争对手分析</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0" name="TextBox 26"/>
          <p:cNvSpPr txBox="1"/>
          <p:nvPr/>
        </p:nvSpPr>
        <p:spPr>
          <a:xfrm>
            <a:off x="7055405" y="4377852"/>
            <a:ext cx="2012747"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盈利状况</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7"/>
                                        </p:tgtEl>
                                        <p:attrNameLst>
                                          <p:attrName>ppt_y</p:attrName>
                                        </p:attrNameLst>
                                      </p:cBhvr>
                                      <p:tavLst>
                                        <p:tav tm="0">
                                          <p:val>
                                            <p:strVal val="#ppt_y"/>
                                          </p:val>
                                        </p:tav>
                                        <p:tav tm="100000">
                                          <p:val>
                                            <p:strVal val="#ppt_y"/>
                                          </p:val>
                                        </p:tav>
                                      </p:tavLst>
                                    </p:anim>
                                    <p:anim calcmode="lin" valueType="num">
                                      <p:cBhvr>
                                        <p:cTn id="1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7"/>
                                        </p:tgtEl>
                                      </p:cBhvr>
                                    </p:animEffect>
                                  </p:childTnLst>
                                </p:cTn>
                              </p:par>
                            </p:childTnLst>
                          </p:cTn>
                        </p:par>
                        <p:par>
                          <p:cTn id="18" fill="hold">
                            <p:stCondLst>
                              <p:cond delay="1149"/>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1649"/>
                            </p:stCondLst>
                            <p:childTnLst>
                              <p:par>
                                <p:cTn id="23" presetID="2" presetClass="entr" presetSubtype="1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12"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2149"/>
                            </p:stCondLst>
                            <p:childTnLst>
                              <p:par>
                                <p:cTn id="40" presetID="2" presetClass="entr" presetSubtype="2"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1+#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1+#ppt_w/2"/>
                                          </p:val>
                                        </p:tav>
                                        <p:tav tm="100000">
                                          <p:val>
                                            <p:strVal val="#ppt_x"/>
                                          </p:val>
                                        </p:tav>
                                      </p:tavLst>
                                    </p:anim>
                                    <p:anim calcmode="lin" valueType="num">
                                      <p:cBhvr additive="base">
                                        <p:cTn id="51" dur="500" fill="hold"/>
                                        <p:tgtEl>
                                          <p:spTgt spid="18"/>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1+#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2" grpId="0" animBg="1"/>
      <p:bldP spid="13" grpId="0"/>
      <p:bldP spid="14" grpId="0"/>
      <p:bldP spid="17" grpId="0" animBg="1"/>
      <p:bldP spid="18"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当前市场分析</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 name="组合 17"/>
          <p:cNvGrpSpPr/>
          <p:nvPr/>
        </p:nvGrpSpPr>
        <p:grpSpPr>
          <a:xfrm>
            <a:off x="1485313" y="3226503"/>
            <a:ext cx="3952876" cy="441649"/>
            <a:chOff x="1173162" y="3209924"/>
            <a:chExt cx="3952876" cy="441648"/>
          </a:xfrm>
        </p:grpSpPr>
        <p:sp>
          <p:nvSpPr>
            <p:cNvPr id="19" name="圆角矩形 18"/>
            <p:cNvSpPr/>
            <p:nvPr/>
          </p:nvSpPr>
          <p:spPr>
            <a:xfrm>
              <a:off x="2178050" y="3209924"/>
              <a:ext cx="1952625" cy="428625"/>
            </a:xfrm>
            <a:prstGeom prst="roundRect">
              <a:avLst>
                <a:gd name="adj" fmla="val 50000"/>
              </a:avLst>
            </a:prstGeom>
            <a:gradFill>
              <a:gsLst>
                <a:gs pos="0">
                  <a:srgbClr val="0070C0"/>
                </a:gs>
                <a:gs pos="100000">
                  <a:srgbClr val="01559B"/>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圆角矩形 19"/>
            <p:cNvSpPr/>
            <p:nvPr/>
          </p:nvSpPr>
          <p:spPr>
            <a:xfrm>
              <a:off x="1173162" y="3209924"/>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圆角矩形 20"/>
            <p:cNvSpPr/>
            <p:nvPr/>
          </p:nvSpPr>
          <p:spPr>
            <a:xfrm>
              <a:off x="4302125" y="3222947"/>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文本框 34"/>
            <p:cNvSpPr txBox="1"/>
            <p:nvPr/>
          </p:nvSpPr>
          <p:spPr>
            <a:xfrm>
              <a:off x="2330341" y="3254960"/>
              <a:ext cx="1648044" cy="338553"/>
            </a:xfrm>
            <a:prstGeom prst="rect">
              <a:avLst/>
            </a:prstGeom>
            <a:noFill/>
          </p:spPr>
          <p:txBody>
            <a:bodyPr wrap="square" rtlCol="0">
              <a:spAutoFit/>
            </a:bodyPr>
            <a:lstStyle/>
            <a:p>
              <a:pPr algn="ctr"/>
              <a:r>
                <a:rPr lang="en-US" altLang="zh-CN" sz="1600" dirty="0">
                  <a:solidFill>
                    <a:schemeClr val="bg1"/>
                  </a:solidFill>
                  <a:latin typeface="Arial" panose="020B0604020202020204" pitchFamily="34" charset="0"/>
                  <a:ea typeface="微软雅黑" panose="020B0503020204020204" pitchFamily="34" charset="-122"/>
                  <a:cs typeface="Arial" panose="020B0604020202020204" pitchFamily="34" charset="0"/>
                </a:rPr>
                <a:t>TEXT HERE</a:t>
              </a:r>
              <a:endParaRPr lang="zh-CN" altLang="en-US" sz="16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文本框 37"/>
            <p:cNvSpPr txBox="1"/>
            <p:nvPr/>
          </p:nvSpPr>
          <p:spPr>
            <a:xfrm>
              <a:off x="4302125" y="3253037"/>
              <a:ext cx="823913" cy="313931"/>
            </a:xfrm>
            <a:prstGeom prst="rect">
              <a:avLst/>
            </a:prstGeom>
            <a:noFill/>
          </p:spPr>
          <p:txBody>
            <a:bodyPr wrap="square" rtlCol="0">
              <a:spAutoFit/>
            </a:bodyPr>
            <a:lstStyle/>
            <a:p>
              <a:pPr algn="ctr">
                <a:lnSpc>
                  <a:spcPct val="120000"/>
                </a:lnSpc>
              </a:pPr>
              <a:r>
                <a:rPr lang="en-US" altLang="zh-CN" sz="12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60%</a:t>
              </a:r>
              <a:endParaRPr lang="zh-CN" altLang="en-US" sz="12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文本框 41"/>
            <p:cNvSpPr txBox="1"/>
            <p:nvPr/>
          </p:nvSpPr>
          <p:spPr>
            <a:xfrm>
              <a:off x="1173162" y="3240011"/>
              <a:ext cx="823913" cy="313931"/>
            </a:xfrm>
            <a:prstGeom prst="rect">
              <a:avLst/>
            </a:prstGeom>
            <a:noFill/>
          </p:spPr>
          <p:txBody>
            <a:bodyPr wrap="square" rtlCol="0">
              <a:spAutoFit/>
            </a:bodyPr>
            <a:lstStyle/>
            <a:p>
              <a:pPr algn="ctr">
                <a:lnSpc>
                  <a:spcPct val="120000"/>
                </a:lnSpc>
              </a:pPr>
              <a:r>
                <a:rPr lang="en-US" altLang="zh-CN" sz="12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40%</a:t>
              </a:r>
              <a:endParaRPr lang="zh-CN" altLang="en-US" sz="12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 name="组合 24"/>
          <p:cNvGrpSpPr/>
          <p:nvPr/>
        </p:nvGrpSpPr>
        <p:grpSpPr>
          <a:xfrm>
            <a:off x="1485313" y="3943148"/>
            <a:ext cx="3952876" cy="433389"/>
            <a:chOff x="1173162" y="3857624"/>
            <a:chExt cx="3952876" cy="433388"/>
          </a:xfrm>
        </p:grpSpPr>
        <p:sp>
          <p:nvSpPr>
            <p:cNvPr id="26" name="圆角矩形 25"/>
            <p:cNvSpPr/>
            <p:nvPr/>
          </p:nvSpPr>
          <p:spPr>
            <a:xfrm>
              <a:off x="2178050" y="3857624"/>
              <a:ext cx="1952625" cy="428625"/>
            </a:xfrm>
            <a:prstGeom prst="roundRect">
              <a:avLst>
                <a:gd name="adj" fmla="val 50000"/>
              </a:avLst>
            </a:prstGeom>
            <a:gradFill>
              <a:gsLst>
                <a:gs pos="0">
                  <a:srgbClr val="0070C0"/>
                </a:gs>
                <a:gs pos="100000">
                  <a:srgbClr val="01559B"/>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圆角矩形 26"/>
            <p:cNvSpPr/>
            <p:nvPr/>
          </p:nvSpPr>
          <p:spPr>
            <a:xfrm>
              <a:off x="1173162" y="3857624"/>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圆角矩形 27"/>
            <p:cNvSpPr/>
            <p:nvPr/>
          </p:nvSpPr>
          <p:spPr>
            <a:xfrm>
              <a:off x="4302125" y="3862387"/>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文本框 32"/>
            <p:cNvSpPr txBox="1"/>
            <p:nvPr/>
          </p:nvSpPr>
          <p:spPr>
            <a:xfrm>
              <a:off x="2330341" y="3902660"/>
              <a:ext cx="1648044" cy="338553"/>
            </a:xfrm>
            <a:prstGeom prst="rect">
              <a:avLst/>
            </a:prstGeom>
            <a:noFill/>
          </p:spPr>
          <p:txBody>
            <a:bodyPr wrap="square" rtlCol="0">
              <a:spAutoFit/>
            </a:bodyPr>
            <a:lstStyle/>
            <a:p>
              <a:pPr algn="ctr"/>
              <a:r>
                <a:rPr lang="en-US" altLang="zh-CN" sz="1600" dirty="0">
                  <a:solidFill>
                    <a:schemeClr val="bg1"/>
                  </a:solidFill>
                  <a:latin typeface="Arial" panose="020B0604020202020204" pitchFamily="34" charset="0"/>
                  <a:ea typeface="微软雅黑" panose="020B0503020204020204" pitchFamily="34" charset="-122"/>
                  <a:cs typeface="Arial" panose="020B0604020202020204" pitchFamily="34" charset="0"/>
                </a:rPr>
                <a:t>TEXT HERE</a:t>
              </a:r>
              <a:endParaRPr lang="zh-CN" altLang="en-US" sz="16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文本框 38"/>
            <p:cNvSpPr txBox="1"/>
            <p:nvPr/>
          </p:nvSpPr>
          <p:spPr>
            <a:xfrm>
              <a:off x="4302125" y="3892476"/>
              <a:ext cx="823913" cy="313931"/>
            </a:xfrm>
            <a:prstGeom prst="rect">
              <a:avLst/>
            </a:prstGeom>
            <a:noFill/>
          </p:spPr>
          <p:txBody>
            <a:bodyPr wrap="square" rtlCol="0">
              <a:spAutoFit/>
            </a:bodyPr>
            <a:lstStyle/>
            <a:p>
              <a:pPr algn="ctr">
                <a:lnSpc>
                  <a:spcPct val="120000"/>
                </a:lnSpc>
              </a:pPr>
              <a:r>
                <a:rPr lang="en-US" altLang="zh-CN" sz="12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70%</a:t>
              </a:r>
              <a:endParaRPr lang="zh-CN" altLang="en-US" sz="12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文本框 42"/>
            <p:cNvSpPr txBox="1"/>
            <p:nvPr/>
          </p:nvSpPr>
          <p:spPr>
            <a:xfrm>
              <a:off x="1173162" y="3887712"/>
              <a:ext cx="823913" cy="313931"/>
            </a:xfrm>
            <a:prstGeom prst="rect">
              <a:avLst/>
            </a:prstGeom>
            <a:noFill/>
          </p:spPr>
          <p:txBody>
            <a:bodyPr wrap="square" rtlCol="0">
              <a:spAutoFit/>
            </a:bodyPr>
            <a:lstStyle/>
            <a:p>
              <a:pPr algn="ctr">
                <a:lnSpc>
                  <a:spcPct val="120000"/>
                </a:lnSpc>
              </a:pPr>
              <a:r>
                <a:rPr lang="en-US" altLang="zh-CN" sz="12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30%</a:t>
              </a:r>
              <a:endParaRPr lang="zh-CN" altLang="en-US" sz="12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 name="组合 31"/>
          <p:cNvGrpSpPr/>
          <p:nvPr/>
        </p:nvGrpSpPr>
        <p:grpSpPr>
          <a:xfrm>
            <a:off x="1485313" y="4651530"/>
            <a:ext cx="3952876" cy="433389"/>
            <a:chOff x="1173162" y="4440236"/>
            <a:chExt cx="3952876" cy="433388"/>
          </a:xfrm>
        </p:grpSpPr>
        <p:sp>
          <p:nvSpPr>
            <p:cNvPr id="33" name="圆角矩形 32"/>
            <p:cNvSpPr/>
            <p:nvPr/>
          </p:nvSpPr>
          <p:spPr>
            <a:xfrm>
              <a:off x="2178050" y="4440236"/>
              <a:ext cx="1952625" cy="428625"/>
            </a:xfrm>
            <a:prstGeom prst="roundRect">
              <a:avLst>
                <a:gd name="adj" fmla="val 50000"/>
              </a:avLst>
            </a:prstGeom>
            <a:gradFill>
              <a:gsLst>
                <a:gs pos="0">
                  <a:srgbClr val="0070C0"/>
                </a:gs>
                <a:gs pos="100000">
                  <a:srgbClr val="01559B"/>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圆角矩形 33"/>
            <p:cNvSpPr/>
            <p:nvPr/>
          </p:nvSpPr>
          <p:spPr>
            <a:xfrm>
              <a:off x="1173162" y="4440236"/>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圆角矩形 34"/>
            <p:cNvSpPr/>
            <p:nvPr/>
          </p:nvSpPr>
          <p:spPr>
            <a:xfrm>
              <a:off x="4302125" y="4444999"/>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文本框 33"/>
            <p:cNvSpPr txBox="1"/>
            <p:nvPr/>
          </p:nvSpPr>
          <p:spPr>
            <a:xfrm>
              <a:off x="2330341" y="4485272"/>
              <a:ext cx="1648044" cy="338553"/>
            </a:xfrm>
            <a:prstGeom prst="rect">
              <a:avLst/>
            </a:prstGeom>
            <a:noFill/>
          </p:spPr>
          <p:txBody>
            <a:bodyPr wrap="square" rtlCol="0">
              <a:spAutoFit/>
            </a:bodyPr>
            <a:lstStyle/>
            <a:p>
              <a:pPr algn="ctr"/>
              <a:r>
                <a:rPr lang="en-US" altLang="zh-CN" sz="1600" dirty="0">
                  <a:solidFill>
                    <a:schemeClr val="bg1"/>
                  </a:solidFill>
                  <a:latin typeface="Arial" panose="020B0604020202020204" pitchFamily="34" charset="0"/>
                  <a:ea typeface="微软雅黑" panose="020B0503020204020204" pitchFamily="34" charset="-122"/>
                  <a:cs typeface="Arial" panose="020B0604020202020204" pitchFamily="34" charset="0"/>
                </a:rPr>
                <a:t>TEXT HERE</a:t>
              </a:r>
              <a:endParaRPr lang="zh-CN" altLang="en-US" sz="16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文本框 39"/>
            <p:cNvSpPr txBox="1"/>
            <p:nvPr/>
          </p:nvSpPr>
          <p:spPr>
            <a:xfrm>
              <a:off x="4302125" y="4475088"/>
              <a:ext cx="823913" cy="313931"/>
            </a:xfrm>
            <a:prstGeom prst="rect">
              <a:avLst/>
            </a:prstGeom>
            <a:noFill/>
          </p:spPr>
          <p:txBody>
            <a:bodyPr wrap="square" rtlCol="0">
              <a:spAutoFit/>
            </a:bodyPr>
            <a:lstStyle/>
            <a:p>
              <a:pPr algn="ctr">
                <a:lnSpc>
                  <a:spcPct val="120000"/>
                </a:lnSpc>
              </a:pPr>
              <a:r>
                <a:rPr lang="en-US" altLang="zh-CN" sz="12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20%</a:t>
              </a:r>
              <a:endParaRPr lang="zh-CN" altLang="en-US" sz="12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文本框 43"/>
            <p:cNvSpPr txBox="1"/>
            <p:nvPr/>
          </p:nvSpPr>
          <p:spPr>
            <a:xfrm>
              <a:off x="1173162" y="4470327"/>
              <a:ext cx="823913" cy="313931"/>
            </a:xfrm>
            <a:prstGeom prst="rect">
              <a:avLst/>
            </a:prstGeom>
            <a:noFill/>
          </p:spPr>
          <p:txBody>
            <a:bodyPr wrap="square" rtlCol="0">
              <a:spAutoFit/>
            </a:bodyPr>
            <a:lstStyle/>
            <a:p>
              <a:pPr algn="ctr">
                <a:lnSpc>
                  <a:spcPct val="120000"/>
                </a:lnSpc>
              </a:pPr>
              <a:r>
                <a:rPr lang="en-US" altLang="zh-CN" sz="12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80%</a:t>
              </a:r>
              <a:endParaRPr lang="zh-CN" altLang="en-US" sz="12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9" name="组合 38"/>
          <p:cNvGrpSpPr/>
          <p:nvPr/>
        </p:nvGrpSpPr>
        <p:grpSpPr>
          <a:xfrm>
            <a:off x="1485313" y="5359916"/>
            <a:ext cx="3952876" cy="431008"/>
            <a:chOff x="1173162" y="5048248"/>
            <a:chExt cx="3952876" cy="431007"/>
          </a:xfrm>
        </p:grpSpPr>
        <p:sp>
          <p:nvSpPr>
            <p:cNvPr id="40" name="圆角矩形 39"/>
            <p:cNvSpPr/>
            <p:nvPr/>
          </p:nvSpPr>
          <p:spPr>
            <a:xfrm>
              <a:off x="2178050" y="5048248"/>
              <a:ext cx="1952625" cy="428625"/>
            </a:xfrm>
            <a:prstGeom prst="roundRect">
              <a:avLst>
                <a:gd name="adj" fmla="val 50000"/>
              </a:avLst>
            </a:prstGeom>
            <a:gradFill>
              <a:gsLst>
                <a:gs pos="0">
                  <a:srgbClr val="0070C0"/>
                </a:gs>
                <a:gs pos="100000">
                  <a:srgbClr val="01559B"/>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圆角矩形 40"/>
            <p:cNvSpPr/>
            <p:nvPr/>
          </p:nvSpPr>
          <p:spPr>
            <a:xfrm>
              <a:off x="1173162" y="5048248"/>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圆角矩形 41"/>
            <p:cNvSpPr/>
            <p:nvPr/>
          </p:nvSpPr>
          <p:spPr>
            <a:xfrm>
              <a:off x="4302125" y="5050630"/>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文本框 35"/>
            <p:cNvSpPr txBox="1"/>
            <p:nvPr/>
          </p:nvSpPr>
          <p:spPr>
            <a:xfrm>
              <a:off x="2330341" y="5093284"/>
              <a:ext cx="1648044" cy="338553"/>
            </a:xfrm>
            <a:prstGeom prst="rect">
              <a:avLst/>
            </a:prstGeom>
            <a:noFill/>
          </p:spPr>
          <p:txBody>
            <a:bodyPr wrap="square" rtlCol="0">
              <a:spAutoFit/>
            </a:bodyPr>
            <a:lstStyle/>
            <a:p>
              <a:pPr algn="ctr"/>
              <a:r>
                <a:rPr lang="en-US" altLang="zh-CN" sz="1600" dirty="0">
                  <a:solidFill>
                    <a:schemeClr val="bg1"/>
                  </a:solidFill>
                  <a:latin typeface="Arial" panose="020B0604020202020204" pitchFamily="34" charset="0"/>
                  <a:ea typeface="微软雅黑" panose="020B0503020204020204" pitchFamily="34" charset="-122"/>
                  <a:cs typeface="Arial" panose="020B0604020202020204" pitchFamily="34" charset="0"/>
                </a:rPr>
                <a:t>TEXT HERE</a:t>
              </a:r>
              <a:endParaRPr lang="zh-CN" altLang="en-US" sz="16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4" name="文本框 40"/>
            <p:cNvSpPr txBox="1"/>
            <p:nvPr/>
          </p:nvSpPr>
          <p:spPr>
            <a:xfrm>
              <a:off x="4302125" y="5080719"/>
              <a:ext cx="823913" cy="313931"/>
            </a:xfrm>
            <a:prstGeom prst="rect">
              <a:avLst/>
            </a:prstGeom>
            <a:noFill/>
          </p:spPr>
          <p:txBody>
            <a:bodyPr wrap="square" rtlCol="0">
              <a:spAutoFit/>
            </a:bodyPr>
            <a:lstStyle/>
            <a:p>
              <a:pPr algn="ctr">
                <a:lnSpc>
                  <a:spcPct val="120000"/>
                </a:lnSpc>
              </a:pPr>
              <a:r>
                <a:rPr lang="en-US" altLang="zh-CN" sz="12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50%</a:t>
              </a:r>
              <a:endParaRPr lang="zh-CN" altLang="en-US" sz="12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文本框 44"/>
            <p:cNvSpPr txBox="1"/>
            <p:nvPr/>
          </p:nvSpPr>
          <p:spPr>
            <a:xfrm>
              <a:off x="1173162" y="5078336"/>
              <a:ext cx="823913" cy="313931"/>
            </a:xfrm>
            <a:prstGeom prst="rect">
              <a:avLst/>
            </a:prstGeom>
            <a:noFill/>
          </p:spPr>
          <p:txBody>
            <a:bodyPr wrap="square" rtlCol="0">
              <a:spAutoFit/>
            </a:bodyPr>
            <a:lstStyle/>
            <a:p>
              <a:pPr algn="ctr">
                <a:lnSpc>
                  <a:spcPct val="120000"/>
                </a:lnSpc>
              </a:pPr>
              <a:r>
                <a:rPr lang="en-US" altLang="zh-CN" sz="12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50%</a:t>
              </a:r>
              <a:endParaRPr lang="zh-CN" altLang="en-US" sz="12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6" name="矩形 47"/>
          <p:cNvSpPr>
            <a:spLocks noChangeArrowheads="1"/>
          </p:cNvSpPr>
          <p:nvPr/>
        </p:nvSpPr>
        <p:spPr bwMode="auto">
          <a:xfrm>
            <a:off x="1400801" y="1595993"/>
            <a:ext cx="9508624" cy="126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2" rIns="91421" bIns="4571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65" dirty="0">
                <a:solidFill>
                  <a:schemeClr val="tx1">
                    <a:lumMod val="65000"/>
                    <a:lumOff val="35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p>
        </p:txBody>
      </p:sp>
      <p:sp>
        <p:nvSpPr>
          <p:cNvPr id="47" name="矩形 46"/>
          <p:cNvSpPr/>
          <p:nvPr/>
        </p:nvSpPr>
        <p:spPr>
          <a:xfrm>
            <a:off x="5940695" y="3133599"/>
            <a:ext cx="1551767" cy="461649"/>
          </a:xfrm>
          <a:prstGeom prst="rect">
            <a:avLst/>
          </a:prstGeom>
        </p:spPr>
        <p:txBody>
          <a:bodyPr wrap="square" lIns="91421" tIns="45712" rIns="91421" bIns="45712">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矩形 47"/>
          <p:cNvSpPr>
            <a:spLocks noChangeArrowheads="1"/>
          </p:cNvSpPr>
          <p:nvPr/>
        </p:nvSpPr>
        <p:spPr bwMode="auto">
          <a:xfrm>
            <a:off x="5940693" y="3553986"/>
            <a:ext cx="2391011" cy="90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2" rIns="91421" bIns="4571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65" dirty="0">
                <a:solidFill>
                  <a:schemeClr val="tx1">
                    <a:lumMod val="65000"/>
                    <a:lumOff val="35000"/>
                  </a:schemeClr>
                </a:solidFill>
                <a:sym typeface="微软雅黑" panose="020B0503020204020204" pitchFamily="34" charset="-122"/>
              </a:rPr>
              <a:t>在此录入上述图表的描述说明，在此录入上述图表的描述说明。</a:t>
            </a:r>
          </a:p>
        </p:txBody>
      </p:sp>
      <p:sp>
        <p:nvSpPr>
          <p:cNvPr id="49" name="矩形 48"/>
          <p:cNvSpPr/>
          <p:nvPr/>
        </p:nvSpPr>
        <p:spPr>
          <a:xfrm>
            <a:off x="8483992" y="3133599"/>
            <a:ext cx="1551767" cy="461649"/>
          </a:xfrm>
          <a:prstGeom prst="rect">
            <a:avLst/>
          </a:prstGeom>
        </p:spPr>
        <p:txBody>
          <a:bodyPr wrap="square" lIns="91421" tIns="45712" rIns="91421" bIns="45712">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矩形 47"/>
          <p:cNvSpPr>
            <a:spLocks noChangeArrowheads="1"/>
          </p:cNvSpPr>
          <p:nvPr/>
        </p:nvSpPr>
        <p:spPr bwMode="auto">
          <a:xfrm>
            <a:off x="8483991" y="3553986"/>
            <a:ext cx="2368168" cy="90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2" rIns="91421" bIns="4571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65" dirty="0">
                <a:solidFill>
                  <a:schemeClr val="tx1">
                    <a:lumMod val="65000"/>
                    <a:lumOff val="35000"/>
                  </a:schemeClr>
                </a:solidFill>
                <a:sym typeface="微软雅黑" panose="020B0503020204020204" pitchFamily="34" charset="-122"/>
              </a:rPr>
              <a:t>在此录入上述图表的描述说明，在此录入上述图表的描述说明。</a:t>
            </a:r>
          </a:p>
        </p:txBody>
      </p:sp>
      <p:sp>
        <p:nvSpPr>
          <p:cNvPr id="51" name="矩形 50"/>
          <p:cNvSpPr/>
          <p:nvPr/>
        </p:nvSpPr>
        <p:spPr>
          <a:xfrm>
            <a:off x="5940695" y="4617549"/>
            <a:ext cx="1551767" cy="461649"/>
          </a:xfrm>
          <a:prstGeom prst="rect">
            <a:avLst/>
          </a:prstGeom>
        </p:spPr>
        <p:txBody>
          <a:bodyPr wrap="square" lIns="91421" tIns="45712" rIns="91421" bIns="45712">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矩形 47"/>
          <p:cNvSpPr>
            <a:spLocks noChangeArrowheads="1"/>
          </p:cNvSpPr>
          <p:nvPr/>
        </p:nvSpPr>
        <p:spPr bwMode="auto">
          <a:xfrm>
            <a:off x="5940693" y="5037934"/>
            <a:ext cx="2391011" cy="90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2" rIns="91421" bIns="4571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65" dirty="0">
                <a:solidFill>
                  <a:schemeClr val="tx1">
                    <a:lumMod val="65000"/>
                    <a:lumOff val="35000"/>
                  </a:schemeClr>
                </a:solidFill>
                <a:sym typeface="微软雅黑" panose="020B0503020204020204" pitchFamily="34" charset="-122"/>
              </a:rPr>
              <a:t>在此录入上述图表的描述说明，在此录入上述图表的描述说明。</a:t>
            </a:r>
          </a:p>
        </p:txBody>
      </p:sp>
      <p:sp>
        <p:nvSpPr>
          <p:cNvPr id="53" name="矩形 52"/>
          <p:cNvSpPr/>
          <p:nvPr/>
        </p:nvSpPr>
        <p:spPr>
          <a:xfrm>
            <a:off x="8483992" y="4617549"/>
            <a:ext cx="1551767" cy="461649"/>
          </a:xfrm>
          <a:prstGeom prst="rect">
            <a:avLst/>
          </a:prstGeom>
        </p:spPr>
        <p:txBody>
          <a:bodyPr wrap="square" lIns="91421" tIns="45712" rIns="91421" bIns="45712">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矩形 47"/>
          <p:cNvSpPr>
            <a:spLocks noChangeArrowheads="1"/>
          </p:cNvSpPr>
          <p:nvPr/>
        </p:nvSpPr>
        <p:spPr bwMode="auto">
          <a:xfrm>
            <a:off x="8483991" y="5037934"/>
            <a:ext cx="2368168" cy="90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2" rIns="91421" bIns="4571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65" dirty="0">
                <a:solidFill>
                  <a:schemeClr val="tx1">
                    <a:lumMod val="65000"/>
                    <a:lumOff val="35000"/>
                  </a:schemeClr>
                </a:solidFill>
                <a:sym typeface="微软雅黑" panose="020B0503020204020204" pitchFamily="34" charset="-122"/>
              </a:rPr>
              <a:t>在此录入上述图表的描述说明，在此录入上述图表的描述说明。</a:t>
            </a: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25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500"/>
                                        <p:tgtEl>
                                          <p:spTgt spid="46"/>
                                        </p:tgtEl>
                                      </p:cBhvr>
                                    </p:animEffect>
                                  </p:childTnLst>
                                </p:cTn>
                              </p:par>
                            </p:childTnLst>
                          </p:cTn>
                        </p:par>
                        <p:par>
                          <p:cTn id="8" fill="hold">
                            <p:stCondLst>
                              <p:cond delay="750"/>
                            </p:stCondLst>
                            <p:childTnLst>
                              <p:par>
                                <p:cTn id="9" presetID="12" presetClass="entr" presetSubtype="4" fill="hold" nodeType="after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400"/>
                                        <p:tgtEl>
                                          <p:spTgt spid="18"/>
                                        </p:tgtEl>
                                        <p:attrNameLst>
                                          <p:attrName>ppt_y</p:attrName>
                                        </p:attrNameLst>
                                      </p:cBhvr>
                                      <p:tavLst>
                                        <p:tav tm="0">
                                          <p:val>
                                            <p:strVal val="#ppt_y+#ppt_h*1.125000"/>
                                          </p:val>
                                        </p:tav>
                                        <p:tav tm="100000">
                                          <p:val>
                                            <p:strVal val="#ppt_y"/>
                                          </p:val>
                                        </p:tav>
                                      </p:tavLst>
                                    </p:anim>
                                    <p:animEffect transition="in" filter="wipe(up)">
                                      <p:cBhvr>
                                        <p:cTn id="12" dur="400"/>
                                        <p:tgtEl>
                                          <p:spTgt spid="18"/>
                                        </p:tgtEl>
                                      </p:cBhvr>
                                    </p:animEffect>
                                  </p:childTnLst>
                                </p:cTn>
                              </p:par>
                              <p:par>
                                <p:cTn id="13" presetID="14" presetClass="entr" presetSubtype="10" fill="hold" grpId="0" nodeType="withEffect">
                                  <p:stCondLst>
                                    <p:cond delay="750"/>
                                  </p:stCondLst>
                                  <p:childTnLst>
                                    <p:set>
                                      <p:cBhvr>
                                        <p:cTn id="14" dur="1" fill="hold">
                                          <p:stCondLst>
                                            <p:cond delay="0"/>
                                          </p:stCondLst>
                                        </p:cTn>
                                        <p:tgtEl>
                                          <p:spTgt spid="47"/>
                                        </p:tgtEl>
                                        <p:attrNameLst>
                                          <p:attrName>style.visibility</p:attrName>
                                        </p:attrNameLst>
                                      </p:cBhvr>
                                      <p:to>
                                        <p:strVal val="visible"/>
                                      </p:to>
                                    </p:set>
                                    <p:animEffect transition="in" filter="randombar(horizontal)">
                                      <p:cBhvr>
                                        <p:cTn id="15" dur="400"/>
                                        <p:tgtEl>
                                          <p:spTgt spid="47"/>
                                        </p:tgtEl>
                                      </p:cBhvr>
                                    </p:animEffect>
                                  </p:childTnLst>
                                </p:cTn>
                              </p:par>
                              <p:par>
                                <p:cTn id="16" presetID="14" presetClass="entr" presetSubtype="10" fill="hold" grpId="0" nodeType="withEffect">
                                  <p:stCondLst>
                                    <p:cond delay="7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400"/>
                                        <p:tgtEl>
                                          <p:spTgt spid="48"/>
                                        </p:tgtEl>
                                      </p:cBhvr>
                                    </p:animEffect>
                                  </p:childTnLst>
                                </p:cTn>
                              </p:par>
                              <p:par>
                                <p:cTn id="19" presetID="12" presetClass="entr" presetSubtype="4" fill="hold" nodeType="withEffect">
                                  <p:stCondLst>
                                    <p:cond delay="165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400"/>
                                        <p:tgtEl>
                                          <p:spTgt spid="25"/>
                                        </p:tgtEl>
                                        <p:attrNameLst>
                                          <p:attrName>ppt_y</p:attrName>
                                        </p:attrNameLst>
                                      </p:cBhvr>
                                      <p:tavLst>
                                        <p:tav tm="0">
                                          <p:val>
                                            <p:strVal val="#ppt_y+#ppt_h*1.125000"/>
                                          </p:val>
                                        </p:tav>
                                        <p:tav tm="100000">
                                          <p:val>
                                            <p:strVal val="#ppt_y"/>
                                          </p:val>
                                        </p:tav>
                                      </p:tavLst>
                                    </p:anim>
                                    <p:animEffect transition="in" filter="wipe(up)">
                                      <p:cBhvr>
                                        <p:cTn id="22" dur="400"/>
                                        <p:tgtEl>
                                          <p:spTgt spid="25"/>
                                        </p:tgtEl>
                                      </p:cBhvr>
                                    </p:animEffect>
                                  </p:childTnLst>
                                </p:cTn>
                              </p:par>
                              <p:par>
                                <p:cTn id="23" presetID="14" presetClass="entr" presetSubtype="10" fill="hold" grpId="0" nodeType="withEffect">
                                  <p:stCondLst>
                                    <p:cond delay="2250"/>
                                  </p:stCondLst>
                                  <p:childTnLst>
                                    <p:set>
                                      <p:cBhvr>
                                        <p:cTn id="24" dur="1" fill="hold">
                                          <p:stCondLst>
                                            <p:cond delay="0"/>
                                          </p:stCondLst>
                                        </p:cTn>
                                        <p:tgtEl>
                                          <p:spTgt spid="49"/>
                                        </p:tgtEl>
                                        <p:attrNameLst>
                                          <p:attrName>style.visibility</p:attrName>
                                        </p:attrNameLst>
                                      </p:cBhvr>
                                      <p:to>
                                        <p:strVal val="visible"/>
                                      </p:to>
                                    </p:set>
                                    <p:animEffect transition="in" filter="randombar(horizontal)">
                                      <p:cBhvr>
                                        <p:cTn id="25" dur="400"/>
                                        <p:tgtEl>
                                          <p:spTgt spid="49"/>
                                        </p:tgtEl>
                                      </p:cBhvr>
                                    </p:animEffect>
                                  </p:childTnLst>
                                </p:cTn>
                              </p:par>
                              <p:par>
                                <p:cTn id="26" presetID="14" presetClass="entr" presetSubtype="10" fill="hold" grpId="0" nodeType="withEffect">
                                  <p:stCondLst>
                                    <p:cond delay="2250"/>
                                  </p:stCondLst>
                                  <p:childTnLst>
                                    <p:set>
                                      <p:cBhvr>
                                        <p:cTn id="27" dur="1" fill="hold">
                                          <p:stCondLst>
                                            <p:cond delay="0"/>
                                          </p:stCondLst>
                                        </p:cTn>
                                        <p:tgtEl>
                                          <p:spTgt spid="50"/>
                                        </p:tgtEl>
                                        <p:attrNameLst>
                                          <p:attrName>style.visibility</p:attrName>
                                        </p:attrNameLst>
                                      </p:cBhvr>
                                      <p:to>
                                        <p:strVal val="visible"/>
                                      </p:to>
                                    </p:set>
                                    <p:animEffect transition="in" filter="randombar(horizontal)">
                                      <p:cBhvr>
                                        <p:cTn id="28" dur="400"/>
                                        <p:tgtEl>
                                          <p:spTgt spid="50"/>
                                        </p:tgtEl>
                                      </p:cBhvr>
                                    </p:animEffect>
                                  </p:childTnLst>
                                </p:cTn>
                              </p:par>
                              <p:par>
                                <p:cTn id="29" presetID="12" presetClass="entr" presetSubtype="4" fill="hold" nodeType="withEffect">
                                  <p:stCondLst>
                                    <p:cond delay="30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400"/>
                                        <p:tgtEl>
                                          <p:spTgt spid="32"/>
                                        </p:tgtEl>
                                        <p:attrNameLst>
                                          <p:attrName>ppt_y</p:attrName>
                                        </p:attrNameLst>
                                      </p:cBhvr>
                                      <p:tavLst>
                                        <p:tav tm="0">
                                          <p:val>
                                            <p:strVal val="#ppt_y+#ppt_h*1.125000"/>
                                          </p:val>
                                        </p:tav>
                                        <p:tav tm="100000">
                                          <p:val>
                                            <p:strVal val="#ppt_y"/>
                                          </p:val>
                                        </p:tav>
                                      </p:tavLst>
                                    </p:anim>
                                    <p:animEffect transition="in" filter="wipe(up)">
                                      <p:cBhvr>
                                        <p:cTn id="32" dur="400"/>
                                        <p:tgtEl>
                                          <p:spTgt spid="32"/>
                                        </p:tgtEl>
                                      </p:cBhvr>
                                    </p:animEffect>
                                  </p:childTnLst>
                                </p:cTn>
                              </p:par>
                              <p:par>
                                <p:cTn id="33" presetID="14" presetClass="entr" presetSubtype="10" fill="hold" grpId="0" nodeType="withEffect">
                                  <p:stCondLst>
                                    <p:cond delay="3500"/>
                                  </p:stCondLst>
                                  <p:childTnLst>
                                    <p:set>
                                      <p:cBhvr>
                                        <p:cTn id="34" dur="1" fill="hold">
                                          <p:stCondLst>
                                            <p:cond delay="0"/>
                                          </p:stCondLst>
                                        </p:cTn>
                                        <p:tgtEl>
                                          <p:spTgt spid="51"/>
                                        </p:tgtEl>
                                        <p:attrNameLst>
                                          <p:attrName>style.visibility</p:attrName>
                                        </p:attrNameLst>
                                      </p:cBhvr>
                                      <p:to>
                                        <p:strVal val="visible"/>
                                      </p:to>
                                    </p:set>
                                    <p:animEffect transition="in" filter="randombar(horizontal)">
                                      <p:cBhvr>
                                        <p:cTn id="35" dur="400"/>
                                        <p:tgtEl>
                                          <p:spTgt spid="51"/>
                                        </p:tgtEl>
                                      </p:cBhvr>
                                    </p:animEffect>
                                  </p:childTnLst>
                                </p:cTn>
                              </p:par>
                              <p:par>
                                <p:cTn id="36" presetID="14" presetClass="entr" presetSubtype="10" fill="hold" grpId="0" nodeType="withEffect">
                                  <p:stCondLst>
                                    <p:cond delay="3500"/>
                                  </p:stCondLst>
                                  <p:childTnLst>
                                    <p:set>
                                      <p:cBhvr>
                                        <p:cTn id="37" dur="1" fill="hold">
                                          <p:stCondLst>
                                            <p:cond delay="0"/>
                                          </p:stCondLst>
                                        </p:cTn>
                                        <p:tgtEl>
                                          <p:spTgt spid="52"/>
                                        </p:tgtEl>
                                        <p:attrNameLst>
                                          <p:attrName>style.visibility</p:attrName>
                                        </p:attrNameLst>
                                      </p:cBhvr>
                                      <p:to>
                                        <p:strVal val="visible"/>
                                      </p:to>
                                    </p:set>
                                    <p:animEffect transition="in" filter="randombar(horizontal)">
                                      <p:cBhvr>
                                        <p:cTn id="38" dur="400"/>
                                        <p:tgtEl>
                                          <p:spTgt spid="52"/>
                                        </p:tgtEl>
                                      </p:cBhvr>
                                    </p:animEffect>
                                  </p:childTnLst>
                                </p:cTn>
                              </p:par>
                              <p:par>
                                <p:cTn id="39" presetID="12" presetClass="entr" presetSubtype="4" fill="hold" nodeType="withEffect">
                                  <p:stCondLst>
                                    <p:cond delay="445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400"/>
                                        <p:tgtEl>
                                          <p:spTgt spid="39"/>
                                        </p:tgtEl>
                                        <p:attrNameLst>
                                          <p:attrName>ppt_y</p:attrName>
                                        </p:attrNameLst>
                                      </p:cBhvr>
                                      <p:tavLst>
                                        <p:tav tm="0">
                                          <p:val>
                                            <p:strVal val="#ppt_y+#ppt_h*1.125000"/>
                                          </p:val>
                                        </p:tav>
                                        <p:tav tm="100000">
                                          <p:val>
                                            <p:strVal val="#ppt_y"/>
                                          </p:val>
                                        </p:tav>
                                      </p:tavLst>
                                    </p:anim>
                                    <p:animEffect transition="in" filter="wipe(up)">
                                      <p:cBhvr>
                                        <p:cTn id="42" dur="400"/>
                                        <p:tgtEl>
                                          <p:spTgt spid="39"/>
                                        </p:tgtEl>
                                      </p:cBhvr>
                                    </p:animEffect>
                                  </p:childTnLst>
                                </p:cTn>
                              </p:par>
                              <p:par>
                                <p:cTn id="43" presetID="14" presetClass="entr" presetSubtype="10" fill="hold" grpId="0" nodeType="withEffect">
                                  <p:stCondLst>
                                    <p:cond delay="5000"/>
                                  </p:stCondLst>
                                  <p:childTnLst>
                                    <p:set>
                                      <p:cBhvr>
                                        <p:cTn id="44" dur="1" fill="hold">
                                          <p:stCondLst>
                                            <p:cond delay="0"/>
                                          </p:stCondLst>
                                        </p:cTn>
                                        <p:tgtEl>
                                          <p:spTgt spid="53"/>
                                        </p:tgtEl>
                                        <p:attrNameLst>
                                          <p:attrName>style.visibility</p:attrName>
                                        </p:attrNameLst>
                                      </p:cBhvr>
                                      <p:to>
                                        <p:strVal val="visible"/>
                                      </p:to>
                                    </p:set>
                                    <p:animEffect transition="in" filter="randombar(horizontal)">
                                      <p:cBhvr>
                                        <p:cTn id="45" dur="400"/>
                                        <p:tgtEl>
                                          <p:spTgt spid="53"/>
                                        </p:tgtEl>
                                      </p:cBhvr>
                                    </p:animEffect>
                                  </p:childTnLst>
                                </p:cTn>
                              </p:par>
                              <p:par>
                                <p:cTn id="46" presetID="14" presetClass="entr" presetSubtype="10" fill="hold" grpId="0" nodeType="withEffect">
                                  <p:stCondLst>
                                    <p:cond delay="5000"/>
                                  </p:stCondLst>
                                  <p:childTnLst>
                                    <p:set>
                                      <p:cBhvr>
                                        <p:cTn id="47" dur="1" fill="hold">
                                          <p:stCondLst>
                                            <p:cond delay="0"/>
                                          </p:stCondLst>
                                        </p:cTn>
                                        <p:tgtEl>
                                          <p:spTgt spid="54"/>
                                        </p:tgtEl>
                                        <p:attrNameLst>
                                          <p:attrName>style.visibility</p:attrName>
                                        </p:attrNameLst>
                                      </p:cBhvr>
                                      <p:to>
                                        <p:strVal val="visible"/>
                                      </p:to>
                                    </p:set>
                                    <p:animEffect transition="in" filter="randombar(horizontal)">
                                      <p:cBhvr>
                                        <p:cTn id="48" dur="4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p:bldP spid="51" grpId="0"/>
      <p:bldP spid="52" grpId="0"/>
      <p:bldP spid="53" grpId="0"/>
      <p:bldP spid="5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竞争对手分析</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任意多边形 36"/>
          <p:cNvSpPr>
            <a:spLocks noChangeAspect="1"/>
          </p:cNvSpPr>
          <p:nvPr/>
        </p:nvSpPr>
        <p:spPr>
          <a:xfrm>
            <a:off x="4726179" y="2764840"/>
            <a:ext cx="2220023" cy="2220385"/>
          </a:xfrm>
          <a:custGeom>
            <a:avLst/>
            <a:gdLst>
              <a:gd name="connsiteX0" fmla="*/ 592116 w 3326139"/>
              <a:gd name="connsiteY0" fmla="*/ 0 h 3326681"/>
              <a:gd name="connsiteX1" fmla="*/ 605970 w 3326139"/>
              <a:gd name="connsiteY1" fmla="*/ 90777 h 3326681"/>
              <a:gd name="connsiteX2" fmla="*/ 1664028 w 3326139"/>
              <a:gd name="connsiteY2" fmla="*/ 953119 h 3326681"/>
              <a:gd name="connsiteX3" fmla="*/ 2722086 w 3326139"/>
              <a:gd name="connsiteY3" fmla="*/ 90777 h 3326681"/>
              <a:gd name="connsiteX4" fmla="*/ 2735941 w 3326139"/>
              <a:gd name="connsiteY4" fmla="*/ 0 h 3326681"/>
              <a:gd name="connsiteX5" fmla="*/ 2771065 w 3326139"/>
              <a:gd name="connsiteY5" fmla="*/ 21339 h 3326681"/>
              <a:gd name="connsiteX6" fmla="*/ 3278729 w 3326139"/>
              <a:gd name="connsiteY6" fmla="*/ 516989 h 3326681"/>
              <a:gd name="connsiteX7" fmla="*/ 3326138 w 3326139"/>
              <a:gd name="connsiteY7" fmla="*/ 592953 h 3326681"/>
              <a:gd name="connsiteX8" fmla="*/ 3246370 w 3326139"/>
              <a:gd name="connsiteY8" fmla="*/ 605127 h 3326681"/>
              <a:gd name="connsiteX9" fmla="*/ 2384028 w 3326139"/>
              <a:gd name="connsiteY9" fmla="*/ 1663185 h 3326681"/>
              <a:gd name="connsiteX10" fmla="*/ 3246370 w 3326139"/>
              <a:gd name="connsiteY10" fmla="*/ 2721243 h 3326681"/>
              <a:gd name="connsiteX11" fmla="*/ 3326139 w 3326139"/>
              <a:gd name="connsiteY11" fmla="*/ 2733418 h 3326681"/>
              <a:gd name="connsiteX12" fmla="*/ 3278729 w 3326139"/>
              <a:gd name="connsiteY12" fmla="*/ 2809384 h 3326681"/>
              <a:gd name="connsiteX13" fmla="*/ 2771065 w 3326139"/>
              <a:gd name="connsiteY13" fmla="*/ 3305033 h 3326681"/>
              <a:gd name="connsiteX14" fmla="*/ 2735432 w 3326139"/>
              <a:gd name="connsiteY14" fmla="*/ 3326681 h 3326681"/>
              <a:gd name="connsiteX15" fmla="*/ 2722087 w 3326139"/>
              <a:gd name="connsiteY15" fmla="*/ 3239235 h 3326681"/>
              <a:gd name="connsiteX16" fmla="*/ 1664028 w 3326139"/>
              <a:gd name="connsiteY16" fmla="*/ 2376893 h 3326681"/>
              <a:gd name="connsiteX17" fmla="*/ 605970 w 3326139"/>
              <a:gd name="connsiteY17" fmla="*/ 3239235 h 3326681"/>
              <a:gd name="connsiteX18" fmla="*/ 592919 w 3326139"/>
              <a:gd name="connsiteY18" fmla="*/ 3324749 h 3326681"/>
              <a:gd name="connsiteX19" fmla="*/ 517831 w 3326139"/>
              <a:gd name="connsiteY19" fmla="*/ 3277887 h 3326681"/>
              <a:gd name="connsiteX20" fmla="*/ 22181 w 3326139"/>
              <a:gd name="connsiteY20" fmla="*/ 2770223 h 3326681"/>
              <a:gd name="connsiteX21" fmla="*/ 0 w 3326139"/>
              <a:gd name="connsiteY21" fmla="*/ 2733711 h 3326681"/>
              <a:gd name="connsiteX22" fmla="*/ 81686 w 3326139"/>
              <a:gd name="connsiteY22" fmla="*/ 2721245 h 3326681"/>
              <a:gd name="connsiteX23" fmla="*/ 944028 w 3326139"/>
              <a:gd name="connsiteY23" fmla="*/ 1663186 h 3326681"/>
              <a:gd name="connsiteX24" fmla="*/ 81686 w 3326139"/>
              <a:gd name="connsiteY24" fmla="*/ 605128 h 3326681"/>
              <a:gd name="connsiteX25" fmla="*/ 1918 w 3326139"/>
              <a:gd name="connsiteY25" fmla="*/ 592954 h 3326681"/>
              <a:gd name="connsiteX26" fmla="*/ 49328 w 3326139"/>
              <a:gd name="connsiteY26" fmla="*/ 516989 h 3326681"/>
              <a:gd name="connsiteX27" fmla="*/ 556991 w 3326139"/>
              <a:gd name="connsiteY27" fmla="*/ 21339 h 33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26139" h="3326681">
                <a:moveTo>
                  <a:pt x="592116" y="0"/>
                </a:moveTo>
                <a:lnTo>
                  <a:pt x="605970" y="90777"/>
                </a:lnTo>
                <a:cubicBezTo>
                  <a:pt x="706676" y="582915"/>
                  <a:pt x="1142119" y="953119"/>
                  <a:pt x="1664028" y="953119"/>
                </a:cubicBezTo>
                <a:cubicBezTo>
                  <a:pt x="2185938" y="953119"/>
                  <a:pt x="2621381" y="582915"/>
                  <a:pt x="2722086" y="90777"/>
                </a:cubicBezTo>
                <a:lnTo>
                  <a:pt x="2735941" y="0"/>
                </a:lnTo>
                <a:lnTo>
                  <a:pt x="2771065" y="21339"/>
                </a:lnTo>
                <a:cubicBezTo>
                  <a:pt x="2968572" y="154772"/>
                  <a:pt x="3140709" y="322904"/>
                  <a:pt x="3278729" y="516989"/>
                </a:cubicBezTo>
                <a:lnTo>
                  <a:pt x="3326138" y="592953"/>
                </a:lnTo>
                <a:lnTo>
                  <a:pt x="3246370" y="605127"/>
                </a:lnTo>
                <a:cubicBezTo>
                  <a:pt x="2754232" y="705833"/>
                  <a:pt x="2384028" y="1141276"/>
                  <a:pt x="2384028" y="1663185"/>
                </a:cubicBezTo>
                <a:cubicBezTo>
                  <a:pt x="2384028" y="2185095"/>
                  <a:pt x="2754232" y="2620538"/>
                  <a:pt x="3246370" y="2721243"/>
                </a:cubicBezTo>
                <a:lnTo>
                  <a:pt x="3326139" y="2733418"/>
                </a:lnTo>
                <a:lnTo>
                  <a:pt x="3278729" y="2809384"/>
                </a:lnTo>
                <a:cubicBezTo>
                  <a:pt x="3140709" y="3003468"/>
                  <a:pt x="2968572" y="3171601"/>
                  <a:pt x="2771065" y="3305033"/>
                </a:cubicBezTo>
                <a:lnTo>
                  <a:pt x="2735432" y="3326681"/>
                </a:lnTo>
                <a:lnTo>
                  <a:pt x="2722087" y="3239235"/>
                </a:lnTo>
                <a:cubicBezTo>
                  <a:pt x="2621381" y="2747097"/>
                  <a:pt x="2185938" y="2376893"/>
                  <a:pt x="1664028" y="2376893"/>
                </a:cubicBezTo>
                <a:cubicBezTo>
                  <a:pt x="1142119" y="2376893"/>
                  <a:pt x="706676" y="2747097"/>
                  <a:pt x="605970" y="3239235"/>
                </a:cubicBezTo>
                <a:lnTo>
                  <a:pt x="592919" y="3324749"/>
                </a:lnTo>
                <a:lnTo>
                  <a:pt x="517831" y="3277887"/>
                </a:lnTo>
                <a:cubicBezTo>
                  <a:pt x="323746" y="3139867"/>
                  <a:pt x="155614" y="2967730"/>
                  <a:pt x="22181" y="2770223"/>
                </a:cubicBezTo>
                <a:lnTo>
                  <a:pt x="0" y="2733711"/>
                </a:lnTo>
                <a:lnTo>
                  <a:pt x="81686" y="2721245"/>
                </a:lnTo>
                <a:cubicBezTo>
                  <a:pt x="573824" y="2620539"/>
                  <a:pt x="944028" y="2185096"/>
                  <a:pt x="944028" y="1663186"/>
                </a:cubicBezTo>
                <a:cubicBezTo>
                  <a:pt x="944028" y="1141277"/>
                  <a:pt x="573824" y="705834"/>
                  <a:pt x="81686" y="605128"/>
                </a:cubicBezTo>
                <a:lnTo>
                  <a:pt x="1918" y="592954"/>
                </a:lnTo>
                <a:lnTo>
                  <a:pt x="49328" y="516989"/>
                </a:lnTo>
                <a:cubicBezTo>
                  <a:pt x="187348" y="322904"/>
                  <a:pt x="359485" y="154772"/>
                  <a:pt x="556991" y="21339"/>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zh-CN" altLang="en-US" sz="3025"/>
          </a:p>
        </p:txBody>
      </p:sp>
      <p:grpSp>
        <p:nvGrpSpPr>
          <p:cNvPr id="38" name="组合 37"/>
          <p:cNvGrpSpPr/>
          <p:nvPr/>
        </p:nvGrpSpPr>
        <p:grpSpPr>
          <a:xfrm>
            <a:off x="6436889" y="3282676"/>
            <a:ext cx="1201408" cy="1201405"/>
            <a:chOff x="6436094" y="3282675"/>
            <a:chExt cx="1201407" cy="1201405"/>
          </a:xfrm>
        </p:grpSpPr>
        <p:sp>
          <p:nvSpPr>
            <p:cNvPr id="39" name="椭圆 38"/>
            <p:cNvSpPr>
              <a:spLocks noChangeAspect="1"/>
            </p:cNvSpPr>
            <p:nvPr/>
          </p:nvSpPr>
          <p:spPr>
            <a:xfrm>
              <a:off x="6436094" y="3282675"/>
              <a:ext cx="1201407" cy="1201405"/>
            </a:xfrm>
            <a:prstGeom prst="ellipse">
              <a:avLst/>
            </a:prstGeom>
            <a:gradFill>
              <a:gsLst>
                <a:gs pos="0">
                  <a:srgbClr val="0070C0"/>
                </a:gs>
                <a:gs pos="100000">
                  <a:srgbClr val="01559B"/>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25"/>
            </a:p>
          </p:txBody>
        </p:sp>
        <p:sp>
          <p:nvSpPr>
            <p:cNvPr id="40" name="Freeform 113"/>
            <p:cNvSpPr>
              <a:spLocks noChangeAspect="1"/>
            </p:cNvSpPr>
            <p:nvPr/>
          </p:nvSpPr>
          <p:spPr bwMode="auto">
            <a:xfrm>
              <a:off x="6835759" y="3703377"/>
              <a:ext cx="402076" cy="360000"/>
            </a:xfrm>
            <a:custGeom>
              <a:avLst/>
              <a:gdLst>
                <a:gd name="T0" fmla="*/ 90 w 173"/>
                <a:gd name="T1" fmla="*/ 0 h 153"/>
                <a:gd name="T2" fmla="*/ 120 w 173"/>
                <a:gd name="T3" fmla="*/ 2 h 153"/>
                <a:gd name="T4" fmla="*/ 142 w 173"/>
                <a:gd name="T5" fmla="*/ 11 h 153"/>
                <a:gd name="T6" fmla="*/ 159 w 173"/>
                <a:gd name="T7" fmla="*/ 25 h 153"/>
                <a:gd name="T8" fmla="*/ 169 w 173"/>
                <a:gd name="T9" fmla="*/ 45 h 153"/>
                <a:gd name="T10" fmla="*/ 173 w 173"/>
                <a:gd name="T11" fmla="*/ 65 h 153"/>
                <a:gd name="T12" fmla="*/ 169 w 173"/>
                <a:gd name="T13" fmla="*/ 86 h 153"/>
                <a:gd name="T14" fmla="*/ 159 w 173"/>
                <a:gd name="T15" fmla="*/ 104 h 153"/>
                <a:gd name="T16" fmla="*/ 142 w 173"/>
                <a:gd name="T17" fmla="*/ 118 h 153"/>
                <a:gd name="T18" fmla="*/ 120 w 173"/>
                <a:gd name="T19" fmla="*/ 127 h 153"/>
                <a:gd name="T20" fmla="*/ 90 w 173"/>
                <a:gd name="T21" fmla="*/ 131 h 153"/>
                <a:gd name="T22" fmla="*/ 83 w 173"/>
                <a:gd name="T23" fmla="*/ 129 h 153"/>
                <a:gd name="T24" fmla="*/ 73 w 173"/>
                <a:gd name="T25" fmla="*/ 127 h 153"/>
                <a:gd name="T26" fmla="*/ 57 w 173"/>
                <a:gd name="T27" fmla="*/ 141 h 153"/>
                <a:gd name="T28" fmla="*/ 41 w 173"/>
                <a:gd name="T29" fmla="*/ 149 h 153"/>
                <a:gd name="T30" fmla="*/ 28 w 173"/>
                <a:gd name="T31" fmla="*/ 151 h 153"/>
                <a:gd name="T32" fmla="*/ 16 w 173"/>
                <a:gd name="T33" fmla="*/ 153 h 153"/>
                <a:gd name="T34" fmla="*/ 12 w 173"/>
                <a:gd name="T35" fmla="*/ 151 h 153"/>
                <a:gd name="T36" fmla="*/ 28 w 173"/>
                <a:gd name="T37" fmla="*/ 141 h 153"/>
                <a:gd name="T38" fmla="*/ 35 w 173"/>
                <a:gd name="T39" fmla="*/ 129 h 153"/>
                <a:gd name="T40" fmla="*/ 35 w 173"/>
                <a:gd name="T41" fmla="*/ 121 h 153"/>
                <a:gd name="T42" fmla="*/ 33 w 173"/>
                <a:gd name="T43" fmla="*/ 116 h 153"/>
                <a:gd name="T44" fmla="*/ 16 w 173"/>
                <a:gd name="T45" fmla="*/ 102 h 153"/>
                <a:gd name="T46" fmla="*/ 4 w 173"/>
                <a:gd name="T47" fmla="*/ 84 h 153"/>
                <a:gd name="T48" fmla="*/ 0 w 173"/>
                <a:gd name="T49" fmla="*/ 65 h 153"/>
                <a:gd name="T50" fmla="*/ 6 w 173"/>
                <a:gd name="T51" fmla="*/ 45 h 153"/>
                <a:gd name="T52" fmla="*/ 18 w 173"/>
                <a:gd name="T53" fmla="*/ 25 h 153"/>
                <a:gd name="T54" fmla="*/ 37 w 173"/>
                <a:gd name="T55" fmla="*/ 11 h 153"/>
                <a:gd name="T56" fmla="*/ 63 w 173"/>
                <a:gd name="T57" fmla="*/ 2 h 153"/>
                <a:gd name="T58" fmla="*/ 90 w 173"/>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153">
                  <a:moveTo>
                    <a:pt x="90" y="0"/>
                  </a:moveTo>
                  <a:lnTo>
                    <a:pt x="120" y="2"/>
                  </a:lnTo>
                  <a:lnTo>
                    <a:pt x="142" y="11"/>
                  </a:lnTo>
                  <a:lnTo>
                    <a:pt x="159" y="25"/>
                  </a:lnTo>
                  <a:lnTo>
                    <a:pt x="169" y="45"/>
                  </a:lnTo>
                  <a:lnTo>
                    <a:pt x="173" y="65"/>
                  </a:lnTo>
                  <a:lnTo>
                    <a:pt x="169" y="86"/>
                  </a:lnTo>
                  <a:lnTo>
                    <a:pt x="159" y="104"/>
                  </a:lnTo>
                  <a:lnTo>
                    <a:pt x="142" y="118"/>
                  </a:lnTo>
                  <a:lnTo>
                    <a:pt x="120" y="127"/>
                  </a:lnTo>
                  <a:lnTo>
                    <a:pt x="90" y="131"/>
                  </a:lnTo>
                  <a:lnTo>
                    <a:pt x="83" y="129"/>
                  </a:lnTo>
                  <a:lnTo>
                    <a:pt x="73" y="127"/>
                  </a:lnTo>
                  <a:lnTo>
                    <a:pt x="57" y="141"/>
                  </a:lnTo>
                  <a:lnTo>
                    <a:pt x="41" y="149"/>
                  </a:lnTo>
                  <a:lnTo>
                    <a:pt x="28" y="151"/>
                  </a:lnTo>
                  <a:lnTo>
                    <a:pt x="16" y="153"/>
                  </a:lnTo>
                  <a:lnTo>
                    <a:pt x="12" y="151"/>
                  </a:lnTo>
                  <a:lnTo>
                    <a:pt x="28" y="141"/>
                  </a:lnTo>
                  <a:lnTo>
                    <a:pt x="35" y="129"/>
                  </a:lnTo>
                  <a:lnTo>
                    <a:pt x="35" y="121"/>
                  </a:lnTo>
                  <a:lnTo>
                    <a:pt x="33" y="116"/>
                  </a:lnTo>
                  <a:lnTo>
                    <a:pt x="16" y="102"/>
                  </a:lnTo>
                  <a:lnTo>
                    <a:pt x="4" y="84"/>
                  </a:lnTo>
                  <a:lnTo>
                    <a:pt x="0" y="65"/>
                  </a:lnTo>
                  <a:lnTo>
                    <a:pt x="6" y="45"/>
                  </a:lnTo>
                  <a:lnTo>
                    <a:pt x="18" y="25"/>
                  </a:lnTo>
                  <a:lnTo>
                    <a:pt x="37" y="11"/>
                  </a:lnTo>
                  <a:lnTo>
                    <a:pt x="63" y="2"/>
                  </a:lnTo>
                  <a:lnTo>
                    <a:pt x="90" y="0"/>
                  </a:lnTo>
                  <a:close/>
                </a:path>
              </a:pathLst>
            </a:custGeom>
            <a:solidFill>
              <a:schemeClr val="bg1"/>
            </a:solidFill>
            <a:ln w="0">
              <a:noFill/>
              <a:prstDash val="solid"/>
              <a:round/>
            </a:ln>
          </p:spPr>
          <p:txBody>
            <a:bodyPr vert="horz" wrap="square" lIns="121920" tIns="60960" rIns="121920" bIns="60960" numCol="1" anchor="t" anchorCtr="0" compatLnSpc="1"/>
            <a:lstStyle/>
            <a:p>
              <a:endParaRPr lang="en-US" sz="3025"/>
            </a:p>
          </p:txBody>
        </p:sp>
      </p:grpSp>
      <p:grpSp>
        <p:nvGrpSpPr>
          <p:cNvPr id="41" name="组合 40"/>
          <p:cNvGrpSpPr/>
          <p:nvPr/>
        </p:nvGrpSpPr>
        <p:grpSpPr>
          <a:xfrm>
            <a:off x="4017465" y="3282676"/>
            <a:ext cx="1201408" cy="1201405"/>
            <a:chOff x="4016668" y="3282675"/>
            <a:chExt cx="1201407" cy="1201405"/>
          </a:xfrm>
        </p:grpSpPr>
        <p:sp>
          <p:nvSpPr>
            <p:cNvPr id="42" name="椭圆 41"/>
            <p:cNvSpPr>
              <a:spLocks noChangeAspect="1"/>
            </p:cNvSpPr>
            <p:nvPr/>
          </p:nvSpPr>
          <p:spPr>
            <a:xfrm>
              <a:off x="4016668" y="3282675"/>
              <a:ext cx="1201407" cy="1201405"/>
            </a:xfrm>
            <a:prstGeom prst="ellipse">
              <a:avLst/>
            </a:prstGeom>
            <a:gradFill>
              <a:gsLst>
                <a:gs pos="0">
                  <a:srgbClr val="0070C0"/>
                </a:gs>
                <a:gs pos="100000">
                  <a:srgbClr val="01559B"/>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25"/>
            </a:p>
          </p:txBody>
        </p:sp>
        <p:sp>
          <p:nvSpPr>
            <p:cNvPr id="43" name="Freeform 197"/>
            <p:cNvSpPr>
              <a:spLocks noChangeAspect="1" noEditPoints="1"/>
            </p:cNvSpPr>
            <p:nvPr/>
          </p:nvSpPr>
          <p:spPr bwMode="auto">
            <a:xfrm>
              <a:off x="4450077" y="3695027"/>
              <a:ext cx="334588" cy="360000"/>
            </a:xfrm>
            <a:custGeom>
              <a:avLst/>
              <a:gdLst>
                <a:gd name="T0" fmla="*/ 23 w 157"/>
                <a:gd name="T1" fmla="*/ 136 h 171"/>
                <a:gd name="T2" fmla="*/ 25 w 157"/>
                <a:gd name="T3" fmla="*/ 144 h 171"/>
                <a:gd name="T4" fmla="*/ 132 w 157"/>
                <a:gd name="T5" fmla="*/ 144 h 171"/>
                <a:gd name="T6" fmla="*/ 134 w 157"/>
                <a:gd name="T7" fmla="*/ 136 h 171"/>
                <a:gd name="T8" fmla="*/ 29 w 157"/>
                <a:gd name="T9" fmla="*/ 132 h 171"/>
                <a:gd name="T10" fmla="*/ 23 w 157"/>
                <a:gd name="T11" fmla="*/ 100 h 171"/>
                <a:gd name="T12" fmla="*/ 25 w 157"/>
                <a:gd name="T13" fmla="*/ 112 h 171"/>
                <a:gd name="T14" fmla="*/ 132 w 157"/>
                <a:gd name="T15" fmla="*/ 112 h 171"/>
                <a:gd name="T16" fmla="*/ 134 w 157"/>
                <a:gd name="T17" fmla="*/ 100 h 171"/>
                <a:gd name="T18" fmla="*/ 29 w 157"/>
                <a:gd name="T19" fmla="*/ 96 h 171"/>
                <a:gd name="T20" fmla="*/ 23 w 157"/>
                <a:gd name="T21" fmla="*/ 65 h 171"/>
                <a:gd name="T22" fmla="*/ 25 w 157"/>
                <a:gd name="T23" fmla="*/ 77 h 171"/>
                <a:gd name="T24" fmla="*/ 132 w 157"/>
                <a:gd name="T25" fmla="*/ 77 h 171"/>
                <a:gd name="T26" fmla="*/ 134 w 157"/>
                <a:gd name="T27" fmla="*/ 65 h 171"/>
                <a:gd name="T28" fmla="*/ 29 w 157"/>
                <a:gd name="T29" fmla="*/ 61 h 171"/>
                <a:gd name="T30" fmla="*/ 22 w 157"/>
                <a:gd name="T31" fmla="*/ 24 h 171"/>
                <a:gd name="T32" fmla="*/ 31 w 157"/>
                <a:gd name="T33" fmla="*/ 40 h 171"/>
                <a:gd name="T34" fmla="*/ 49 w 157"/>
                <a:gd name="T35" fmla="*/ 36 h 171"/>
                <a:gd name="T36" fmla="*/ 55 w 157"/>
                <a:gd name="T37" fmla="*/ 16 h 171"/>
                <a:gd name="T38" fmla="*/ 63 w 157"/>
                <a:gd name="T39" fmla="*/ 30 h 171"/>
                <a:gd name="T40" fmla="*/ 78 w 157"/>
                <a:gd name="T41" fmla="*/ 40 h 171"/>
                <a:gd name="T42" fmla="*/ 94 w 157"/>
                <a:gd name="T43" fmla="*/ 30 h 171"/>
                <a:gd name="T44" fmla="*/ 102 w 157"/>
                <a:gd name="T45" fmla="*/ 16 h 171"/>
                <a:gd name="T46" fmla="*/ 108 w 157"/>
                <a:gd name="T47" fmla="*/ 36 h 171"/>
                <a:gd name="T48" fmla="*/ 126 w 157"/>
                <a:gd name="T49" fmla="*/ 40 h 171"/>
                <a:gd name="T50" fmla="*/ 135 w 157"/>
                <a:gd name="T51" fmla="*/ 24 h 171"/>
                <a:gd name="T52" fmla="*/ 153 w 157"/>
                <a:gd name="T53" fmla="*/ 18 h 171"/>
                <a:gd name="T54" fmla="*/ 157 w 157"/>
                <a:gd name="T55" fmla="*/ 163 h 171"/>
                <a:gd name="T56" fmla="*/ 149 w 157"/>
                <a:gd name="T57" fmla="*/ 171 h 171"/>
                <a:gd name="T58" fmla="*/ 2 w 157"/>
                <a:gd name="T59" fmla="*/ 167 h 171"/>
                <a:gd name="T60" fmla="*/ 2 w 157"/>
                <a:gd name="T61" fmla="*/ 20 h 171"/>
                <a:gd name="T62" fmla="*/ 118 w 157"/>
                <a:gd name="T63" fmla="*/ 0 h 171"/>
                <a:gd name="T64" fmla="*/ 128 w 157"/>
                <a:gd name="T65" fmla="*/ 8 h 171"/>
                <a:gd name="T66" fmla="*/ 124 w 157"/>
                <a:gd name="T67" fmla="*/ 32 h 171"/>
                <a:gd name="T68" fmla="*/ 112 w 157"/>
                <a:gd name="T69" fmla="*/ 28 h 171"/>
                <a:gd name="T70" fmla="*/ 112 w 157"/>
                <a:gd name="T71" fmla="*/ 4 h 171"/>
                <a:gd name="T72" fmla="*/ 78 w 157"/>
                <a:gd name="T73" fmla="*/ 0 h 171"/>
                <a:gd name="T74" fmla="*/ 86 w 157"/>
                <a:gd name="T75" fmla="*/ 8 h 171"/>
                <a:gd name="T76" fmla="*/ 82 w 157"/>
                <a:gd name="T77" fmla="*/ 32 h 171"/>
                <a:gd name="T78" fmla="*/ 71 w 157"/>
                <a:gd name="T79" fmla="*/ 28 h 171"/>
                <a:gd name="T80" fmla="*/ 71 w 157"/>
                <a:gd name="T81" fmla="*/ 4 h 171"/>
                <a:gd name="T82" fmla="*/ 39 w 157"/>
                <a:gd name="T83" fmla="*/ 0 h 171"/>
                <a:gd name="T84" fmla="*/ 47 w 157"/>
                <a:gd name="T85" fmla="*/ 8 h 171"/>
                <a:gd name="T86" fmla="*/ 43 w 157"/>
                <a:gd name="T87" fmla="*/ 32 h 171"/>
                <a:gd name="T88" fmla="*/ 31 w 157"/>
                <a:gd name="T89" fmla="*/ 28 h 171"/>
                <a:gd name="T90" fmla="*/ 31 w 157"/>
                <a:gd name="T91" fmla="*/ 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171">
                  <a:moveTo>
                    <a:pt x="29" y="132"/>
                  </a:moveTo>
                  <a:lnTo>
                    <a:pt x="25" y="132"/>
                  </a:lnTo>
                  <a:lnTo>
                    <a:pt x="23" y="136"/>
                  </a:lnTo>
                  <a:lnTo>
                    <a:pt x="22" y="138"/>
                  </a:lnTo>
                  <a:lnTo>
                    <a:pt x="23" y="142"/>
                  </a:lnTo>
                  <a:lnTo>
                    <a:pt x="25" y="144"/>
                  </a:lnTo>
                  <a:lnTo>
                    <a:pt x="29" y="146"/>
                  </a:lnTo>
                  <a:lnTo>
                    <a:pt x="128" y="146"/>
                  </a:lnTo>
                  <a:lnTo>
                    <a:pt x="132" y="144"/>
                  </a:lnTo>
                  <a:lnTo>
                    <a:pt x="134" y="142"/>
                  </a:lnTo>
                  <a:lnTo>
                    <a:pt x="135" y="138"/>
                  </a:lnTo>
                  <a:lnTo>
                    <a:pt x="134" y="136"/>
                  </a:lnTo>
                  <a:lnTo>
                    <a:pt x="132" y="132"/>
                  </a:lnTo>
                  <a:lnTo>
                    <a:pt x="128" y="132"/>
                  </a:lnTo>
                  <a:lnTo>
                    <a:pt x="29" y="132"/>
                  </a:lnTo>
                  <a:close/>
                  <a:moveTo>
                    <a:pt x="29" y="96"/>
                  </a:moveTo>
                  <a:lnTo>
                    <a:pt x="25" y="98"/>
                  </a:lnTo>
                  <a:lnTo>
                    <a:pt x="23" y="100"/>
                  </a:lnTo>
                  <a:lnTo>
                    <a:pt x="22" y="104"/>
                  </a:lnTo>
                  <a:lnTo>
                    <a:pt x="23" y="108"/>
                  </a:lnTo>
                  <a:lnTo>
                    <a:pt x="25" y="112"/>
                  </a:lnTo>
                  <a:lnTo>
                    <a:pt x="29" y="112"/>
                  </a:lnTo>
                  <a:lnTo>
                    <a:pt x="128" y="112"/>
                  </a:lnTo>
                  <a:lnTo>
                    <a:pt x="132" y="112"/>
                  </a:lnTo>
                  <a:lnTo>
                    <a:pt x="134" y="108"/>
                  </a:lnTo>
                  <a:lnTo>
                    <a:pt x="135" y="104"/>
                  </a:lnTo>
                  <a:lnTo>
                    <a:pt x="134" y="100"/>
                  </a:lnTo>
                  <a:lnTo>
                    <a:pt x="132" y="98"/>
                  </a:lnTo>
                  <a:lnTo>
                    <a:pt x="128" y="96"/>
                  </a:lnTo>
                  <a:lnTo>
                    <a:pt x="29" y="96"/>
                  </a:lnTo>
                  <a:close/>
                  <a:moveTo>
                    <a:pt x="29" y="61"/>
                  </a:moveTo>
                  <a:lnTo>
                    <a:pt x="25" y="63"/>
                  </a:lnTo>
                  <a:lnTo>
                    <a:pt x="23" y="65"/>
                  </a:lnTo>
                  <a:lnTo>
                    <a:pt x="22" y="69"/>
                  </a:lnTo>
                  <a:lnTo>
                    <a:pt x="23" y="73"/>
                  </a:lnTo>
                  <a:lnTo>
                    <a:pt x="25" y="77"/>
                  </a:lnTo>
                  <a:lnTo>
                    <a:pt x="29" y="79"/>
                  </a:lnTo>
                  <a:lnTo>
                    <a:pt x="128" y="79"/>
                  </a:lnTo>
                  <a:lnTo>
                    <a:pt x="132" y="77"/>
                  </a:lnTo>
                  <a:lnTo>
                    <a:pt x="134" y="73"/>
                  </a:lnTo>
                  <a:lnTo>
                    <a:pt x="135" y="69"/>
                  </a:lnTo>
                  <a:lnTo>
                    <a:pt x="134" y="65"/>
                  </a:lnTo>
                  <a:lnTo>
                    <a:pt x="132" y="63"/>
                  </a:lnTo>
                  <a:lnTo>
                    <a:pt x="128" y="61"/>
                  </a:lnTo>
                  <a:lnTo>
                    <a:pt x="29" y="61"/>
                  </a:lnTo>
                  <a:close/>
                  <a:moveTo>
                    <a:pt x="8" y="16"/>
                  </a:moveTo>
                  <a:lnTo>
                    <a:pt x="22" y="16"/>
                  </a:lnTo>
                  <a:lnTo>
                    <a:pt x="22" y="24"/>
                  </a:lnTo>
                  <a:lnTo>
                    <a:pt x="23" y="30"/>
                  </a:lnTo>
                  <a:lnTo>
                    <a:pt x="27" y="36"/>
                  </a:lnTo>
                  <a:lnTo>
                    <a:pt x="31" y="40"/>
                  </a:lnTo>
                  <a:lnTo>
                    <a:pt x="39" y="40"/>
                  </a:lnTo>
                  <a:lnTo>
                    <a:pt x="45" y="40"/>
                  </a:lnTo>
                  <a:lnTo>
                    <a:pt x="49" y="36"/>
                  </a:lnTo>
                  <a:lnTo>
                    <a:pt x="53" y="30"/>
                  </a:lnTo>
                  <a:lnTo>
                    <a:pt x="55" y="24"/>
                  </a:lnTo>
                  <a:lnTo>
                    <a:pt x="55" y="16"/>
                  </a:lnTo>
                  <a:lnTo>
                    <a:pt x="63" y="16"/>
                  </a:lnTo>
                  <a:lnTo>
                    <a:pt x="63" y="24"/>
                  </a:lnTo>
                  <a:lnTo>
                    <a:pt x="63" y="30"/>
                  </a:lnTo>
                  <a:lnTo>
                    <a:pt x="67" y="36"/>
                  </a:lnTo>
                  <a:lnTo>
                    <a:pt x="73" y="40"/>
                  </a:lnTo>
                  <a:lnTo>
                    <a:pt x="78" y="40"/>
                  </a:lnTo>
                  <a:lnTo>
                    <a:pt x="84" y="40"/>
                  </a:lnTo>
                  <a:lnTo>
                    <a:pt x="90" y="36"/>
                  </a:lnTo>
                  <a:lnTo>
                    <a:pt x="94" y="30"/>
                  </a:lnTo>
                  <a:lnTo>
                    <a:pt x="94" y="24"/>
                  </a:lnTo>
                  <a:lnTo>
                    <a:pt x="94" y="16"/>
                  </a:lnTo>
                  <a:lnTo>
                    <a:pt x="102" y="16"/>
                  </a:lnTo>
                  <a:lnTo>
                    <a:pt x="102" y="24"/>
                  </a:lnTo>
                  <a:lnTo>
                    <a:pt x="104" y="30"/>
                  </a:lnTo>
                  <a:lnTo>
                    <a:pt x="108" y="36"/>
                  </a:lnTo>
                  <a:lnTo>
                    <a:pt x="112" y="40"/>
                  </a:lnTo>
                  <a:lnTo>
                    <a:pt x="118" y="40"/>
                  </a:lnTo>
                  <a:lnTo>
                    <a:pt x="126" y="40"/>
                  </a:lnTo>
                  <a:lnTo>
                    <a:pt x="130" y="36"/>
                  </a:lnTo>
                  <a:lnTo>
                    <a:pt x="134" y="30"/>
                  </a:lnTo>
                  <a:lnTo>
                    <a:pt x="135" y="24"/>
                  </a:lnTo>
                  <a:lnTo>
                    <a:pt x="135" y="16"/>
                  </a:lnTo>
                  <a:lnTo>
                    <a:pt x="149" y="16"/>
                  </a:lnTo>
                  <a:lnTo>
                    <a:pt x="153" y="18"/>
                  </a:lnTo>
                  <a:lnTo>
                    <a:pt x="155" y="20"/>
                  </a:lnTo>
                  <a:lnTo>
                    <a:pt x="157" y="24"/>
                  </a:lnTo>
                  <a:lnTo>
                    <a:pt x="157" y="163"/>
                  </a:lnTo>
                  <a:lnTo>
                    <a:pt x="155" y="167"/>
                  </a:lnTo>
                  <a:lnTo>
                    <a:pt x="153" y="171"/>
                  </a:lnTo>
                  <a:lnTo>
                    <a:pt x="149" y="171"/>
                  </a:lnTo>
                  <a:lnTo>
                    <a:pt x="8" y="171"/>
                  </a:lnTo>
                  <a:lnTo>
                    <a:pt x="4" y="171"/>
                  </a:lnTo>
                  <a:lnTo>
                    <a:pt x="2" y="167"/>
                  </a:lnTo>
                  <a:lnTo>
                    <a:pt x="0" y="163"/>
                  </a:lnTo>
                  <a:lnTo>
                    <a:pt x="0" y="24"/>
                  </a:lnTo>
                  <a:lnTo>
                    <a:pt x="2" y="20"/>
                  </a:lnTo>
                  <a:lnTo>
                    <a:pt x="4" y="18"/>
                  </a:lnTo>
                  <a:lnTo>
                    <a:pt x="8" y="16"/>
                  </a:lnTo>
                  <a:close/>
                  <a:moveTo>
                    <a:pt x="118" y="0"/>
                  </a:moveTo>
                  <a:lnTo>
                    <a:pt x="124" y="0"/>
                  </a:lnTo>
                  <a:lnTo>
                    <a:pt x="126" y="4"/>
                  </a:lnTo>
                  <a:lnTo>
                    <a:pt x="128" y="8"/>
                  </a:lnTo>
                  <a:lnTo>
                    <a:pt x="128" y="24"/>
                  </a:lnTo>
                  <a:lnTo>
                    <a:pt x="126" y="28"/>
                  </a:lnTo>
                  <a:lnTo>
                    <a:pt x="124" y="32"/>
                  </a:lnTo>
                  <a:lnTo>
                    <a:pt x="118" y="32"/>
                  </a:lnTo>
                  <a:lnTo>
                    <a:pt x="114" y="32"/>
                  </a:lnTo>
                  <a:lnTo>
                    <a:pt x="112" y="28"/>
                  </a:lnTo>
                  <a:lnTo>
                    <a:pt x="110" y="24"/>
                  </a:lnTo>
                  <a:lnTo>
                    <a:pt x="110" y="8"/>
                  </a:lnTo>
                  <a:lnTo>
                    <a:pt x="112" y="4"/>
                  </a:lnTo>
                  <a:lnTo>
                    <a:pt x="114" y="0"/>
                  </a:lnTo>
                  <a:lnTo>
                    <a:pt x="118" y="0"/>
                  </a:lnTo>
                  <a:close/>
                  <a:moveTo>
                    <a:pt x="78" y="0"/>
                  </a:moveTo>
                  <a:lnTo>
                    <a:pt x="82" y="0"/>
                  </a:lnTo>
                  <a:lnTo>
                    <a:pt x="86" y="4"/>
                  </a:lnTo>
                  <a:lnTo>
                    <a:pt x="86" y="8"/>
                  </a:lnTo>
                  <a:lnTo>
                    <a:pt x="86" y="24"/>
                  </a:lnTo>
                  <a:lnTo>
                    <a:pt x="86" y="28"/>
                  </a:lnTo>
                  <a:lnTo>
                    <a:pt x="82" y="32"/>
                  </a:lnTo>
                  <a:lnTo>
                    <a:pt x="78" y="32"/>
                  </a:lnTo>
                  <a:lnTo>
                    <a:pt x="75" y="32"/>
                  </a:lnTo>
                  <a:lnTo>
                    <a:pt x="71" y="28"/>
                  </a:lnTo>
                  <a:lnTo>
                    <a:pt x="71" y="24"/>
                  </a:lnTo>
                  <a:lnTo>
                    <a:pt x="71" y="8"/>
                  </a:lnTo>
                  <a:lnTo>
                    <a:pt x="71" y="4"/>
                  </a:lnTo>
                  <a:lnTo>
                    <a:pt x="75" y="0"/>
                  </a:lnTo>
                  <a:lnTo>
                    <a:pt x="78" y="0"/>
                  </a:lnTo>
                  <a:close/>
                  <a:moveTo>
                    <a:pt x="39" y="0"/>
                  </a:moveTo>
                  <a:lnTo>
                    <a:pt x="43" y="0"/>
                  </a:lnTo>
                  <a:lnTo>
                    <a:pt x="45" y="4"/>
                  </a:lnTo>
                  <a:lnTo>
                    <a:pt x="47" y="8"/>
                  </a:lnTo>
                  <a:lnTo>
                    <a:pt x="47" y="24"/>
                  </a:lnTo>
                  <a:lnTo>
                    <a:pt x="45" y="28"/>
                  </a:lnTo>
                  <a:lnTo>
                    <a:pt x="43" y="32"/>
                  </a:lnTo>
                  <a:lnTo>
                    <a:pt x="39" y="32"/>
                  </a:lnTo>
                  <a:lnTo>
                    <a:pt x="33" y="32"/>
                  </a:lnTo>
                  <a:lnTo>
                    <a:pt x="31" y="28"/>
                  </a:lnTo>
                  <a:lnTo>
                    <a:pt x="29" y="24"/>
                  </a:lnTo>
                  <a:lnTo>
                    <a:pt x="29" y="8"/>
                  </a:lnTo>
                  <a:lnTo>
                    <a:pt x="31" y="4"/>
                  </a:lnTo>
                  <a:lnTo>
                    <a:pt x="33" y="0"/>
                  </a:lnTo>
                  <a:lnTo>
                    <a:pt x="39" y="0"/>
                  </a:lnTo>
                  <a:close/>
                </a:path>
              </a:pathLst>
            </a:custGeom>
            <a:solidFill>
              <a:schemeClr val="bg1"/>
            </a:solidFill>
            <a:ln w="0">
              <a:noFill/>
              <a:prstDash val="solid"/>
              <a:round/>
            </a:ln>
          </p:spPr>
          <p:txBody>
            <a:bodyPr vert="horz" wrap="square" lIns="121920" tIns="60960" rIns="121920" bIns="60960" numCol="1" anchor="t" anchorCtr="0" compatLnSpc="1"/>
            <a:lstStyle/>
            <a:p>
              <a:endParaRPr lang="en-US" sz="3025"/>
            </a:p>
          </p:txBody>
        </p:sp>
      </p:grpSp>
      <p:grpSp>
        <p:nvGrpSpPr>
          <p:cNvPr id="44" name="组合 43"/>
          <p:cNvGrpSpPr/>
          <p:nvPr/>
        </p:nvGrpSpPr>
        <p:grpSpPr>
          <a:xfrm>
            <a:off x="5235485" y="2077054"/>
            <a:ext cx="1201408" cy="1201405"/>
            <a:chOff x="5234689" y="2077054"/>
            <a:chExt cx="1201407" cy="1201405"/>
          </a:xfrm>
        </p:grpSpPr>
        <p:sp>
          <p:nvSpPr>
            <p:cNvPr id="45" name="椭圆 44"/>
            <p:cNvSpPr>
              <a:spLocks noChangeAspect="1"/>
            </p:cNvSpPr>
            <p:nvPr/>
          </p:nvSpPr>
          <p:spPr>
            <a:xfrm>
              <a:off x="5234689" y="2077054"/>
              <a:ext cx="1201407" cy="1201405"/>
            </a:xfrm>
            <a:prstGeom prst="ellipse">
              <a:avLst/>
            </a:prstGeom>
            <a:gradFill>
              <a:gsLst>
                <a:gs pos="0">
                  <a:srgbClr val="0070C0"/>
                </a:gs>
                <a:gs pos="100000">
                  <a:srgbClr val="01559B"/>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25"/>
            </a:p>
          </p:txBody>
        </p:sp>
        <p:sp>
          <p:nvSpPr>
            <p:cNvPr id="46" name="Freeform 234"/>
            <p:cNvSpPr>
              <a:spLocks noChangeAspect="1"/>
            </p:cNvSpPr>
            <p:nvPr/>
          </p:nvSpPr>
          <p:spPr bwMode="auto">
            <a:xfrm>
              <a:off x="5648885" y="2404836"/>
              <a:ext cx="373010" cy="360000"/>
            </a:xfrm>
            <a:custGeom>
              <a:avLst/>
              <a:gdLst>
                <a:gd name="T0" fmla="*/ 94 w 173"/>
                <a:gd name="T1" fmla="*/ 2 h 167"/>
                <a:gd name="T2" fmla="*/ 108 w 173"/>
                <a:gd name="T3" fmla="*/ 7 h 167"/>
                <a:gd name="T4" fmla="*/ 114 w 173"/>
                <a:gd name="T5" fmla="*/ 15 h 167"/>
                <a:gd name="T6" fmla="*/ 118 w 173"/>
                <a:gd name="T7" fmla="*/ 25 h 167"/>
                <a:gd name="T8" fmla="*/ 118 w 173"/>
                <a:gd name="T9" fmla="*/ 37 h 167"/>
                <a:gd name="T10" fmla="*/ 118 w 173"/>
                <a:gd name="T11" fmla="*/ 43 h 167"/>
                <a:gd name="T12" fmla="*/ 120 w 173"/>
                <a:gd name="T13" fmla="*/ 49 h 167"/>
                <a:gd name="T14" fmla="*/ 120 w 173"/>
                <a:gd name="T15" fmla="*/ 55 h 167"/>
                <a:gd name="T16" fmla="*/ 118 w 173"/>
                <a:gd name="T17" fmla="*/ 61 h 167"/>
                <a:gd name="T18" fmla="*/ 116 w 173"/>
                <a:gd name="T19" fmla="*/ 64 h 167"/>
                <a:gd name="T20" fmla="*/ 112 w 173"/>
                <a:gd name="T21" fmla="*/ 72 h 167"/>
                <a:gd name="T22" fmla="*/ 108 w 173"/>
                <a:gd name="T23" fmla="*/ 82 h 167"/>
                <a:gd name="T24" fmla="*/ 106 w 173"/>
                <a:gd name="T25" fmla="*/ 84 h 167"/>
                <a:gd name="T26" fmla="*/ 106 w 173"/>
                <a:gd name="T27" fmla="*/ 100 h 167"/>
                <a:gd name="T28" fmla="*/ 110 w 173"/>
                <a:gd name="T29" fmla="*/ 102 h 167"/>
                <a:gd name="T30" fmla="*/ 118 w 173"/>
                <a:gd name="T31" fmla="*/ 106 h 167"/>
                <a:gd name="T32" fmla="*/ 132 w 173"/>
                <a:gd name="T33" fmla="*/ 112 h 167"/>
                <a:gd name="T34" fmla="*/ 138 w 173"/>
                <a:gd name="T35" fmla="*/ 114 h 167"/>
                <a:gd name="T36" fmla="*/ 142 w 173"/>
                <a:gd name="T37" fmla="*/ 114 h 167"/>
                <a:gd name="T38" fmla="*/ 147 w 173"/>
                <a:gd name="T39" fmla="*/ 116 h 167"/>
                <a:gd name="T40" fmla="*/ 163 w 173"/>
                <a:gd name="T41" fmla="*/ 129 h 167"/>
                <a:gd name="T42" fmla="*/ 173 w 173"/>
                <a:gd name="T43" fmla="*/ 153 h 167"/>
                <a:gd name="T44" fmla="*/ 173 w 173"/>
                <a:gd name="T45" fmla="*/ 159 h 167"/>
                <a:gd name="T46" fmla="*/ 171 w 173"/>
                <a:gd name="T47" fmla="*/ 163 h 167"/>
                <a:gd name="T48" fmla="*/ 165 w 173"/>
                <a:gd name="T49" fmla="*/ 167 h 167"/>
                <a:gd name="T50" fmla="*/ 4 w 173"/>
                <a:gd name="T51" fmla="*/ 165 h 167"/>
                <a:gd name="T52" fmla="*/ 0 w 173"/>
                <a:gd name="T53" fmla="*/ 159 h 167"/>
                <a:gd name="T54" fmla="*/ 0 w 173"/>
                <a:gd name="T55" fmla="*/ 159 h 167"/>
                <a:gd name="T56" fmla="*/ 4 w 173"/>
                <a:gd name="T57" fmla="*/ 143 h 167"/>
                <a:gd name="T58" fmla="*/ 22 w 173"/>
                <a:gd name="T59" fmla="*/ 117 h 167"/>
                <a:gd name="T60" fmla="*/ 30 w 173"/>
                <a:gd name="T61" fmla="*/ 116 h 167"/>
                <a:gd name="T62" fmla="*/ 33 w 173"/>
                <a:gd name="T63" fmla="*/ 114 h 167"/>
                <a:gd name="T64" fmla="*/ 37 w 173"/>
                <a:gd name="T65" fmla="*/ 114 h 167"/>
                <a:gd name="T66" fmla="*/ 47 w 173"/>
                <a:gd name="T67" fmla="*/ 110 h 167"/>
                <a:gd name="T68" fmla="*/ 59 w 173"/>
                <a:gd name="T69" fmla="*/ 104 h 167"/>
                <a:gd name="T70" fmla="*/ 67 w 173"/>
                <a:gd name="T71" fmla="*/ 102 h 167"/>
                <a:gd name="T72" fmla="*/ 67 w 173"/>
                <a:gd name="T73" fmla="*/ 100 h 167"/>
                <a:gd name="T74" fmla="*/ 67 w 173"/>
                <a:gd name="T75" fmla="*/ 84 h 167"/>
                <a:gd name="T76" fmla="*/ 63 w 173"/>
                <a:gd name="T77" fmla="*/ 78 h 167"/>
                <a:gd name="T78" fmla="*/ 59 w 173"/>
                <a:gd name="T79" fmla="*/ 64 h 167"/>
                <a:gd name="T80" fmla="*/ 55 w 173"/>
                <a:gd name="T81" fmla="*/ 62 h 167"/>
                <a:gd name="T82" fmla="*/ 55 w 173"/>
                <a:gd name="T83" fmla="*/ 57 h 167"/>
                <a:gd name="T84" fmla="*/ 53 w 173"/>
                <a:gd name="T85" fmla="*/ 51 h 167"/>
                <a:gd name="T86" fmla="*/ 53 w 173"/>
                <a:gd name="T87" fmla="*/ 45 h 167"/>
                <a:gd name="T88" fmla="*/ 57 w 173"/>
                <a:gd name="T89" fmla="*/ 43 h 167"/>
                <a:gd name="T90" fmla="*/ 55 w 173"/>
                <a:gd name="T91" fmla="*/ 31 h 167"/>
                <a:gd name="T92" fmla="*/ 57 w 173"/>
                <a:gd name="T93" fmla="*/ 19 h 167"/>
                <a:gd name="T94" fmla="*/ 65 w 173"/>
                <a:gd name="T95" fmla="*/ 9 h 167"/>
                <a:gd name="T96" fmla="*/ 79 w 173"/>
                <a:gd name="T97" fmla="*/ 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67">
                  <a:moveTo>
                    <a:pt x="86" y="0"/>
                  </a:moveTo>
                  <a:lnTo>
                    <a:pt x="94" y="2"/>
                  </a:lnTo>
                  <a:lnTo>
                    <a:pt x="102" y="4"/>
                  </a:lnTo>
                  <a:lnTo>
                    <a:pt x="108" y="7"/>
                  </a:lnTo>
                  <a:lnTo>
                    <a:pt x="112" y="11"/>
                  </a:lnTo>
                  <a:lnTo>
                    <a:pt x="114" y="15"/>
                  </a:lnTo>
                  <a:lnTo>
                    <a:pt x="116" y="21"/>
                  </a:lnTo>
                  <a:lnTo>
                    <a:pt x="118" y="25"/>
                  </a:lnTo>
                  <a:lnTo>
                    <a:pt x="118" y="31"/>
                  </a:lnTo>
                  <a:lnTo>
                    <a:pt x="118" y="37"/>
                  </a:lnTo>
                  <a:lnTo>
                    <a:pt x="116" y="43"/>
                  </a:lnTo>
                  <a:lnTo>
                    <a:pt x="118" y="43"/>
                  </a:lnTo>
                  <a:lnTo>
                    <a:pt x="120" y="45"/>
                  </a:lnTo>
                  <a:lnTo>
                    <a:pt x="120" y="49"/>
                  </a:lnTo>
                  <a:lnTo>
                    <a:pt x="120" y="51"/>
                  </a:lnTo>
                  <a:lnTo>
                    <a:pt x="120" y="55"/>
                  </a:lnTo>
                  <a:lnTo>
                    <a:pt x="118" y="57"/>
                  </a:lnTo>
                  <a:lnTo>
                    <a:pt x="118" y="61"/>
                  </a:lnTo>
                  <a:lnTo>
                    <a:pt x="118" y="62"/>
                  </a:lnTo>
                  <a:lnTo>
                    <a:pt x="116" y="64"/>
                  </a:lnTo>
                  <a:lnTo>
                    <a:pt x="114" y="64"/>
                  </a:lnTo>
                  <a:lnTo>
                    <a:pt x="112" y="72"/>
                  </a:lnTo>
                  <a:lnTo>
                    <a:pt x="110" y="78"/>
                  </a:lnTo>
                  <a:lnTo>
                    <a:pt x="108" y="82"/>
                  </a:lnTo>
                  <a:lnTo>
                    <a:pt x="106" y="84"/>
                  </a:lnTo>
                  <a:lnTo>
                    <a:pt x="106" y="84"/>
                  </a:lnTo>
                  <a:lnTo>
                    <a:pt x="106" y="100"/>
                  </a:lnTo>
                  <a:lnTo>
                    <a:pt x="106" y="100"/>
                  </a:lnTo>
                  <a:lnTo>
                    <a:pt x="106" y="102"/>
                  </a:lnTo>
                  <a:lnTo>
                    <a:pt x="110" y="102"/>
                  </a:lnTo>
                  <a:lnTo>
                    <a:pt x="114" y="104"/>
                  </a:lnTo>
                  <a:lnTo>
                    <a:pt x="118" y="106"/>
                  </a:lnTo>
                  <a:lnTo>
                    <a:pt x="126" y="110"/>
                  </a:lnTo>
                  <a:lnTo>
                    <a:pt x="132" y="112"/>
                  </a:lnTo>
                  <a:lnTo>
                    <a:pt x="136" y="114"/>
                  </a:lnTo>
                  <a:lnTo>
                    <a:pt x="138" y="114"/>
                  </a:lnTo>
                  <a:lnTo>
                    <a:pt x="140" y="114"/>
                  </a:lnTo>
                  <a:lnTo>
                    <a:pt x="142" y="114"/>
                  </a:lnTo>
                  <a:lnTo>
                    <a:pt x="143" y="116"/>
                  </a:lnTo>
                  <a:lnTo>
                    <a:pt x="147" y="116"/>
                  </a:lnTo>
                  <a:lnTo>
                    <a:pt x="151" y="117"/>
                  </a:lnTo>
                  <a:lnTo>
                    <a:pt x="163" y="129"/>
                  </a:lnTo>
                  <a:lnTo>
                    <a:pt x="169" y="143"/>
                  </a:lnTo>
                  <a:lnTo>
                    <a:pt x="173" y="153"/>
                  </a:lnTo>
                  <a:lnTo>
                    <a:pt x="173" y="159"/>
                  </a:lnTo>
                  <a:lnTo>
                    <a:pt x="173" y="159"/>
                  </a:lnTo>
                  <a:lnTo>
                    <a:pt x="173" y="159"/>
                  </a:lnTo>
                  <a:lnTo>
                    <a:pt x="171" y="163"/>
                  </a:lnTo>
                  <a:lnTo>
                    <a:pt x="169" y="165"/>
                  </a:lnTo>
                  <a:lnTo>
                    <a:pt x="165" y="167"/>
                  </a:lnTo>
                  <a:lnTo>
                    <a:pt x="8" y="167"/>
                  </a:lnTo>
                  <a:lnTo>
                    <a:pt x="4" y="165"/>
                  </a:lnTo>
                  <a:lnTo>
                    <a:pt x="2" y="163"/>
                  </a:lnTo>
                  <a:lnTo>
                    <a:pt x="0" y="159"/>
                  </a:lnTo>
                  <a:lnTo>
                    <a:pt x="0" y="159"/>
                  </a:lnTo>
                  <a:lnTo>
                    <a:pt x="0" y="159"/>
                  </a:lnTo>
                  <a:lnTo>
                    <a:pt x="0" y="153"/>
                  </a:lnTo>
                  <a:lnTo>
                    <a:pt x="4" y="143"/>
                  </a:lnTo>
                  <a:lnTo>
                    <a:pt x="10" y="129"/>
                  </a:lnTo>
                  <a:lnTo>
                    <a:pt x="22" y="117"/>
                  </a:lnTo>
                  <a:lnTo>
                    <a:pt x="26" y="116"/>
                  </a:lnTo>
                  <a:lnTo>
                    <a:pt x="30" y="116"/>
                  </a:lnTo>
                  <a:lnTo>
                    <a:pt x="31" y="114"/>
                  </a:lnTo>
                  <a:lnTo>
                    <a:pt x="33" y="114"/>
                  </a:lnTo>
                  <a:lnTo>
                    <a:pt x="35" y="114"/>
                  </a:lnTo>
                  <a:lnTo>
                    <a:pt x="37" y="114"/>
                  </a:lnTo>
                  <a:lnTo>
                    <a:pt x="41" y="112"/>
                  </a:lnTo>
                  <a:lnTo>
                    <a:pt x="47" y="110"/>
                  </a:lnTo>
                  <a:lnTo>
                    <a:pt x="55" y="108"/>
                  </a:lnTo>
                  <a:lnTo>
                    <a:pt x="59" y="104"/>
                  </a:lnTo>
                  <a:lnTo>
                    <a:pt x="63" y="104"/>
                  </a:lnTo>
                  <a:lnTo>
                    <a:pt x="67" y="102"/>
                  </a:lnTo>
                  <a:lnTo>
                    <a:pt x="67" y="102"/>
                  </a:lnTo>
                  <a:lnTo>
                    <a:pt x="67" y="100"/>
                  </a:lnTo>
                  <a:lnTo>
                    <a:pt x="67" y="84"/>
                  </a:lnTo>
                  <a:lnTo>
                    <a:pt x="67" y="84"/>
                  </a:lnTo>
                  <a:lnTo>
                    <a:pt x="65" y="82"/>
                  </a:lnTo>
                  <a:lnTo>
                    <a:pt x="63" y="78"/>
                  </a:lnTo>
                  <a:lnTo>
                    <a:pt x="61" y="72"/>
                  </a:lnTo>
                  <a:lnTo>
                    <a:pt x="59" y="64"/>
                  </a:lnTo>
                  <a:lnTo>
                    <a:pt x="57" y="64"/>
                  </a:lnTo>
                  <a:lnTo>
                    <a:pt x="55" y="62"/>
                  </a:lnTo>
                  <a:lnTo>
                    <a:pt x="55" y="61"/>
                  </a:lnTo>
                  <a:lnTo>
                    <a:pt x="55" y="57"/>
                  </a:lnTo>
                  <a:lnTo>
                    <a:pt x="53" y="55"/>
                  </a:lnTo>
                  <a:lnTo>
                    <a:pt x="53" y="51"/>
                  </a:lnTo>
                  <a:lnTo>
                    <a:pt x="53" y="49"/>
                  </a:lnTo>
                  <a:lnTo>
                    <a:pt x="53" y="45"/>
                  </a:lnTo>
                  <a:lnTo>
                    <a:pt x="55" y="43"/>
                  </a:lnTo>
                  <a:lnTo>
                    <a:pt x="57" y="43"/>
                  </a:lnTo>
                  <a:lnTo>
                    <a:pt x="55" y="37"/>
                  </a:lnTo>
                  <a:lnTo>
                    <a:pt x="55" y="31"/>
                  </a:lnTo>
                  <a:lnTo>
                    <a:pt x="55" y="25"/>
                  </a:lnTo>
                  <a:lnTo>
                    <a:pt x="57" y="19"/>
                  </a:lnTo>
                  <a:lnTo>
                    <a:pt x="59" y="13"/>
                  </a:lnTo>
                  <a:lnTo>
                    <a:pt x="65" y="9"/>
                  </a:lnTo>
                  <a:lnTo>
                    <a:pt x="71" y="4"/>
                  </a:lnTo>
                  <a:lnTo>
                    <a:pt x="79" y="2"/>
                  </a:lnTo>
                  <a:lnTo>
                    <a:pt x="86" y="0"/>
                  </a:lnTo>
                  <a:close/>
                </a:path>
              </a:pathLst>
            </a:custGeom>
            <a:solidFill>
              <a:schemeClr val="bg1"/>
            </a:solidFill>
            <a:ln w="0">
              <a:noFill/>
              <a:prstDash val="solid"/>
              <a:round/>
            </a:ln>
          </p:spPr>
          <p:txBody>
            <a:bodyPr vert="horz" wrap="square" lIns="121920" tIns="60960" rIns="121920" bIns="60960" numCol="1" anchor="t" anchorCtr="0" compatLnSpc="1"/>
            <a:lstStyle/>
            <a:p>
              <a:endParaRPr lang="en-US" sz="3025"/>
            </a:p>
          </p:txBody>
        </p:sp>
      </p:grpSp>
      <p:grpSp>
        <p:nvGrpSpPr>
          <p:cNvPr id="47" name="组合 46"/>
          <p:cNvGrpSpPr/>
          <p:nvPr/>
        </p:nvGrpSpPr>
        <p:grpSpPr>
          <a:xfrm>
            <a:off x="5235485" y="4475651"/>
            <a:ext cx="1201408" cy="1201405"/>
            <a:chOff x="5234689" y="4475649"/>
            <a:chExt cx="1201407" cy="1201405"/>
          </a:xfrm>
        </p:grpSpPr>
        <p:sp>
          <p:nvSpPr>
            <p:cNvPr id="48" name="椭圆 47"/>
            <p:cNvSpPr>
              <a:spLocks noChangeAspect="1"/>
            </p:cNvSpPr>
            <p:nvPr/>
          </p:nvSpPr>
          <p:spPr>
            <a:xfrm>
              <a:off x="5234689" y="4475649"/>
              <a:ext cx="1201407" cy="1201405"/>
            </a:xfrm>
            <a:prstGeom prst="ellipse">
              <a:avLst/>
            </a:prstGeom>
            <a:gradFill>
              <a:gsLst>
                <a:gs pos="0">
                  <a:srgbClr val="0070C0"/>
                </a:gs>
                <a:gs pos="100000">
                  <a:srgbClr val="01559B"/>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25"/>
            </a:p>
          </p:txBody>
        </p:sp>
        <p:sp>
          <p:nvSpPr>
            <p:cNvPr id="49" name="Freeform 89"/>
            <p:cNvSpPr>
              <a:spLocks noChangeAspect="1" noEditPoints="1"/>
            </p:cNvSpPr>
            <p:nvPr/>
          </p:nvSpPr>
          <p:spPr bwMode="auto">
            <a:xfrm>
              <a:off x="5555929" y="4896351"/>
              <a:ext cx="448694" cy="360000"/>
            </a:xfrm>
            <a:custGeom>
              <a:avLst/>
              <a:gdLst>
                <a:gd name="T0" fmla="*/ 51 w 173"/>
                <a:gd name="T1" fmla="*/ 35 h 137"/>
                <a:gd name="T2" fmla="*/ 65 w 173"/>
                <a:gd name="T3" fmla="*/ 76 h 137"/>
                <a:gd name="T4" fmla="*/ 136 w 173"/>
                <a:gd name="T5" fmla="*/ 72 h 137"/>
                <a:gd name="T6" fmla="*/ 151 w 173"/>
                <a:gd name="T7" fmla="*/ 35 h 137"/>
                <a:gd name="T8" fmla="*/ 51 w 173"/>
                <a:gd name="T9" fmla="*/ 35 h 137"/>
                <a:gd name="T10" fmla="*/ 8 w 173"/>
                <a:gd name="T11" fmla="*/ 0 h 137"/>
                <a:gd name="T12" fmla="*/ 33 w 173"/>
                <a:gd name="T13" fmla="*/ 0 h 137"/>
                <a:gd name="T14" fmla="*/ 35 w 173"/>
                <a:gd name="T15" fmla="*/ 0 h 137"/>
                <a:gd name="T16" fmla="*/ 39 w 173"/>
                <a:gd name="T17" fmla="*/ 2 h 137"/>
                <a:gd name="T18" fmla="*/ 41 w 173"/>
                <a:gd name="T19" fmla="*/ 6 h 137"/>
                <a:gd name="T20" fmla="*/ 41 w 173"/>
                <a:gd name="T21" fmla="*/ 6 h 137"/>
                <a:gd name="T22" fmla="*/ 45 w 173"/>
                <a:gd name="T23" fmla="*/ 17 h 137"/>
                <a:gd name="T24" fmla="*/ 165 w 173"/>
                <a:gd name="T25" fmla="*/ 17 h 137"/>
                <a:gd name="T26" fmla="*/ 169 w 173"/>
                <a:gd name="T27" fmla="*/ 19 h 137"/>
                <a:gd name="T28" fmla="*/ 171 w 173"/>
                <a:gd name="T29" fmla="*/ 21 h 137"/>
                <a:gd name="T30" fmla="*/ 173 w 173"/>
                <a:gd name="T31" fmla="*/ 27 h 137"/>
                <a:gd name="T32" fmla="*/ 171 w 173"/>
                <a:gd name="T33" fmla="*/ 29 h 137"/>
                <a:gd name="T34" fmla="*/ 171 w 173"/>
                <a:gd name="T35" fmla="*/ 29 h 137"/>
                <a:gd name="T36" fmla="*/ 147 w 173"/>
                <a:gd name="T37" fmla="*/ 84 h 137"/>
                <a:gd name="T38" fmla="*/ 147 w 173"/>
                <a:gd name="T39" fmla="*/ 84 h 137"/>
                <a:gd name="T40" fmla="*/ 145 w 173"/>
                <a:gd name="T41" fmla="*/ 86 h 137"/>
                <a:gd name="T42" fmla="*/ 142 w 173"/>
                <a:gd name="T43" fmla="*/ 88 h 137"/>
                <a:gd name="T44" fmla="*/ 71 w 173"/>
                <a:gd name="T45" fmla="*/ 92 h 137"/>
                <a:gd name="T46" fmla="*/ 75 w 173"/>
                <a:gd name="T47" fmla="*/ 104 h 137"/>
                <a:gd name="T48" fmla="*/ 151 w 173"/>
                <a:gd name="T49" fmla="*/ 104 h 137"/>
                <a:gd name="T50" fmla="*/ 157 w 173"/>
                <a:gd name="T51" fmla="*/ 106 h 137"/>
                <a:gd name="T52" fmla="*/ 163 w 173"/>
                <a:gd name="T53" fmla="*/ 110 h 137"/>
                <a:gd name="T54" fmla="*/ 165 w 173"/>
                <a:gd name="T55" fmla="*/ 114 h 137"/>
                <a:gd name="T56" fmla="*/ 167 w 173"/>
                <a:gd name="T57" fmla="*/ 119 h 137"/>
                <a:gd name="T58" fmla="*/ 165 w 173"/>
                <a:gd name="T59" fmla="*/ 127 h 137"/>
                <a:gd name="T60" fmla="*/ 163 w 173"/>
                <a:gd name="T61" fmla="*/ 131 h 137"/>
                <a:gd name="T62" fmla="*/ 157 w 173"/>
                <a:gd name="T63" fmla="*/ 135 h 137"/>
                <a:gd name="T64" fmla="*/ 151 w 173"/>
                <a:gd name="T65" fmla="*/ 137 h 137"/>
                <a:gd name="T66" fmla="*/ 145 w 173"/>
                <a:gd name="T67" fmla="*/ 135 h 137"/>
                <a:gd name="T68" fmla="*/ 140 w 173"/>
                <a:gd name="T69" fmla="*/ 131 h 137"/>
                <a:gd name="T70" fmla="*/ 136 w 173"/>
                <a:gd name="T71" fmla="*/ 127 h 137"/>
                <a:gd name="T72" fmla="*/ 136 w 173"/>
                <a:gd name="T73" fmla="*/ 119 h 137"/>
                <a:gd name="T74" fmla="*/ 59 w 173"/>
                <a:gd name="T75" fmla="*/ 119 h 137"/>
                <a:gd name="T76" fmla="*/ 59 w 173"/>
                <a:gd name="T77" fmla="*/ 127 h 137"/>
                <a:gd name="T78" fmla="*/ 55 w 173"/>
                <a:gd name="T79" fmla="*/ 131 h 137"/>
                <a:gd name="T80" fmla="*/ 49 w 173"/>
                <a:gd name="T81" fmla="*/ 135 h 137"/>
                <a:gd name="T82" fmla="*/ 43 w 173"/>
                <a:gd name="T83" fmla="*/ 137 h 137"/>
                <a:gd name="T84" fmla="*/ 37 w 173"/>
                <a:gd name="T85" fmla="*/ 135 h 137"/>
                <a:gd name="T86" fmla="*/ 31 w 173"/>
                <a:gd name="T87" fmla="*/ 131 h 137"/>
                <a:gd name="T88" fmla="*/ 30 w 173"/>
                <a:gd name="T89" fmla="*/ 127 h 137"/>
                <a:gd name="T90" fmla="*/ 28 w 173"/>
                <a:gd name="T91" fmla="*/ 119 h 137"/>
                <a:gd name="T92" fmla="*/ 30 w 173"/>
                <a:gd name="T93" fmla="*/ 114 h 137"/>
                <a:gd name="T94" fmla="*/ 31 w 173"/>
                <a:gd name="T95" fmla="*/ 110 h 137"/>
                <a:gd name="T96" fmla="*/ 37 w 173"/>
                <a:gd name="T97" fmla="*/ 106 h 137"/>
                <a:gd name="T98" fmla="*/ 43 w 173"/>
                <a:gd name="T99" fmla="*/ 104 h 137"/>
                <a:gd name="T100" fmla="*/ 59 w 173"/>
                <a:gd name="T101" fmla="*/ 104 h 137"/>
                <a:gd name="T102" fmla="*/ 28 w 173"/>
                <a:gd name="T103" fmla="*/ 15 h 137"/>
                <a:gd name="T104" fmla="*/ 8 w 173"/>
                <a:gd name="T105" fmla="*/ 15 h 137"/>
                <a:gd name="T106" fmla="*/ 4 w 173"/>
                <a:gd name="T107" fmla="*/ 13 h 137"/>
                <a:gd name="T108" fmla="*/ 2 w 173"/>
                <a:gd name="T109" fmla="*/ 11 h 137"/>
                <a:gd name="T110" fmla="*/ 0 w 173"/>
                <a:gd name="T111" fmla="*/ 7 h 137"/>
                <a:gd name="T112" fmla="*/ 2 w 173"/>
                <a:gd name="T113" fmla="*/ 4 h 137"/>
                <a:gd name="T114" fmla="*/ 4 w 173"/>
                <a:gd name="T115" fmla="*/ 0 h 137"/>
                <a:gd name="T116" fmla="*/ 8 w 173"/>
                <a:gd name="T1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137">
                  <a:moveTo>
                    <a:pt x="51" y="35"/>
                  </a:moveTo>
                  <a:lnTo>
                    <a:pt x="65" y="76"/>
                  </a:lnTo>
                  <a:lnTo>
                    <a:pt x="136" y="72"/>
                  </a:lnTo>
                  <a:lnTo>
                    <a:pt x="151" y="35"/>
                  </a:lnTo>
                  <a:lnTo>
                    <a:pt x="51" y="35"/>
                  </a:lnTo>
                  <a:close/>
                  <a:moveTo>
                    <a:pt x="8" y="0"/>
                  </a:moveTo>
                  <a:lnTo>
                    <a:pt x="33" y="0"/>
                  </a:lnTo>
                  <a:lnTo>
                    <a:pt x="35" y="0"/>
                  </a:lnTo>
                  <a:lnTo>
                    <a:pt x="39" y="2"/>
                  </a:lnTo>
                  <a:lnTo>
                    <a:pt x="41" y="6"/>
                  </a:lnTo>
                  <a:lnTo>
                    <a:pt x="41" y="6"/>
                  </a:lnTo>
                  <a:lnTo>
                    <a:pt x="45" y="17"/>
                  </a:lnTo>
                  <a:lnTo>
                    <a:pt x="165" y="17"/>
                  </a:lnTo>
                  <a:lnTo>
                    <a:pt x="169" y="19"/>
                  </a:lnTo>
                  <a:lnTo>
                    <a:pt x="171" y="21"/>
                  </a:lnTo>
                  <a:lnTo>
                    <a:pt x="173" y="27"/>
                  </a:lnTo>
                  <a:lnTo>
                    <a:pt x="171" y="29"/>
                  </a:lnTo>
                  <a:lnTo>
                    <a:pt x="171" y="29"/>
                  </a:lnTo>
                  <a:lnTo>
                    <a:pt x="147" y="84"/>
                  </a:lnTo>
                  <a:lnTo>
                    <a:pt x="147" y="84"/>
                  </a:lnTo>
                  <a:lnTo>
                    <a:pt x="145" y="86"/>
                  </a:lnTo>
                  <a:lnTo>
                    <a:pt x="142" y="88"/>
                  </a:lnTo>
                  <a:lnTo>
                    <a:pt x="71" y="92"/>
                  </a:lnTo>
                  <a:lnTo>
                    <a:pt x="75" y="104"/>
                  </a:lnTo>
                  <a:lnTo>
                    <a:pt x="151" y="104"/>
                  </a:lnTo>
                  <a:lnTo>
                    <a:pt x="157" y="106"/>
                  </a:lnTo>
                  <a:lnTo>
                    <a:pt x="163" y="110"/>
                  </a:lnTo>
                  <a:lnTo>
                    <a:pt x="165" y="114"/>
                  </a:lnTo>
                  <a:lnTo>
                    <a:pt x="167" y="119"/>
                  </a:lnTo>
                  <a:lnTo>
                    <a:pt x="165" y="127"/>
                  </a:lnTo>
                  <a:lnTo>
                    <a:pt x="163" y="131"/>
                  </a:lnTo>
                  <a:lnTo>
                    <a:pt x="157" y="135"/>
                  </a:lnTo>
                  <a:lnTo>
                    <a:pt x="151" y="137"/>
                  </a:lnTo>
                  <a:lnTo>
                    <a:pt x="145" y="135"/>
                  </a:lnTo>
                  <a:lnTo>
                    <a:pt x="140" y="131"/>
                  </a:lnTo>
                  <a:lnTo>
                    <a:pt x="136" y="127"/>
                  </a:lnTo>
                  <a:lnTo>
                    <a:pt x="136" y="119"/>
                  </a:lnTo>
                  <a:lnTo>
                    <a:pt x="59" y="119"/>
                  </a:lnTo>
                  <a:lnTo>
                    <a:pt x="59" y="127"/>
                  </a:lnTo>
                  <a:lnTo>
                    <a:pt x="55" y="131"/>
                  </a:lnTo>
                  <a:lnTo>
                    <a:pt x="49" y="135"/>
                  </a:lnTo>
                  <a:lnTo>
                    <a:pt x="43" y="137"/>
                  </a:lnTo>
                  <a:lnTo>
                    <a:pt x="37" y="135"/>
                  </a:lnTo>
                  <a:lnTo>
                    <a:pt x="31" y="131"/>
                  </a:lnTo>
                  <a:lnTo>
                    <a:pt x="30" y="127"/>
                  </a:lnTo>
                  <a:lnTo>
                    <a:pt x="28" y="119"/>
                  </a:lnTo>
                  <a:lnTo>
                    <a:pt x="30" y="114"/>
                  </a:lnTo>
                  <a:lnTo>
                    <a:pt x="31" y="110"/>
                  </a:lnTo>
                  <a:lnTo>
                    <a:pt x="37" y="106"/>
                  </a:lnTo>
                  <a:lnTo>
                    <a:pt x="43" y="104"/>
                  </a:lnTo>
                  <a:lnTo>
                    <a:pt x="59" y="104"/>
                  </a:lnTo>
                  <a:lnTo>
                    <a:pt x="28" y="15"/>
                  </a:lnTo>
                  <a:lnTo>
                    <a:pt x="8" y="15"/>
                  </a:lnTo>
                  <a:lnTo>
                    <a:pt x="4" y="13"/>
                  </a:lnTo>
                  <a:lnTo>
                    <a:pt x="2" y="11"/>
                  </a:lnTo>
                  <a:lnTo>
                    <a:pt x="0" y="7"/>
                  </a:lnTo>
                  <a:lnTo>
                    <a:pt x="2" y="4"/>
                  </a:lnTo>
                  <a:lnTo>
                    <a:pt x="4" y="0"/>
                  </a:lnTo>
                  <a:lnTo>
                    <a:pt x="8" y="0"/>
                  </a:lnTo>
                  <a:close/>
                </a:path>
              </a:pathLst>
            </a:custGeom>
            <a:solidFill>
              <a:schemeClr val="bg1"/>
            </a:solidFill>
            <a:ln w="0">
              <a:noFill/>
              <a:prstDash val="solid"/>
              <a:round/>
            </a:ln>
          </p:spPr>
          <p:txBody>
            <a:bodyPr vert="horz" wrap="square" lIns="121920" tIns="60960" rIns="121920" bIns="60960" numCol="1" anchor="t" anchorCtr="0" compatLnSpc="1"/>
            <a:lstStyle/>
            <a:p>
              <a:endParaRPr lang="en-US" sz="3025"/>
            </a:p>
          </p:txBody>
        </p:sp>
      </p:grpSp>
      <p:sp>
        <p:nvSpPr>
          <p:cNvPr id="50" name="矩形 49"/>
          <p:cNvSpPr/>
          <p:nvPr/>
        </p:nvSpPr>
        <p:spPr>
          <a:xfrm>
            <a:off x="7770611" y="3284009"/>
            <a:ext cx="3157625" cy="1182039"/>
          </a:xfrm>
          <a:prstGeom prst="rect">
            <a:avLst/>
          </a:prstGeom>
        </p:spPr>
        <p:txBody>
          <a:bodyPr wrap="square" lIns="121907" tIns="60952" rIns="121907" bIns="60952"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01559B"/>
                </a:solidFill>
                <a:latin typeface="微软雅黑" panose="020B0503020204020204" pitchFamily="34" charset="-122"/>
                <a:ea typeface="微软雅黑" panose="020B0503020204020204" pitchFamily="34" charset="-122"/>
              </a:rPr>
              <a:t>在此添加关键字</a:t>
            </a:r>
          </a:p>
          <a:p>
            <a:pPr>
              <a:lnSpc>
                <a:spcPct val="120000"/>
              </a:lnSpc>
              <a:spcBef>
                <a:spcPct val="0"/>
              </a:spcBef>
              <a:buNone/>
            </a:pPr>
            <a:r>
              <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r>
              <a:rPr lang="zh-CN" altLang="en-US" sz="1465">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50"/>
          <p:cNvSpPr/>
          <p:nvPr/>
        </p:nvSpPr>
        <p:spPr>
          <a:xfrm>
            <a:off x="1034939" y="3284005"/>
            <a:ext cx="2916369" cy="1182039"/>
          </a:xfrm>
          <a:prstGeom prst="rect">
            <a:avLst/>
          </a:prstGeom>
        </p:spPr>
        <p:txBody>
          <a:bodyPr wrap="square" lIns="121907" tIns="60952" rIns="121907" bIns="60952"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b="1" dirty="0">
                <a:solidFill>
                  <a:srgbClr val="01559B"/>
                </a:solidFill>
                <a:latin typeface="微软雅黑" panose="020B0503020204020204" pitchFamily="34" charset="-122"/>
                <a:ea typeface="微软雅黑" panose="020B0503020204020204" pitchFamily="34" charset="-122"/>
              </a:rPr>
              <a:t>在此添加关键字</a:t>
            </a:r>
          </a:p>
          <a:p>
            <a:pPr>
              <a:lnSpc>
                <a:spcPct val="120000"/>
              </a:lnSpc>
              <a:spcBef>
                <a:spcPct val="0"/>
              </a:spcBef>
              <a:buNone/>
            </a:pPr>
            <a:r>
              <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r>
              <a:rPr lang="zh-CN" altLang="en-US" sz="1465">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51"/>
          <p:cNvSpPr/>
          <p:nvPr/>
        </p:nvSpPr>
        <p:spPr>
          <a:xfrm>
            <a:off x="3484873" y="5642194"/>
            <a:ext cx="4702627" cy="911131"/>
          </a:xfrm>
          <a:prstGeom prst="rect">
            <a:avLst/>
          </a:prstGeom>
        </p:spPr>
        <p:txBody>
          <a:bodyPr wrap="square" lIns="121907" tIns="60952" rIns="121907" bIns="60952"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rgbClr val="01559B"/>
                </a:solidFill>
                <a:latin typeface="微软雅黑" panose="020B0503020204020204" pitchFamily="34" charset="-122"/>
                <a:ea typeface="微软雅黑" panose="020B0503020204020204" pitchFamily="34" charset="-122"/>
              </a:rPr>
              <a:t>在此添加关键字</a:t>
            </a:r>
          </a:p>
          <a:p>
            <a:pPr>
              <a:lnSpc>
                <a:spcPct val="120000"/>
              </a:lnSpc>
              <a:spcBef>
                <a:spcPct val="0"/>
              </a:spcBef>
              <a:buNone/>
            </a:pPr>
            <a:r>
              <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r>
              <a:rPr lang="zh-CN" altLang="en-US" sz="1465">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52"/>
          <p:cNvSpPr/>
          <p:nvPr/>
        </p:nvSpPr>
        <p:spPr>
          <a:xfrm>
            <a:off x="3484873" y="1177830"/>
            <a:ext cx="4702627" cy="911131"/>
          </a:xfrm>
          <a:prstGeom prst="rect">
            <a:avLst/>
          </a:prstGeom>
        </p:spPr>
        <p:txBody>
          <a:bodyPr wrap="square" lIns="121907" tIns="60952" rIns="121907" bIns="60952"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rgbClr val="01559B"/>
                </a:solidFill>
                <a:latin typeface="微软雅黑" panose="020B0503020204020204" pitchFamily="34" charset="-122"/>
                <a:ea typeface="微软雅黑" panose="020B0503020204020204" pitchFamily="34" charset="-122"/>
              </a:rPr>
              <a:t>在此添加关键字</a:t>
            </a:r>
          </a:p>
          <a:p>
            <a:pPr>
              <a:lnSpc>
                <a:spcPct val="120000"/>
              </a:lnSpc>
              <a:spcBef>
                <a:spcPct val="0"/>
              </a:spcBef>
              <a:buNone/>
            </a:pPr>
            <a:r>
              <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r>
              <a:rPr lang="zh-CN" altLang="en-US" sz="1465"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65">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000"/>
                                        <p:tgtEl>
                                          <p:spTgt spid="44"/>
                                        </p:tgtEl>
                                      </p:cBhvr>
                                    </p:animEffect>
                                    <p:anim calcmode="lin" valueType="num">
                                      <p:cBhvr>
                                        <p:cTn id="14" dur="1000" fill="hold"/>
                                        <p:tgtEl>
                                          <p:spTgt spid="44"/>
                                        </p:tgtEl>
                                        <p:attrNameLst>
                                          <p:attrName>ppt_x</p:attrName>
                                        </p:attrNameLst>
                                      </p:cBhvr>
                                      <p:tavLst>
                                        <p:tav tm="0">
                                          <p:val>
                                            <p:strVal val="#ppt_x"/>
                                          </p:val>
                                        </p:tav>
                                        <p:tav tm="100000">
                                          <p:val>
                                            <p:strVal val="#ppt_x"/>
                                          </p:val>
                                        </p:tav>
                                      </p:tavLst>
                                    </p:anim>
                                    <p:anim calcmode="lin" valueType="num">
                                      <p:cBhvr>
                                        <p:cTn id="15" dur="1000" fill="hold"/>
                                        <p:tgtEl>
                                          <p:spTgt spid="4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1000" fill="hold"/>
                                        <p:tgtEl>
                                          <p:spTgt spid="38"/>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42" presetClass="entr" presetSubtype="0"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1000"/>
                                        <p:tgtEl>
                                          <p:spTgt spid="50"/>
                                        </p:tgtEl>
                                      </p:cBhvr>
                                    </p:animEffect>
                                    <p:anim calcmode="lin" valueType="num">
                                      <p:cBhvr>
                                        <p:cTn id="44" dur="1000" fill="hold"/>
                                        <p:tgtEl>
                                          <p:spTgt spid="50"/>
                                        </p:tgtEl>
                                        <p:attrNameLst>
                                          <p:attrName>ppt_x</p:attrName>
                                        </p:attrNameLst>
                                      </p:cBhvr>
                                      <p:tavLst>
                                        <p:tav tm="0">
                                          <p:val>
                                            <p:strVal val="#ppt_x"/>
                                          </p:val>
                                        </p:tav>
                                        <p:tav tm="100000">
                                          <p:val>
                                            <p:strVal val="#ppt_x"/>
                                          </p:val>
                                        </p:tav>
                                      </p:tavLst>
                                    </p:anim>
                                    <p:anim calcmode="lin" valueType="num">
                                      <p:cBhvr>
                                        <p:cTn id="45" dur="1000" fill="hold"/>
                                        <p:tgtEl>
                                          <p:spTgt spid="50"/>
                                        </p:tgtEl>
                                        <p:attrNameLst>
                                          <p:attrName>ppt_y</p:attrName>
                                        </p:attrNameLst>
                                      </p:cBhvr>
                                      <p:tavLst>
                                        <p:tav tm="0">
                                          <p:val>
                                            <p:strVal val="#ppt_y+.1"/>
                                          </p:val>
                                        </p:tav>
                                        <p:tav tm="100000">
                                          <p:val>
                                            <p:strVal val="#ppt_y"/>
                                          </p:val>
                                        </p:tav>
                                      </p:tavLst>
                                    </p:anim>
                                  </p:childTnLst>
                                </p:cTn>
                              </p:par>
                            </p:childTnLst>
                          </p:cTn>
                        </p:par>
                        <p:par>
                          <p:cTn id="46" fill="hold">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1000"/>
                                        <p:tgtEl>
                                          <p:spTgt spid="52"/>
                                        </p:tgtEl>
                                      </p:cBhvr>
                                    </p:animEffect>
                                    <p:anim calcmode="lin" valueType="num">
                                      <p:cBhvr>
                                        <p:cTn id="50" dur="1000" fill="hold"/>
                                        <p:tgtEl>
                                          <p:spTgt spid="52"/>
                                        </p:tgtEl>
                                        <p:attrNameLst>
                                          <p:attrName>ppt_x</p:attrName>
                                        </p:attrNameLst>
                                      </p:cBhvr>
                                      <p:tavLst>
                                        <p:tav tm="0">
                                          <p:val>
                                            <p:strVal val="#ppt_x"/>
                                          </p:val>
                                        </p:tav>
                                        <p:tav tm="100000">
                                          <p:val>
                                            <p:strVal val="#ppt_x"/>
                                          </p:val>
                                        </p:tav>
                                      </p:tavLst>
                                    </p:anim>
                                    <p:anim calcmode="lin" valueType="num">
                                      <p:cBhvr>
                                        <p:cTn id="51" dur="1000" fill="hold"/>
                                        <p:tgtEl>
                                          <p:spTgt spid="52"/>
                                        </p:tgtEl>
                                        <p:attrNameLst>
                                          <p:attrName>ppt_y</p:attrName>
                                        </p:attrNameLst>
                                      </p:cBhvr>
                                      <p:tavLst>
                                        <p:tav tm="0">
                                          <p:val>
                                            <p:strVal val="#ppt_y+.1"/>
                                          </p:val>
                                        </p:tav>
                                        <p:tav tm="100000">
                                          <p:val>
                                            <p:strVal val="#ppt_y"/>
                                          </p:val>
                                        </p:tav>
                                      </p:tavLst>
                                    </p:anim>
                                  </p:childTnLst>
                                </p:cTn>
                              </p:par>
                            </p:childTnLst>
                          </p:cTn>
                        </p:par>
                        <p:par>
                          <p:cTn id="52" fill="hold">
                            <p:stCondLst>
                              <p:cond delay="7500"/>
                            </p:stCondLst>
                            <p:childTnLst>
                              <p:par>
                                <p:cTn id="53" presetID="42" presetClass="entr" presetSubtype="0" fill="hold" grpId="0"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1000"/>
                                        <p:tgtEl>
                                          <p:spTgt spid="51"/>
                                        </p:tgtEl>
                                      </p:cBhvr>
                                    </p:animEffect>
                                    <p:anim calcmode="lin" valueType="num">
                                      <p:cBhvr>
                                        <p:cTn id="56" dur="1000" fill="hold"/>
                                        <p:tgtEl>
                                          <p:spTgt spid="51"/>
                                        </p:tgtEl>
                                        <p:attrNameLst>
                                          <p:attrName>ppt_x</p:attrName>
                                        </p:attrNameLst>
                                      </p:cBhvr>
                                      <p:tavLst>
                                        <p:tav tm="0">
                                          <p:val>
                                            <p:strVal val="#ppt_x"/>
                                          </p:val>
                                        </p:tav>
                                        <p:tav tm="100000">
                                          <p:val>
                                            <p:strVal val="#ppt_x"/>
                                          </p:val>
                                        </p:tav>
                                      </p:tavLst>
                                    </p:anim>
                                    <p:anim calcmode="lin" valueType="num">
                                      <p:cBhvr>
                                        <p:cTn id="57"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0" grpId="0"/>
      <p:bldP spid="51" grpId="0"/>
      <p:bldP spid="52" grpId="0"/>
      <p:bldP spid="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利润来源分析</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7" name="组合 36"/>
          <p:cNvGrpSpPr/>
          <p:nvPr/>
        </p:nvGrpSpPr>
        <p:grpSpPr>
          <a:xfrm>
            <a:off x="4275234" y="1881961"/>
            <a:ext cx="3775125" cy="3498470"/>
            <a:chOff x="4275234" y="1881961"/>
            <a:chExt cx="3775125" cy="3498470"/>
          </a:xfrm>
          <a:solidFill>
            <a:srgbClr val="C9171E"/>
          </a:solidFill>
        </p:grpSpPr>
        <p:grpSp>
          <p:nvGrpSpPr>
            <p:cNvPr id="38" name="组合 37"/>
            <p:cNvGrpSpPr/>
            <p:nvPr/>
          </p:nvGrpSpPr>
          <p:grpSpPr>
            <a:xfrm>
              <a:off x="4275234" y="1890318"/>
              <a:ext cx="3318624" cy="3485729"/>
              <a:chOff x="4275234" y="1890318"/>
              <a:chExt cx="3318624" cy="3485729"/>
            </a:xfrm>
            <a:grpFill/>
          </p:grpSpPr>
          <p:sp>
            <p:nvSpPr>
              <p:cNvPr id="43" name="Isosceles Triangle 3"/>
              <p:cNvSpPr/>
              <p:nvPr/>
            </p:nvSpPr>
            <p:spPr>
              <a:xfrm rot="12600000" flipH="1">
                <a:off x="5877521" y="1890318"/>
                <a:ext cx="1716337" cy="1614861"/>
              </a:xfrm>
              <a:custGeom>
                <a:avLst/>
                <a:gdLst/>
                <a:ahLst/>
                <a:cxnLst/>
                <a:rect l="l" t="t" r="r" b="b"/>
                <a:pathLst>
                  <a:path w="2186646" h="2057361">
                    <a:moveTo>
                      <a:pt x="50507" y="1635375"/>
                    </a:moveTo>
                    <a:cubicBezTo>
                      <a:pt x="190339" y="1901653"/>
                      <a:pt x="604898" y="2057361"/>
                      <a:pt x="1097276" y="2057361"/>
                    </a:cubicBezTo>
                    <a:cubicBezTo>
                      <a:pt x="1439870" y="2057361"/>
                      <a:pt x="2107216" y="1912345"/>
                      <a:pt x="2186646" y="1517443"/>
                    </a:cubicBezTo>
                    <a:cubicBezTo>
                      <a:pt x="2145694" y="1508942"/>
                      <a:pt x="2105984" y="1493643"/>
                      <a:pt x="2067706" y="1471954"/>
                    </a:cubicBezTo>
                    <a:cubicBezTo>
                      <a:pt x="1813102" y="1327693"/>
                      <a:pt x="1510947" y="670352"/>
                      <a:pt x="1214994" y="81058"/>
                    </a:cubicBezTo>
                    <a:lnTo>
                      <a:pt x="1261793" y="0"/>
                    </a:lnTo>
                    <a:lnTo>
                      <a:pt x="778206" y="0"/>
                    </a:lnTo>
                    <a:cubicBezTo>
                      <a:pt x="415839" y="550951"/>
                      <a:pt x="-2358" y="1141294"/>
                      <a:pt x="11" y="1433918"/>
                    </a:cubicBezTo>
                    <a:cubicBezTo>
                      <a:pt x="599" y="1506589"/>
                      <a:pt x="18237" y="1573926"/>
                      <a:pt x="50507" y="1635375"/>
                    </a:cubicBezTo>
                    <a:close/>
                  </a:path>
                </a:pathLst>
              </a:custGeom>
              <a:gradFill>
                <a:gsLst>
                  <a:gs pos="0">
                    <a:srgbClr val="0070C0"/>
                  </a:gs>
                  <a:gs pos="100000">
                    <a:srgbClr val="01559B"/>
                  </a:gs>
                </a:gsLst>
                <a:lin ang="10200000" scaled="0"/>
              </a:gradFill>
              <a:ln w="571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302A28"/>
                  </a:solidFill>
                  <a:effectLst/>
                  <a:uLnTx/>
                  <a:uFillTx/>
                  <a:latin typeface="Arial" panose="020B0604020202020204"/>
                  <a:ea typeface="微软雅黑" panose="020B0503020204020204" pitchFamily="34" charset="-122"/>
                </a:endParaRPr>
              </a:p>
            </p:txBody>
          </p:sp>
          <p:sp>
            <p:nvSpPr>
              <p:cNvPr id="44" name="Isosceles Triangle 3"/>
              <p:cNvSpPr/>
              <p:nvPr/>
            </p:nvSpPr>
            <p:spPr>
              <a:xfrm rot="5400000">
                <a:off x="4225953" y="2839941"/>
                <a:ext cx="1713423" cy="1614861"/>
              </a:xfrm>
              <a:custGeom>
                <a:avLst/>
                <a:gdLst/>
                <a:ahLst/>
                <a:cxnLst/>
                <a:rect l="l" t="t" r="r" b="b"/>
                <a:pathLst>
                  <a:path w="2182933" h="2057361">
                    <a:moveTo>
                      <a:pt x="38879" y="1635374"/>
                    </a:moveTo>
                    <a:cubicBezTo>
                      <a:pt x="20780" y="1600909"/>
                      <a:pt x="7284" y="1564592"/>
                      <a:pt x="0" y="1526256"/>
                    </a:cubicBezTo>
                    <a:cubicBezTo>
                      <a:pt x="22828" y="1518153"/>
                      <a:pt x="45187" y="1507839"/>
                      <a:pt x="67077" y="1495436"/>
                    </a:cubicBezTo>
                    <a:cubicBezTo>
                      <a:pt x="321681" y="1351176"/>
                      <a:pt x="623835" y="693835"/>
                      <a:pt x="919789" y="104541"/>
                    </a:cubicBezTo>
                    <a:lnTo>
                      <a:pt x="859433" y="0"/>
                    </a:lnTo>
                    <a:lnTo>
                      <a:pt x="1410055" y="0"/>
                    </a:lnTo>
                    <a:cubicBezTo>
                      <a:pt x="1769230" y="531536"/>
                      <a:pt x="2179619" y="1090065"/>
                      <a:pt x="2182914" y="1433918"/>
                    </a:cubicBezTo>
                    <a:cubicBezTo>
                      <a:pt x="2187305" y="1892075"/>
                      <a:pt x="1451404" y="2057361"/>
                      <a:pt x="1085649" y="2057361"/>
                    </a:cubicBezTo>
                    <a:cubicBezTo>
                      <a:pt x="593271" y="2057361"/>
                      <a:pt x="178712" y="1901652"/>
                      <a:pt x="38879" y="1635374"/>
                    </a:cubicBezTo>
                    <a:close/>
                  </a:path>
                </a:pathLst>
              </a:custGeom>
              <a:gradFill>
                <a:gsLst>
                  <a:gs pos="0">
                    <a:srgbClr val="0070C0"/>
                  </a:gs>
                  <a:gs pos="100000">
                    <a:srgbClr val="01559B"/>
                  </a:gs>
                </a:gsLst>
                <a:lin ang="10200000" scaled="0"/>
              </a:gradFill>
              <a:ln w="571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02A28"/>
                  </a:solidFill>
                  <a:effectLst/>
                  <a:uLnTx/>
                  <a:uFillTx/>
                  <a:latin typeface="Arial" panose="020B0604020202020204"/>
                  <a:ea typeface="微软雅黑" panose="020B0503020204020204" pitchFamily="34" charset="-122"/>
                </a:endParaRPr>
              </a:p>
            </p:txBody>
          </p:sp>
          <p:sp>
            <p:nvSpPr>
              <p:cNvPr id="45" name="Isosceles Triangle 3"/>
              <p:cNvSpPr/>
              <p:nvPr/>
            </p:nvSpPr>
            <p:spPr>
              <a:xfrm rot="19800000">
                <a:off x="5859228" y="3761187"/>
                <a:ext cx="1709934" cy="1614860"/>
              </a:xfrm>
              <a:custGeom>
                <a:avLst/>
                <a:gdLst/>
                <a:ahLst/>
                <a:cxnLst/>
                <a:rect l="l" t="t" r="r" b="b"/>
                <a:pathLst>
                  <a:path w="2178487" h="2057361">
                    <a:moveTo>
                      <a:pt x="895695" y="0"/>
                    </a:moveTo>
                    <a:lnTo>
                      <a:pt x="1405609" y="0"/>
                    </a:lnTo>
                    <a:cubicBezTo>
                      <a:pt x="1764784" y="531537"/>
                      <a:pt x="2175173" y="1090065"/>
                      <a:pt x="2178468" y="1433918"/>
                    </a:cubicBezTo>
                    <a:cubicBezTo>
                      <a:pt x="2182859" y="1892075"/>
                      <a:pt x="1446958" y="2057361"/>
                      <a:pt x="1081203" y="2057361"/>
                    </a:cubicBezTo>
                    <a:cubicBezTo>
                      <a:pt x="535014" y="2057361"/>
                      <a:pt x="84582" y="1865759"/>
                      <a:pt x="0" y="1543817"/>
                    </a:cubicBezTo>
                    <a:cubicBezTo>
                      <a:pt x="36694" y="1536726"/>
                      <a:pt x="72316" y="1522332"/>
                      <a:pt x="107037" y="1501840"/>
                    </a:cubicBezTo>
                    <a:cubicBezTo>
                      <a:pt x="403175" y="1327060"/>
                      <a:pt x="681680" y="692388"/>
                      <a:pt x="962417" y="115565"/>
                    </a:cubicBezTo>
                    <a:close/>
                  </a:path>
                </a:pathLst>
              </a:custGeom>
              <a:gradFill>
                <a:gsLst>
                  <a:gs pos="0">
                    <a:srgbClr val="0070C0"/>
                  </a:gs>
                  <a:gs pos="100000">
                    <a:srgbClr val="01559B"/>
                  </a:gs>
                </a:gsLst>
                <a:lin ang="10200000" scaled="0"/>
              </a:gradFill>
              <a:ln w="571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02A28"/>
                  </a:solidFill>
                  <a:effectLst/>
                  <a:uLnTx/>
                  <a:uFillTx/>
                  <a:latin typeface="Arial" panose="020B0604020202020204"/>
                  <a:ea typeface="微软雅黑" panose="020B0503020204020204" pitchFamily="34" charset="-122"/>
                </a:endParaRPr>
              </a:p>
            </p:txBody>
          </p:sp>
        </p:grpSp>
        <p:grpSp>
          <p:nvGrpSpPr>
            <p:cNvPr id="39" name="组合 38"/>
            <p:cNvGrpSpPr/>
            <p:nvPr/>
          </p:nvGrpSpPr>
          <p:grpSpPr>
            <a:xfrm>
              <a:off x="4760278" y="1881961"/>
              <a:ext cx="3290081" cy="3498470"/>
              <a:chOff x="4760278" y="1881961"/>
              <a:chExt cx="3290081" cy="3498470"/>
            </a:xfrm>
            <a:grpFill/>
          </p:grpSpPr>
          <p:sp>
            <p:nvSpPr>
              <p:cNvPr id="40" name="Isosceles Triangle 3"/>
              <p:cNvSpPr/>
              <p:nvPr/>
            </p:nvSpPr>
            <p:spPr>
              <a:xfrm rot="19800000" flipV="1">
                <a:off x="4760278" y="1881961"/>
                <a:ext cx="1717535" cy="1614860"/>
              </a:xfrm>
              <a:custGeom>
                <a:avLst/>
                <a:gdLst/>
                <a:ahLst/>
                <a:cxnLst/>
                <a:rect l="l" t="t" r="r" b="b"/>
                <a:pathLst>
                  <a:path w="2188171" h="2057361">
                    <a:moveTo>
                      <a:pt x="1097276" y="2057361"/>
                    </a:moveTo>
                    <a:cubicBezTo>
                      <a:pt x="1443899" y="2057361"/>
                      <a:pt x="2122958" y="1908914"/>
                      <a:pt x="2188171" y="1503241"/>
                    </a:cubicBezTo>
                    <a:cubicBezTo>
                      <a:pt x="2163927" y="1495178"/>
                      <a:pt x="2140286" y="1484410"/>
                      <a:pt x="2117168" y="1471311"/>
                    </a:cubicBezTo>
                    <a:cubicBezTo>
                      <a:pt x="1862564" y="1327050"/>
                      <a:pt x="1560409" y="669709"/>
                      <a:pt x="1264456" y="80415"/>
                    </a:cubicBezTo>
                    <a:lnTo>
                      <a:pt x="1310883" y="0"/>
                    </a:lnTo>
                    <a:lnTo>
                      <a:pt x="778206" y="0"/>
                    </a:lnTo>
                    <a:cubicBezTo>
                      <a:pt x="415839" y="550951"/>
                      <a:pt x="-2358" y="1141295"/>
                      <a:pt x="11" y="1433918"/>
                    </a:cubicBezTo>
                    <a:cubicBezTo>
                      <a:pt x="3148" y="1821495"/>
                      <a:pt x="491273" y="2057361"/>
                      <a:pt x="1097276" y="2057361"/>
                    </a:cubicBezTo>
                    <a:close/>
                  </a:path>
                </a:pathLst>
              </a:custGeom>
              <a:gradFill>
                <a:gsLst>
                  <a:gs pos="0">
                    <a:srgbClr val="0070C0"/>
                  </a:gs>
                  <a:gs pos="100000">
                    <a:srgbClr val="01559B"/>
                  </a:gs>
                </a:gsLst>
                <a:lin ang="10200000" scaled="0"/>
              </a:gradFill>
              <a:ln w="571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02A28"/>
                  </a:solidFill>
                  <a:effectLst/>
                  <a:uLnTx/>
                  <a:uFillTx/>
                  <a:latin typeface="Arial" panose="020B0604020202020204"/>
                  <a:ea typeface="微软雅黑" panose="020B0503020204020204" pitchFamily="34" charset="-122"/>
                </a:endParaRPr>
              </a:p>
            </p:txBody>
          </p:sp>
          <p:sp>
            <p:nvSpPr>
              <p:cNvPr id="41" name="Isosceles Triangle 3"/>
              <p:cNvSpPr/>
              <p:nvPr/>
            </p:nvSpPr>
            <p:spPr>
              <a:xfrm rot="16200000" flipH="1">
                <a:off x="6387238" y="2842800"/>
                <a:ext cx="1711382" cy="1614861"/>
              </a:xfrm>
              <a:custGeom>
                <a:avLst/>
                <a:gdLst/>
                <a:ahLst/>
                <a:cxnLst/>
                <a:rect l="l" t="t" r="r" b="b"/>
                <a:pathLst>
                  <a:path w="2180334" h="2057361">
                    <a:moveTo>
                      <a:pt x="252332" y="813832"/>
                    </a:moveTo>
                    <a:cubicBezTo>
                      <a:pt x="102783" y="1066864"/>
                      <a:pt x="-1174" y="1287606"/>
                      <a:pt x="11" y="1433919"/>
                    </a:cubicBezTo>
                    <a:cubicBezTo>
                      <a:pt x="3148" y="1821495"/>
                      <a:pt x="491273" y="2057361"/>
                      <a:pt x="1097276" y="2057361"/>
                    </a:cubicBezTo>
                    <a:cubicBezTo>
                      <a:pt x="1433748" y="2057361"/>
                      <a:pt x="2083468" y="1917482"/>
                      <a:pt x="2180334" y="1537981"/>
                    </a:cubicBezTo>
                    <a:cubicBezTo>
                      <a:pt x="2151229" y="1529910"/>
                      <a:pt x="2122821" y="1517403"/>
                      <a:pt x="2094992" y="1500978"/>
                    </a:cubicBezTo>
                    <a:cubicBezTo>
                      <a:pt x="1798854" y="1326198"/>
                      <a:pt x="1520348" y="691527"/>
                      <a:pt x="1239612" y="114703"/>
                    </a:cubicBezTo>
                    <a:lnTo>
                      <a:pt x="1305836" y="0"/>
                    </a:lnTo>
                    <a:lnTo>
                      <a:pt x="778206" y="0"/>
                    </a:lnTo>
                    <a:cubicBezTo>
                      <a:pt x="597022" y="275475"/>
                      <a:pt x="401881" y="560799"/>
                      <a:pt x="252332" y="813832"/>
                    </a:cubicBezTo>
                    <a:close/>
                  </a:path>
                </a:pathLst>
              </a:custGeom>
              <a:gradFill>
                <a:gsLst>
                  <a:gs pos="0">
                    <a:srgbClr val="0070C0"/>
                  </a:gs>
                  <a:gs pos="100000">
                    <a:srgbClr val="01559B"/>
                  </a:gs>
                </a:gsLst>
                <a:lin ang="10200000" scaled="0"/>
              </a:gradFill>
              <a:ln w="571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02A28"/>
                  </a:solidFill>
                  <a:effectLst/>
                  <a:uLnTx/>
                  <a:uFillTx/>
                  <a:latin typeface="Arial" panose="020B0604020202020204"/>
                  <a:ea typeface="微软雅黑" panose="020B0503020204020204" pitchFamily="34" charset="-122"/>
                </a:endParaRPr>
              </a:p>
            </p:txBody>
          </p:sp>
          <p:sp>
            <p:nvSpPr>
              <p:cNvPr id="42" name="Isosceles Triangle 3"/>
              <p:cNvSpPr/>
              <p:nvPr/>
            </p:nvSpPr>
            <p:spPr>
              <a:xfrm rot="1800000">
                <a:off x="4796683" y="3765570"/>
                <a:ext cx="1709082" cy="1614861"/>
              </a:xfrm>
              <a:custGeom>
                <a:avLst/>
                <a:gdLst/>
                <a:ahLst/>
                <a:cxnLst/>
                <a:rect l="l" t="t" r="r" b="b"/>
                <a:pathLst>
                  <a:path w="2177404" h="2057361">
                    <a:moveTo>
                      <a:pt x="846196" y="0"/>
                    </a:moveTo>
                    <a:lnTo>
                      <a:pt x="1404526" y="0"/>
                    </a:lnTo>
                    <a:cubicBezTo>
                      <a:pt x="1763701" y="531536"/>
                      <a:pt x="2174090" y="1090065"/>
                      <a:pt x="2177385" y="1433918"/>
                    </a:cubicBezTo>
                    <a:cubicBezTo>
                      <a:pt x="2181776" y="1892075"/>
                      <a:pt x="1445875" y="2057361"/>
                      <a:pt x="1080120" y="2057361"/>
                    </a:cubicBezTo>
                    <a:cubicBezTo>
                      <a:pt x="536352" y="2057361"/>
                      <a:pt x="87494" y="1867454"/>
                      <a:pt x="0" y="1548095"/>
                    </a:cubicBezTo>
                    <a:lnTo>
                      <a:pt x="66534" y="1517422"/>
                    </a:lnTo>
                    <a:cubicBezTo>
                      <a:pt x="362672" y="1342642"/>
                      <a:pt x="641178" y="707971"/>
                      <a:pt x="921914" y="131147"/>
                    </a:cubicBezTo>
                    <a:close/>
                  </a:path>
                </a:pathLst>
              </a:custGeom>
              <a:gradFill>
                <a:gsLst>
                  <a:gs pos="0">
                    <a:srgbClr val="0070C0"/>
                  </a:gs>
                  <a:gs pos="100000">
                    <a:srgbClr val="01559B"/>
                  </a:gs>
                </a:gsLst>
                <a:lin ang="10200000" scaled="0"/>
              </a:gradFill>
              <a:ln w="571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02A28"/>
                  </a:solidFill>
                  <a:effectLst/>
                  <a:uLnTx/>
                  <a:uFillTx/>
                  <a:latin typeface="Arial" panose="020B0604020202020204"/>
                  <a:ea typeface="微软雅黑" panose="020B0503020204020204" pitchFamily="34" charset="-122"/>
                </a:endParaRPr>
              </a:p>
            </p:txBody>
          </p:sp>
        </p:grpSp>
      </p:grpSp>
      <p:grpSp>
        <p:nvGrpSpPr>
          <p:cNvPr id="46" name="Group 11"/>
          <p:cNvGrpSpPr/>
          <p:nvPr/>
        </p:nvGrpSpPr>
        <p:grpSpPr>
          <a:xfrm rot="19800000">
            <a:off x="5390778" y="2845963"/>
            <a:ext cx="1560814" cy="1560813"/>
            <a:chOff x="3848653" y="2984453"/>
            <a:chExt cx="1446696" cy="1446697"/>
          </a:xfrm>
          <a:solidFill>
            <a:srgbClr val="302A28"/>
          </a:solidFill>
        </p:grpSpPr>
        <p:sp>
          <p:nvSpPr>
            <p:cNvPr id="47" name="Oval 12"/>
            <p:cNvSpPr/>
            <p:nvPr/>
          </p:nvSpPr>
          <p:spPr>
            <a:xfrm>
              <a:off x="3848653" y="2984453"/>
              <a:ext cx="1446696" cy="1446697"/>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srgbClr val="302A28"/>
                </a:solidFill>
                <a:effectLst/>
                <a:uLnTx/>
                <a:uFillTx/>
                <a:latin typeface="Arial" panose="020B0604020202020204"/>
                <a:ea typeface="微软雅黑" panose="020B0503020204020204" pitchFamily="34" charset="-122"/>
              </a:endParaRPr>
            </a:p>
          </p:txBody>
        </p:sp>
        <p:sp>
          <p:nvSpPr>
            <p:cNvPr id="48" name="Oval 13"/>
            <p:cNvSpPr>
              <a:spLocks noChangeAspect="1"/>
            </p:cNvSpPr>
            <p:nvPr/>
          </p:nvSpPr>
          <p:spPr>
            <a:xfrm>
              <a:off x="3920984" y="3056787"/>
              <a:ext cx="1302026" cy="1302027"/>
            </a:xfrm>
            <a:prstGeom prst="ellipse">
              <a:avLst/>
            </a:prstGeom>
            <a:solidFill>
              <a:srgbClr val="302A28"/>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srgbClr val="302A28"/>
                </a:solidFill>
                <a:effectLst>
                  <a:outerShdw blurRad="50800" dist="38100" dir="5400000" algn="t" rotWithShape="0">
                    <a:prstClr val="black">
                      <a:alpha val="40000"/>
                    </a:prstClr>
                  </a:outerShdw>
                </a:effectLst>
                <a:uLnTx/>
                <a:uFillTx/>
                <a:latin typeface="Arial" panose="020B0604020202020204"/>
                <a:ea typeface="微软雅黑" panose="020B0503020204020204" pitchFamily="34" charset="-122"/>
              </a:endParaRPr>
            </a:p>
          </p:txBody>
        </p:sp>
      </p:grpSp>
      <p:sp>
        <p:nvSpPr>
          <p:cNvPr id="49" name="TextBox 28"/>
          <p:cNvSpPr txBox="1"/>
          <p:nvPr/>
        </p:nvSpPr>
        <p:spPr>
          <a:xfrm>
            <a:off x="2803621" y="1552693"/>
            <a:ext cx="1905358" cy="400110"/>
          </a:xfrm>
          <a:prstGeom prst="rect">
            <a:avLst/>
          </a:prstGeom>
          <a:noFill/>
        </p:spPr>
        <p:txBody>
          <a:bodyPr wrap="square" rtlCol="0">
            <a:spAutoFit/>
          </a:bodyPr>
          <a:lstStyle/>
          <a:p>
            <a:pPr algn="r" fontAlgn="base">
              <a:spcBef>
                <a:spcPct val="0"/>
              </a:spcBef>
              <a:spcAft>
                <a:spcPct val="0"/>
              </a:spcAft>
              <a:buFont typeface="Arial" panose="020B0604020202020204" pitchFamily="34" charset="0"/>
              <a:buNone/>
            </a:pPr>
            <a:r>
              <a:rPr lang="zh-CN" altLang="en-US" sz="2000" b="1" dirty="0">
                <a:solidFill>
                  <a:srgbClr val="302A28"/>
                </a:solidFill>
                <a:latin typeface="微软雅黑" panose="020B0503020204020204" pitchFamily="34" charset="-122"/>
                <a:ea typeface="微软雅黑" panose="020B0503020204020204" pitchFamily="34" charset="-122"/>
              </a:rPr>
              <a:t>场地面积</a:t>
            </a:r>
          </a:p>
        </p:txBody>
      </p:sp>
      <p:sp>
        <p:nvSpPr>
          <p:cNvPr id="50" name="TextBox 29"/>
          <p:cNvSpPr txBox="1"/>
          <p:nvPr/>
        </p:nvSpPr>
        <p:spPr>
          <a:xfrm>
            <a:off x="1631443" y="1918589"/>
            <a:ext cx="3139609" cy="646331"/>
          </a:xfrm>
          <a:prstGeom prst="rect">
            <a:avLst/>
          </a:prstGeom>
          <a:noFill/>
        </p:spPr>
        <p:txBody>
          <a:bodyPr wrap="square" rtlCol="0">
            <a:spAutoFit/>
          </a:bodyPr>
          <a:lstStyle>
            <a:defPPr>
              <a:defRPr lang="zh-CN"/>
            </a:defPPr>
            <a:lvl1pPr>
              <a:defRPr>
                <a:solidFill>
                  <a:schemeClr val="bg2"/>
                </a:solidFill>
                <a:latin typeface="+mn-ea"/>
                <a:ea typeface="+mn-ea"/>
              </a:defRPr>
            </a:lvl1pPr>
          </a:lstStyle>
          <a:p>
            <a:pPr algn="just" fontAlgn="base">
              <a:spcBef>
                <a:spcPct val="0"/>
              </a:spcBef>
              <a:spcAft>
                <a:spcPct val="0"/>
              </a:spcAft>
              <a:buFont typeface="Arial" panose="020B0604020202020204" pitchFamily="34" charset="0"/>
              <a:buNone/>
            </a:pPr>
            <a:r>
              <a:rPr lang="en-US" altLang="zh-CN" dirty="0">
                <a:solidFill>
                  <a:srgbClr val="605958"/>
                </a:solidFill>
                <a:latin typeface="微软雅黑" panose="020B0503020204020204" pitchFamily="34" charset="-122"/>
                <a:ea typeface="微软雅黑" panose="020B0503020204020204" pitchFamily="34" charset="-122"/>
              </a:rPr>
              <a:t>2000</a:t>
            </a:r>
            <a:r>
              <a:rPr lang="zh-CN" altLang="en-US" dirty="0">
                <a:solidFill>
                  <a:srgbClr val="605958"/>
                </a:solidFill>
                <a:latin typeface="微软雅黑" panose="020B0503020204020204" pitchFamily="34" charset="-122"/>
                <a:ea typeface="微软雅黑" panose="020B0503020204020204" pitchFamily="34" charset="-122"/>
              </a:rPr>
              <a:t>平米，维修工位</a:t>
            </a:r>
            <a:r>
              <a:rPr lang="en-US" altLang="zh-CN" dirty="0">
                <a:solidFill>
                  <a:srgbClr val="605958"/>
                </a:solidFill>
                <a:latin typeface="微软雅黑" panose="020B0503020204020204" pitchFamily="34" charset="-122"/>
                <a:ea typeface="微软雅黑" panose="020B0503020204020204" pitchFamily="34" charset="-122"/>
              </a:rPr>
              <a:t>20</a:t>
            </a:r>
            <a:r>
              <a:rPr lang="zh-CN" altLang="en-US" dirty="0">
                <a:solidFill>
                  <a:srgbClr val="605958"/>
                </a:solidFill>
                <a:latin typeface="微软雅黑" panose="020B0503020204020204" pitchFamily="34" charset="-122"/>
                <a:ea typeface="微软雅黑" panose="020B0503020204020204" pitchFamily="34" charset="-122"/>
              </a:rPr>
              <a:t>个，人员配置</a:t>
            </a:r>
            <a:r>
              <a:rPr lang="en-US" altLang="zh-CN" dirty="0">
                <a:solidFill>
                  <a:srgbClr val="605958"/>
                </a:solidFill>
                <a:latin typeface="微软雅黑" panose="020B0503020204020204" pitchFamily="34" charset="-122"/>
                <a:ea typeface="微软雅黑" panose="020B0503020204020204" pitchFamily="34" charset="-122"/>
              </a:rPr>
              <a:t>16-18</a:t>
            </a:r>
            <a:r>
              <a:rPr lang="zh-CN" altLang="en-US" dirty="0">
                <a:solidFill>
                  <a:srgbClr val="605958"/>
                </a:solidFill>
                <a:latin typeface="微软雅黑" panose="020B0503020204020204" pitchFamily="34" charset="-122"/>
                <a:ea typeface="微软雅黑" panose="020B0503020204020204" pitchFamily="34" charset="-122"/>
              </a:rPr>
              <a:t>人</a:t>
            </a:r>
          </a:p>
        </p:txBody>
      </p:sp>
      <p:sp>
        <p:nvSpPr>
          <p:cNvPr id="51" name="TextBox 30"/>
          <p:cNvSpPr txBox="1"/>
          <p:nvPr/>
        </p:nvSpPr>
        <p:spPr>
          <a:xfrm>
            <a:off x="7701290" y="1586998"/>
            <a:ext cx="1905358" cy="40011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zh-CN" altLang="en-US" sz="2000" b="1" dirty="0">
                <a:solidFill>
                  <a:srgbClr val="302A28"/>
                </a:solidFill>
                <a:latin typeface="微软雅黑" panose="020B0503020204020204" pitchFamily="34" charset="-122"/>
                <a:ea typeface="微软雅黑" panose="020B0503020204020204" pitchFamily="34" charset="-122"/>
              </a:rPr>
              <a:t>基础设备</a:t>
            </a:r>
          </a:p>
        </p:txBody>
      </p:sp>
      <p:sp>
        <p:nvSpPr>
          <p:cNvPr id="52" name="TextBox 31"/>
          <p:cNvSpPr txBox="1"/>
          <p:nvPr/>
        </p:nvSpPr>
        <p:spPr>
          <a:xfrm>
            <a:off x="7701290" y="1952894"/>
            <a:ext cx="3139609" cy="646331"/>
          </a:xfrm>
          <a:prstGeom prst="rect">
            <a:avLst/>
          </a:prstGeom>
          <a:noFill/>
        </p:spPr>
        <p:txBody>
          <a:bodyPr wrap="square" rtlCol="0">
            <a:spAutoFit/>
          </a:bodyPr>
          <a:lstStyle>
            <a:defPPr>
              <a:defRPr lang="zh-CN"/>
            </a:defPPr>
            <a:lvl1pPr algn="just">
              <a:defRPr>
                <a:solidFill>
                  <a:schemeClr val="bg2"/>
                </a:solidFill>
                <a:latin typeface="+mn-ea"/>
                <a:ea typeface="+mn-ea"/>
              </a:defRPr>
            </a:lvl1pPr>
          </a:lstStyle>
          <a:p>
            <a:pPr fontAlgn="base">
              <a:spcBef>
                <a:spcPct val="0"/>
              </a:spcBef>
              <a:spcAft>
                <a:spcPct val="0"/>
              </a:spcAft>
              <a:buFont typeface="Arial" panose="020B0604020202020204" pitchFamily="34" charset="0"/>
              <a:buNone/>
            </a:pPr>
            <a:r>
              <a:rPr lang="zh-CN" altLang="en-US" dirty="0">
                <a:solidFill>
                  <a:srgbClr val="605958"/>
                </a:solidFill>
                <a:latin typeface="微软雅黑" panose="020B0503020204020204" pitchFamily="34" charset="-122"/>
                <a:ea typeface="微软雅黑" panose="020B0503020204020204" pitchFamily="34" charset="-122"/>
              </a:rPr>
              <a:t>举升机、送救急车辆等。设备投入配备齐全在</a:t>
            </a:r>
            <a:r>
              <a:rPr lang="en-US" altLang="zh-CN" dirty="0">
                <a:solidFill>
                  <a:srgbClr val="605958"/>
                </a:solidFill>
                <a:latin typeface="微软雅黑" panose="020B0503020204020204" pitchFamily="34" charset="-122"/>
                <a:ea typeface="微软雅黑" panose="020B0503020204020204" pitchFamily="34" charset="-122"/>
              </a:rPr>
              <a:t>80</a:t>
            </a:r>
            <a:r>
              <a:rPr lang="zh-CN" altLang="en-US" dirty="0">
                <a:solidFill>
                  <a:srgbClr val="605958"/>
                </a:solidFill>
                <a:latin typeface="微软雅黑" panose="020B0503020204020204" pitchFamily="34" charset="-122"/>
                <a:ea typeface="微软雅黑" panose="020B0503020204020204" pitchFamily="34" charset="-122"/>
              </a:rPr>
              <a:t>万以内。</a:t>
            </a:r>
          </a:p>
        </p:txBody>
      </p:sp>
      <p:sp>
        <p:nvSpPr>
          <p:cNvPr id="53" name="TextBox 32"/>
          <p:cNvSpPr txBox="1"/>
          <p:nvPr/>
        </p:nvSpPr>
        <p:spPr>
          <a:xfrm>
            <a:off x="8109476" y="3165010"/>
            <a:ext cx="2011745" cy="40011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zh-CN" altLang="en-US" sz="2000" b="1" dirty="0">
                <a:solidFill>
                  <a:srgbClr val="302A28"/>
                </a:solidFill>
                <a:latin typeface="微软雅黑" panose="020B0503020204020204" pitchFamily="34" charset="-122"/>
                <a:ea typeface="微软雅黑" panose="020B0503020204020204" pitchFamily="34" charset="-122"/>
              </a:rPr>
              <a:t>人员配置</a:t>
            </a:r>
          </a:p>
        </p:txBody>
      </p:sp>
      <p:sp>
        <p:nvSpPr>
          <p:cNvPr id="54" name="TextBox 33"/>
          <p:cNvSpPr txBox="1"/>
          <p:nvPr/>
        </p:nvSpPr>
        <p:spPr>
          <a:xfrm>
            <a:off x="8109476" y="3530906"/>
            <a:ext cx="3139609" cy="923330"/>
          </a:xfrm>
          <a:prstGeom prst="rect">
            <a:avLst/>
          </a:prstGeom>
          <a:noFill/>
        </p:spPr>
        <p:txBody>
          <a:bodyPr wrap="square" rtlCol="0">
            <a:spAutoFit/>
          </a:bodyPr>
          <a:lstStyle>
            <a:defPPr>
              <a:defRPr lang="zh-CN"/>
            </a:defPPr>
            <a:lvl1pPr>
              <a:defRPr sz="2000">
                <a:latin typeface="+mn-ea"/>
                <a:ea typeface="+mn-ea"/>
              </a:defRPr>
            </a:lvl1pPr>
          </a:lstStyle>
          <a:p>
            <a:pPr fontAlgn="base">
              <a:spcBef>
                <a:spcPct val="0"/>
              </a:spcBef>
              <a:spcAft>
                <a:spcPct val="0"/>
              </a:spcAft>
              <a:buFont typeface="Arial" panose="020B0604020202020204" pitchFamily="34" charset="0"/>
              <a:buNone/>
            </a:pPr>
            <a:r>
              <a:rPr lang="zh-CN" altLang="en-US" sz="1800" dirty="0">
                <a:solidFill>
                  <a:srgbClr val="605958"/>
                </a:solidFill>
                <a:latin typeface="微软雅黑" panose="020B0503020204020204" pitchFamily="34" charset="-122"/>
                <a:ea typeface="微软雅黑" panose="020B0503020204020204" pitchFamily="34" charset="-122"/>
              </a:rPr>
              <a:t>服务总监，技术主管各</a:t>
            </a:r>
            <a:r>
              <a:rPr lang="en-US" altLang="zh-CN" sz="1800" dirty="0">
                <a:solidFill>
                  <a:srgbClr val="605958"/>
                </a:solidFill>
                <a:latin typeface="微软雅黑" panose="020B0503020204020204" pitchFamily="34" charset="-122"/>
                <a:ea typeface="微软雅黑" panose="020B0503020204020204" pitchFamily="34" charset="-122"/>
              </a:rPr>
              <a:t>1</a:t>
            </a:r>
            <a:r>
              <a:rPr lang="zh-CN" altLang="en-US" sz="1800" dirty="0">
                <a:solidFill>
                  <a:srgbClr val="605958"/>
                </a:solidFill>
                <a:latin typeface="微软雅黑" panose="020B0503020204020204" pitchFamily="34" charset="-122"/>
                <a:ea typeface="微软雅黑" panose="020B0503020204020204" pitchFamily="34" charset="-122"/>
              </a:rPr>
              <a:t>人，顾问</a:t>
            </a:r>
            <a:r>
              <a:rPr lang="en-US" altLang="zh-CN" sz="1800" dirty="0">
                <a:solidFill>
                  <a:srgbClr val="605958"/>
                </a:solidFill>
                <a:latin typeface="微软雅黑" panose="020B0503020204020204" pitchFamily="34" charset="-122"/>
                <a:ea typeface="微软雅黑" panose="020B0503020204020204" pitchFamily="34" charset="-122"/>
              </a:rPr>
              <a:t>2</a:t>
            </a:r>
            <a:r>
              <a:rPr lang="zh-CN" altLang="en-US" sz="1800" dirty="0">
                <a:solidFill>
                  <a:srgbClr val="605958"/>
                </a:solidFill>
                <a:latin typeface="微软雅黑" panose="020B0503020204020204" pitchFamily="34" charset="-122"/>
                <a:ea typeface="微软雅黑" panose="020B0503020204020204" pitchFamily="34" charset="-122"/>
              </a:rPr>
              <a:t>人，各类技师</a:t>
            </a:r>
            <a:r>
              <a:rPr lang="en-US" altLang="zh-CN" sz="1800" dirty="0">
                <a:solidFill>
                  <a:srgbClr val="605958"/>
                </a:solidFill>
                <a:latin typeface="微软雅黑" panose="020B0503020204020204" pitchFamily="34" charset="-122"/>
                <a:ea typeface="微软雅黑" panose="020B0503020204020204" pitchFamily="34" charset="-122"/>
              </a:rPr>
              <a:t>8</a:t>
            </a:r>
            <a:r>
              <a:rPr lang="zh-CN" altLang="en-US" sz="1800" dirty="0">
                <a:solidFill>
                  <a:srgbClr val="605958"/>
                </a:solidFill>
                <a:latin typeface="微软雅黑" panose="020B0503020204020204" pitchFamily="34" charset="-122"/>
                <a:ea typeface="微软雅黑" panose="020B0503020204020204" pitchFamily="34" charset="-122"/>
              </a:rPr>
              <a:t>人，学徒若干。</a:t>
            </a:r>
          </a:p>
        </p:txBody>
      </p:sp>
      <p:sp>
        <p:nvSpPr>
          <p:cNvPr id="55" name="TextBox 34"/>
          <p:cNvSpPr txBox="1"/>
          <p:nvPr/>
        </p:nvSpPr>
        <p:spPr>
          <a:xfrm>
            <a:off x="7602255" y="4787505"/>
            <a:ext cx="2448272" cy="40011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zh-CN" altLang="en-US" sz="2000" b="1" dirty="0">
                <a:solidFill>
                  <a:srgbClr val="302A28"/>
                </a:solidFill>
                <a:latin typeface="微软雅黑" panose="020B0503020204020204" pitchFamily="34" charset="-122"/>
                <a:ea typeface="微软雅黑" panose="020B0503020204020204" pitchFamily="34" charset="-122"/>
              </a:rPr>
              <a:t>人员渠道</a:t>
            </a:r>
          </a:p>
        </p:txBody>
      </p:sp>
      <p:sp>
        <p:nvSpPr>
          <p:cNvPr id="56" name="TextBox 35"/>
          <p:cNvSpPr txBox="1"/>
          <p:nvPr/>
        </p:nvSpPr>
        <p:spPr>
          <a:xfrm>
            <a:off x="7602255" y="5153401"/>
            <a:ext cx="3139609" cy="923330"/>
          </a:xfrm>
          <a:prstGeom prst="rect">
            <a:avLst/>
          </a:prstGeom>
          <a:noFill/>
        </p:spPr>
        <p:txBody>
          <a:bodyPr wrap="square" rtlCol="0">
            <a:spAutoFit/>
          </a:bodyPr>
          <a:lstStyle>
            <a:defPPr>
              <a:defRPr lang="zh-CN"/>
            </a:defPPr>
            <a:lvl1pPr>
              <a:defRPr sz="1800">
                <a:solidFill>
                  <a:schemeClr val="tx2"/>
                </a:solidFill>
                <a:latin typeface="+mn-ea"/>
                <a:ea typeface="+mn-ea"/>
              </a:defRPr>
            </a:lvl1pPr>
          </a:lstStyle>
          <a:p>
            <a:pPr fontAlgn="base">
              <a:spcBef>
                <a:spcPct val="0"/>
              </a:spcBef>
              <a:spcAft>
                <a:spcPct val="0"/>
              </a:spcAft>
              <a:buFont typeface="Arial" panose="020B0604020202020204" pitchFamily="34" charset="0"/>
              <a:buNone/>
            </a:pPr>
            <a:r>
              <a:rPr lang="zh-CN" altLang="en-US" dirty="0">
                <a:solidFill>
                  <a:srgbClr val="605958"/>
                </a:solidFill>
                <a:latin typeface="微软雅黑" panose="020B0503020204020204" pitchFamily="34" charset="-122"/>
                <a:ea typeface="微软雅黑" panose="020B0503020204020204" pitchFamily="34" charset="-122"/>
              </a:rPr>
              <a:t>管理人员和技术人员来自高端品牌</a:t>
            </a:r>
            <a:r>
              <a:rPr lang="en-US" altLang="zh-CN" dirty="0">
                <a:solidFill>
                  <a:srgbClr val="605958"/>
                </a:solidFill>
                <a:latin typeface="微软雅黑" panose="020B0503020204020204" pitchFamily="34" charset="-122"/>
                <a:ea typeface="微软雅黑" panose="020B0503020204020204" pitchFamily="34" charset="-122"/>
              </a:rPr>
              <a:t>4S</a:t>
            </a:r>
            <a:r>
              <a:rPr lang="zh-CN" altLang="en-US" dirty="0">
                <a:solidFill>
                  <a:srgbClr val="605958"/>
                </a:solidFill>
                <a:latin typeface="微软雅黑" panose="020B0503020204020204" pitchFamily="34" charset="-122"/>
                <a:ea typeface="微软雅黑" panose="020B0503020204020204" pitchFamily="34" charset="-122"/>
              </a:rPr>
              <a:t>店，技术人员</a:t>
            </a:r>
            <a:r>
              <a:rPr lang="en-US" altLang="zh-CN" dirty="0">
                <a:solidFill>
                  <a:srgbClr val="605958"/>
                </a:solidFill>
                <a:latin typeface="微软雅黑" panose="020B0503020204020204" pitchFamily="34" charset="-122"/>
                <a:ea typeface="微软雅黑" panose="020B0503020204020204" pitchFamily="34" charset="-122"/>
              </a:rPr>
              <a:t>5</a:t>
            </a:r>
            <a:r>
              <a:rPr lang="zh-CN" altLang="en-US" dirty="0">
                <a:solidFill>
                  <a:srgbClr val="605958"/>
                </a:solidFill>
                <a:latin typeface="微软雅黑" panose="020B0503020204020204" pitchFamily="34" charset="-122"/>
                <a:ea typeface="微软雅黑" panose="020B0503020204020204" pitchFamily="34" charset="-122"/>
              </a:rPr>
              <a:t>年以上的</a:t>
            </a:r>
            <a:r>
              <a:rPr lang="en-US" altLang="zh-CN" dirty="0">
                <a:solidFill>
                  <a:srgbClr val="605958"/>
                </a:solidFill>
                <a:latin typeface="微软雅黑" panose="020B0503020204020204" pitchFamily="34" charset="-122"/>
                <a:ea typeface="微软雅黑" panose="020B0503020204020204" pitchFamily="34" charset="-122"/>
              </a:rPr>
              <a:t>4S</a:t>
            </a:r>
            <a:r>
              <a:rPr lang="zh-CN" altLang="en-US" dirty="0">
                <a:solidFill>
                  <a:srgbClr val="605958"/>
                </a:solidFill>
                <a:latin typeface="微软雅黑" panose="020B0503020204020204" pitchFamily="34" charset="-122"/>
                <a:ea typeface="微软雅黑" panose="020B0503020204020204" pitchFamily="34" charset="-122"/>
              </a:rPr>
              <a:t>维修经验。</a:t>
            </a:r>
          </a:p>
        </p:txBody>
      </p:sp>
      <p:sp>
        <p:nvSpPr>
          <p:cNvPr id="57" name="TextBox 36"/>
          <p:cNvSpPr txBox="1"/>
          <p:nvPr/>
        </p:nvSpPr>
        <p:spPr>
          <a:xfrm>
            <a:off x="2705950" y="4794193"/>
            <a:ext cx="2011745" cy="400110"/>
          </a:xfrm>
          <a:prstGeom prst="rect">
            <a:avLst/>
          </a:prstGeom>
          <a:noFill/>
        </p:spPr>
        <p:txBody>
          <a:bodyPr wrap="square" rtlCol="0">
            <a:spAutoFit/>
          </a:bodyPr>
          <a:lstStyle/>
          <a:p>
            <a:pPr algn="r" fontAlgn="base">
              <a:spcBef>
                <a:spcPct val="0"/>
              </a:spcBef>
              <a:spcAft>
                <a:spcPct val="0"/>
              </a:spcAft>
              <a:buFont typeface="Arial" panose="020B0604020202020204" pitchFamily="34" charset="0"/>
              <a:buNone/>
            </a:pPr>
            <a:r>
              <a:rPr lang="zh-CN" altLang="en-US" sz="2000" b="1" dirty="0">
                <a:solidFill>
                  <a:srgbClr val="302A28"/>
                </a:solidFill>
                <a:latin typeface="微软雅黑" panose="020B0503020204020204" pitchFamily="34" charset="-122"/>
                <a:ea typeface="微软雅黑" panose="020B0503020204020204" pitchFamily="34" charset="-122"/>
              </a:rPr>
              <a:t>流动资金</a:t>
            </a:r>
          </a:p>
        </p:txBody>
      </p:sp>
      <p:sp>
        <p:nvSpPr>
          <p:cNvPr id="58" name="TextBox 37"/>
          <p:cNvSpPr txBox="1"/>
          <p:nvPr/>
        </p:nvSpPr>
        <p:spPr>
          <a:xfrm>
            <a:off x="1789492" y="5160089"/>
            <a:ext cx="3139609" cy="646331"/>
          </a:xfrm>
          <a:prstGeom prst="rect">
            <a:avLst/>
          </a:prstGeom>
          <a:noFill/>
        </p:spPr>
        <p:txBody>
          <a:bodyPr wrap="square" rtlCol="0">
            <a:spAutoFit/>
          </a:bodyPr>
          <a:lstStyle>
            <a:defPPr>
              <a:defRPr lang="zh-CN"/>
            </a:defPPr>
            <a:lvl1pPr>
              <a:defRPr sz="2000">
                <a:latin typeface="+mn-ea"/>
                <a:ea typeface="+mn-ea"/>
              </a:defRPr>
            </a:lvl1pPr>
          </a:lstStyle>
          <a:p>
            <a:pPr fontAlgn="base">
              <a:spcBef>
                <a:spcPct val="0"/>
              </a:spcBef>
              <a:spcAft>
                <a:spcPct val="0"/>
              </a:spcAft>
              <a:buFont typeface="Arial" panose="020B0604020202020204" pitchFamily="34" charset="0"/>
              <a:buNone/>
            </a:pPr>
            <a:r>
              <a:rPr lang="zh-CN" altLang="en-US" sz="1800" dirty="0">
                <a:solidFill>
                  <a:srgbClr val="605958"/>
                </a:solidFill>
                <a:latin typeface="微软雅黑" panose="020B0503020204020204" pitchFamily="34" charset="-122"/>
                <a:ea typeface="微软雅黑" panose="020B0503020204020204" pitchFamily="34" charset="-122"/>
              </a:rPr>
              <a:t>考虑前期亏损需准备半年的流动资金约</a:t>
            </a:r>
            <a:r>
              <a:rPr lang="en-US" altLang="zh-CN" sz="1800" dirty="0">
                <a:solidFill>
                  <a:srgbClr val="605958"/>
                </a:solidFill>
                <a:latin typeface="微软雅黑" panose="020B0503020204020204" pitchFamily="34" charset="-122"/>
                <a:ea typeface="微软雅黑" panose="020B0503020204020204" pitchFamily="34" charset="-122"/>
              </a:rPr>
              <a:t>60</a:t>
            </a:r>
            <a:r>
              <a:rPr lang="zh-CN" altLang="en-US" sz="1800" dirty="0">
                <a:solidFill>
                  <a:srgbClr val="605958"/>
                </a:solidFill>
                <a:latin typeface="微软雅黑" panose="020B0503020204020204" pitchFamily="34" charset="-122"/>
                <a:ea typeface="微软雅黑" panose="020B0503020204020204" pitchFamily="34" charset="-122"/>
              </a:rPr>
              <a:t>万左右。</a:t>
            </a:r>
          </a:p>
        </p:txBody>
      </p:sp>
      <p:sp>
        <p:nvSpPr>
          <p:cNvPr id="59" name="TextBox 38"/>
          <p:cNvSpPr txBox="1"/>
          <p:nvPr/>
        </p:nvSpPr>
        <p:spPr>
          <a:xfrm>
            <a:off x="2991529" y="3165010"/>
            <a:ext cx="1210589" cy="400110"/>
          </a:xfrm>
          <a:prstGeom prst="rect">
            <a:avLst/>
          </a:prstGeom>
          <a:noFill/>
        </p:spPr>
        <p:txBody>
          <a:bodyPr wrap="none" rtlCol="0">
            <a:spAutoFit/>
          </a:bodyPr>
          <a:lstStyle/>
          <a:p>
            <a:pPr algn="r" fontAlgn="base">
              <a:spcBef>
                <a:spcPct val="0"/>
              </a:spcBef>
              <a:spcAft>
                <a:spcPct val="0"/>
              </a:spcAft>
              <a:buFont typeface="Arial" panose="020B0604020202020204" pitchFamily="34" charset="0"/>
              <a:buNone/>
            </a:pPr>
            <a:r>
              <a:rPr lang="zh-CN" altLang="en-US" sz="2000" b="1" dirty="0">
                <a:solidFill>
                  <a:srgbClr val="302A28"/>
                </a:solidFill>
                <a:latin typeface="微软雅黑" panose="020B0503020204020204" pitchFamily="34" charset="-122"/>
                <a:ea typeface="微软雅黑" panose="020B0503020204020204" pitchFamily="34" charset="-122"/>
              </a:rPr>
              <a:t>经营目标</a:t>
            </a:r>
          </a:p>
        </p:txBody>
      </p:sp>
      <p:sp>
        <p:nvSpPr>
          <p:cNvPr id="60" name="TextBox 59"/>
          <p:cNvSpPr txBox="1"/>
          <p:nvPr/>
        </p:nvSpPr>
        <p:spPr>
          <a:xfrm>
            <a:off x="1049040" y="3530906"/>
            <a:ext cx="3139609" cy="923330"/>
          </a:xfrm>
          <a:prstGeom prst="rect">
            <a:avLst/>
          </a:prstGeom>
          <a:noFill/>
        </p:spPr>
        <p:txBody>
          <a:bodyPr wrap="square" rtlCol="0">
            <a:spAutoFit/>
          </a:bodyPr>
          <a:lstStyle>
            <a:defPPr>
              <a:defRPr lang="zh-CN"/>
            </a:defPPr>
            <a:lvl1pPr>
              <a:defRPr sz="1800">
                <a:solidFill>
                  <a:schemeClr val="tx2"/>
                </a:solidFill>
                <a:latin typeface="+mn-ea"/>
                <a:ea typeface="+mn-ea"/>
              </a:defRPr>
            </a:lvl1pPr>
          </a:lstStyle>
          <a:p>
            <a:pPr fontAlgn="base">
              <a:spcBef>
                <a:spcPct val="0"/>
              </a:spcBef>
              <a:spcAft>
                <a:spcPct val="0"/>
              </a:spcAft>
              <a:buFont typeface="Arial" panose="020B0604020202020204" pitchFamily="34" charset="0"/>
              <a:buNone/>
            </a:pPr>
            <a:r>
              <a:rPr lang="zh-CN" altLang="en-US" dirty="0">
                <a:solidFill>
                  <a:srgbClr val="605958"/>
                </a:solidFill>
                <a:latin typeface="微软雅黑" panose="020B0503020204020204" pitchFamily="34" charset="-122"/>
                <a:ea typeface="微软雅黑" panose="020B0503020204020204" pitchFamily="34" charset="-122"/>
              </a:rPr>
              <a:t>预计前半年为亏损期，半年以后售后开始盈利，在两年时间内收回成本。</a:t>
            </a:r>
          </a:p>
        </p:txBody>
      </p:sp>
      <p:sp>
        <p:nvSpPr>
          <p:cNvPr id="61" name="TextBox 61"/>
          <p:cNvSpPr txBox="1"/>
          <p:nvPr/>
        </p:nvSpPr>
        <p:spPr>
          <a:xfrm>
            <a:off x="5443531" y="3213463"/>
            <a:ext cx="1438532" cy="830997"/>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pPr>
            <a:r>
              <a:rPr lang="zh-CN" altLang="en-US" sz="2400" dirty="0">
                <a:solidFill>
                  <a:srgbClr val="FFFFFF"/>
                </a:solidFill>
                <a:latin typeface="Lifeline JL" panose="00000400000000000000" pitchFamily="2" charset="0"/>
                <a:ea typeface="微软雅黑" panose="020B0503020204020204" pitchFamily="34" charset="-122"/>
              </a:rPr>
              <a:t>售后部经营计划</a:t>
            </a:r>
          </a:p>
        </p:txBody>
      </p:sp>
      <p:sp>
        <p:nvSpPr>
          <p:cNvPr id="62" name="TextBox 20"/>
          <p:cNvSpPr txBox="1">
            <a:spLocks noChangeArrowheads="1"/>
          </p:cNvSpPr>
          <p:nvPr/>
        </p:nvSpPr>
        <p:spPr bwMode="auto">
          <a:xfrm flipH="1">
            <a:off x="5251507" y="2246434"/>
            <a:ext cx="43899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sz="3200" b="1" dirty="0">
                <a:solidFill>
                  <a:srgbClr val="FFFFFF"/>
                </a:solidFill>
                <a:latin typeface="Lifeline JL" panose="00000400000000000000" pitchFamily="2" charset="0"/>
                <a:ea typeface="微软雅黑" panose="020B0503020204020204" pitchFamily="34" charset="-122"/>
              </a:rPr>
              <a:t>1</a:t>
            </a:r>
          </a:p>
        </p:txBody>
      </p:sp>
      <p:sp>
        <p:nvSpPr>
          <p:cNvPr id="63" name="TextBox 20"/>
          <p:cNvSpPr txBox="1">
            <a:spLocks noChangeArrowheads="1"/>
          </p:cNvSpPr>
          <p:nvPr/>
        </p:nvSpPr>
        <p:spPr bwMode="auto">
          <a:xfrm flipH="1">
            <a:off x="6519794" y="2209013"/>
            <a:ext cx="43899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sz="3200" b="1" dirty="0">
                <a:solidFill>
                  <a:srgbClr val="FFFFFF"/>
                </a:solidFill>
                <a:latin typeface="Lifeline JL" panose="00000400000000000000" pitchFamily="2" charset="0"/>
                <a:ea typeface="微软雅黑" panose="020B0503020204020204" pitchFamily="34" charset="-122"/>
              </a:rPr>
              <a:t>2</a:t>
            </a:r>
          </a:p>
        </p:txBody>
      </p:sp>
      <p:sp>
        <p:nvSpPr>
          <p:cNvPr id="64" name="TextBox 20"/>
          <p:cNvSpPr txBox="1">
            <a:spLocks noChangeArrowheads="1"/>
          </p:cNvSpPr>
          <p:nvPr/>
        </p:nvSpPr>
        <p:spPr bwMode="auto">
          <a:xfrm flipH="1">
            <a:off x="7163257" y="3240302"/>
            <a:ext cx="43899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sz="3200" b="1" dirty="0">
                <a:solidFill>
                  <a:srgbClr val="FFFFFF"/>
                </a:solidFill>
                <a:latin typeface="Lifeline JL" panose="00000400000000000000" pitchFamily="2" charset="0"/>
                <a:ea typeface="微软雅黑" panose="020B0503020204020204" pitchFamily="34" charset="-122"/>
              </a:rPr>
              <a:t>3</a:t>
            </a:r>
          </a:p>
        </p:txBody>
      </p:sp>
      <p:sp>
        <p:nvSpPr>
          <p:cNvPr id="65" name="TextBox 20"/>
          <p:cNvSpPr txBox="1">
            <a:spLocks noChangeArrowheads="1"/>
          </p:cNvSpPr>
          <p:nvPr/>
        </p:nvSpPr>
        <p:spPr bwMode="auto">
          <a:xfrm flipH="1">
            <a:off x="6632906" y="4408461"/>
            <a:ext cx="43899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sz="3200" b="1" dirty="0">
                <a:solidFill>
                  <a:srgbClr val="FFFFFF"/>
                </a:solidFill>
                <a:latin typeface="Lifeline JL" panose="00000400000000000000" pitchFamily="2" charset="0"/>
                <a:ea typeface="微软雅黑" panose="020B0503020204020204" pitchFamily="34" charset="-122"/>
              </a:rPr>
              <a:t>4</a:t>
            </a:r>
          </a:p>
        </p:txBody>
      </p:sp>
      <p:sp>
        <p:nvSpPr>
          <p:cNvPr id="66" name="TextBox 20"/>
          <p:cNvSpPr txBox="1">
            <a:spLocks noChangeArrowheads="1"/>
          </p:cNvSpPr>
          <p:nvPr/>
        </p:nvSpPr>
        <p:spPr bwMode="auto">
          <a:xfrm flipH="1">
            <a:off x="5351523" y="4383395"/>
            <a:ext cx="43899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sz="3200" b="1" dirty="0">
                <a:solidFill>
                  <a:srgbClr val="FFFFFF"/>
                </a:solidFill>
                <a:latin typeface="Lifeline JL" panose="00000400000000000000" pitchFamily="2" charset="0"/>
                <a:ea typeface="微软雅黑" panose="020B0503020204020204" pitchFamily="34" charset="-122"/>
              </a:rPr>
              <a:t>5</a:t>
            </a:r>
          </a:p>
        </p:txBody>
      </p:sp>
      <p:sp>
        <p:nvSpPr>
          <p:cNvPr id="67" name="TextBox 20"/>
          <p:cNvSpPr txBox="1">
            <a:spLocks noChangeArrowheads="1"/>
          </p:cNvSpPr>
          <p:nvPr/>
        </p:nvSpPr>
        <p:spPr bwMode="auto">
          <a:xfrm flipH="1">
            <a:off x="4740107" y="3440815"/>
            <a:ext cx="43899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sz="3200" b="1" dirty="0">
                <a:solidFill>
                  <a:srgbClr val="FFFFFF"/>
                </a:solidFill>
                <a:latin typeface="Lifeline JL" panose="00000400000000000000" pitchFamily="2" charset="0"/>
                <a:ea typeface="微软雅黑" panose="020B0503020204020204" pitchFamily="34" charset="-122"/>
              </a:rPr>
              <a:t>6</a:t>
            </a: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anim calcmode="lin" valueType="num">
                                      <p:cBhvr>
                                        <p:cTn id="8" dur="2000" fill="hold"/>
                                        <p:tgtEl>
                                          <p:spTgt spid="37"/>
                                        </p:tgtEl>
                                        <p:attrNameLst>
                                          <p:attrName>style.rotation</p:attrName>
                                        </p:attrNameLst>
                                      </p:cBhvr>
                                      <p:tavLst>
                                        <p:tav tm="0">
                                          <p:val>
                                            <p:fltVal val="720"/>
                                          </p:val>
                                        </p:tav>
                                        <p:tav tm="100000">
                                          <p:val>
                                            <p:fltVal val="0"/>
                                          </p:val>
                                        </p:tav>
                                      </p:tavLst>
                                    </p:anim>
                                    <p:anim calcmode="lin" valueType="num">
                                      <p:cBhvr>
                                        <p:cTn id="9" dur="2000" fill="hold"/>
                                        <p:tgtEl>
                                          <p:spTgt spid="37"/>
                                        </p:tgtEl>
                                        <p:attrNameLst>
                                          <p:attrName>ppt_h</p:attrName>
                                        </p:attrNameLst>
                                      </p:cBhvr>
                                      <p:tavLst>
                                        <p:tav tm="0">
                                          <p:val>
                                            <p:fltVal val="0"/>
                                          </p:val>
                                        </p:tav>
                                        <p:tav tm="100000">
                                          <p:val>
                                            <p:strVal val="#ppt_h"/>
                                          </p:val>
                                        </p:tav>
                                      </p:tavLst>
                                    </p:anim>
                                    <p:anim calcmode="lin" valueType="num">
                                      <p:cBhvr>
                                        <p:cTn id="10" dur="2000" fill="hold"/>
                                        <p:tgtEl>
                                          <p:spTgt spid="37"/>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53" presetClass="entr" presetSubtype="16"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500" fill="hold"/>
                                        <p:tgtEl>
                                          <p:spTgt spid="46"/>
                                        </p:tgtEl>
                                        <p:attrNameLst>
                                          <p:attrName>ppt_w</p:attrName>
                                        </p:attrNameLst>
                                      </p:cBhvr>
                                      <p:tavLst>
                                        <p:tav tm="0">
                                          <p:val>
                                            <p:fltVal val="0"/>
                                          </p:val>
                                        </p:tav>
                                        <p:tav tm="100000">
                                          <p:val>
                                            <p:strVal val="#ppt_w"/>
                                          </p:val>
                                        </p:tav>
                                      </p:tavLst>
                                    </p:anim>
                                    <p:anim calcmode="lin" valueType="num">
                                      <p:cBhvr>
                                        <p:cTn id="15" dur="500" fill="hold"/>
                                        <p:tgtEl>
                                          <p:spTgt spid="46"/>
                                        </p:tgtEl>
                                        <p:attrNameLst>
                                          <p:attrName>ppt_h</p:attrName>
                                        </p:attrNameLst>
                                      </p:cBhvr>
                                      <p:tavLst>
                                        <p:tav tm="0">
                                          <p:val>
                                            <p:fltVal val="0"/>
                                          </p:val>
                                        </p:tav>
                                        <p:tav tm="100000">
                                          <p:val>
                                            <p:strVal val="#ppt_h"/>
                                          </p:val>
                                        </p:tav>
                                      </p:tavLst>
                                    </p:anim>
                                    <p:animEffect transition="in" filter="fade">
                                      <p:cBhvr>
                                        <p:cTn id="16" dur="500"/>
                                        <p:tgtEl>
                                          <p:spTgt spid="46"/>
                                        </p:tgtEl>
                                      </p:cBhvr>
                                    </p:animEffect>
                                  </p:childTnLst>
                                </p:cTn>
                              </p:par>
                              <p:par>
                                <p:cTn id="17" presetID="23" presetClass="entr" presetSubtype="32"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p:cTn id="19" dur="500" fill="hold"/>
                                        <p:tgtEl>
                                          <p:spTgt spid="62"/>
                                        </p:tgtEl>
                                        <p:attrNameLst>
                                          <p:attrName>ppt_w</p:attrName>
                                        </p:attrNameLst>
                                      </p:cBhvr>
                                      <p:tavLst>
                                        <p:tav tm="0">
                                          <p:val>
                                            <p:strVal val="4*#ppt_w"/>
                                          </p:val>
                                        </p:tav>
                                        <p:tav tm="100000">
                                          <p:val>
                                            <p:strVal val="#ppt_w"/>
                                          </p:val>
                                        </p:tav>
                                      </p:tavLst>
                                    </p:anim>
                                    <p:anim calcmode="lin" valueType="num">
                                      <p:cBhvr>
                                        <p:cTn id="20" dur="500" fill="hold"/>
                                        <p:tgtEl>
                                          <p:spTgt spid="62"/>
                                        </p:tgtEl>
                                        <p:attrNameLst>
                                          <p:attrName>ppt_h</p:attrName>
                                        </p:attrNameLst>
                                      </p:cBhvr>
                                      <p:tavLst>
                                        <p:tav tm="0">
                                          <p:val>
                                            <p:strVal val="4*#ppt_h"/>
                                          </p:val>
                                        </p:tav>
                                        <p:tav tm="100000">
                                          <p:val>
                                            <p:strVal val="#ppt_h"/>
                                          </p:val>
                                        </p:tav>
                                      </p:tavLst>
                                    </p:anim>
                                  </p:childTnLst>
                                </p:cTn>
                              </p:par>
                              <p:par>
                                <p:cTn id="21" presetID="23" presetClass="entr" presetSubtype="32"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p:cTn id="23" dur="500" fill="hold"/>
                                        <p:tgtEl>
                                          <p:spTgt spid="63"/>
                                        </p:tgtEl>
                                        <p:attrNameLst>
                                          <p:attrName>ppt_w</p:attrName>
                                        </p:attrNameLst>
                                      </p:cBhvr>
                                      <p:tavLst>
                                        <p:tav tm="0">
                                          <p:val>
                                            <p:strVal val="4*#ppt_w"/>
                                          </p:val>
                                        </p:tav>
                                        <p:tav tm="100000">
                                          <p:val>
                                            <p:strVal val="#ppt_w"/>
                                          </p:val>
                                        </p:tav>
                                      </p:tavLst>
                                    </p:anim>
                                    <p:anim calcmode="lin" valueType="num">
                                      <p:cBhvr>
                                        <p:cTn id="24" dur="500" fill="hold"/>
                                        <p:tgtEl>
                                          <p:spTgt spid="63"/>
                                        </p:tgtEl>
                                        <p:attrNameLst>
                                          <p:attrName>ppt_h</p:attrName>
                                        </p:attrNameLst>
                                      </p:cBhvr>
                                      <p:tavLst>
                                        <p:tav tm="0">
                                          <p:val>
                                            <p:strVal val="4*#ppt_h"/>
                                          </p:val>
                                        </p:tav>
                                        <p:tav tm="100000">
                                          <p:val>
                                            <p:strVal val="#ppt_h"/>
                                          </p:val>
                                        </p:tav>
                                      </p:tavLst>
                                    </p:anim>
                                  </p:childTnLst>
                                </p:cTn>
                              </p:par>
                              <p:par>
                                <p:cTn id="25" presetID="23" presetClass="entr" presetSubtype="32"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fill="hold"/>
                                        <p:tgtEl>
                                          <p:spTgt spid="64"/>
                                        </p:tgtEl>
                                        <p:attrNameLst>
                                          <p:attrName>ppt_w</p:attrName>
                                        </p:attrNameLst>
                                      </p:cBhvr>
                                      <p:tavLst>
                                        <p:tav tm="0">
                                          <p:val>
                                            <p:strVal val="4*#ppt_w"/>
                                          </p:val>
                                        </p:tav>
                                        <p:tav tm="100000">
                                          <p:val>
                                            <p:strVal val="#ppt_w"/>
                                          </p:val>
                                        </p:tav>
                                      </p:tavLst>
                                    </p:anim>
                                    <p:anim calcmode="lin" valueType="num">
                                      <p:cBhvr>
                                        <p:cTn id="28" dur="500" fill="hold"/>
                                        <p:tgtEl>
                                          <p:spTgt spid="64"/>
                                        </p:tgtEl>
                                        <p:attrNameLst>
                                          <p:attrName>ppt_h</p:attrName>
                                        </p:attrNameLst>
                                      </p:cBhvr>
                                      <p:tavLst>
                                        <p:tav tm="0">
                                          <p:val>
                                            <p:strVal val="4*#ppt_h"/>
                                          </p:val>
                                        </p:tav>
                                        <p:tav tm="100000">
                                          <p:val>
                                            <p:strVal val="#ppt_h"/>
                                          </p:val>
                                        </p:tav>
                                      </p:tavLst>
                                    </p:anim>
                                  </p:childTnLst>
                                </p:cTn>
                              </p:par>
                              <p:par>
                                <p:cTn id="29" presetID="23" presetClass="entr" presetSubtype="32"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strVal val="4*#ppt_w"/>
                                          </p:val>
                                        </p:tav>
                                        <p:tav tm="100000">
                                          <p:val>
                                            <p:strVal val="#ppt_w"/>
                                          </p:val>
                                        </p:tav>
                                      </p:tavLst>
                                    </p:anim>
                                    <p:anim calcmode="lin" valueType="num">
                                      <p:cBhvr>
                                        <p:cTn id="32" dur="500" fill="hold"/>
                                        <p:tgtEl>
                                          <p:spTgt spid="65"/>
                                        </p:tgtEl>
                                        <p:attrNameLst>
                                          <p:attrName>ppt_h</p:attrName>
                                        </p:attrNameLst>
                                      </p:cBhvr>
                                      <p:tavLst>
                                        <p:tav tm="0">
                                          <p:val>
                                            <p:strVal val="4*#ppt_h"/>
                                          </p:val>
                                        </p:tav>
                                        <p:tav tm="100000">
                                          <p:val>
                                            <p:strVal val="#ppt_h"/>
                                          </p:val>
                                        </p:tav>
                                      </p:tavLst>
                                    </p:anim>
                                  </p:childTnLst>
                                </p:cTn>
                              </p:par>
                              <p:par>
                                <p:cTn id="33" presetID="23" presetClass="entr" presetSubtype="32"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strVal val="4*#ppt_w"/>
                                          </p:val>
                                        </p:tav>
                                        <p:tav tm="100000">
                                          <p:val>
                                            <p:strVal val="#ppt_w"/>
                                          </p:val>
                                        </p:tav>
                                      </p:tavLst>
                                    </p:anim>
                                    <p:anim calcmode="lin" valueType="num">
                                      <p:cBhvr>
                                        <p:cTn id="36" dur="500" fill="hold"/>
                                        <p:tgtEl>
                                          <p:spTgt spid="66"/>
                                        </p:tgtEl>
                                        <p:attrNameLst>
                                          <p:attrName>ppt_h</p:attrName>
                                        </p:attrNameLst>
                                      </p:cBhvr>
                                      <p:tavLst>
                                        <p:tav tm="0">
                                          <p:val>
                                            <p:strVal val="4*#ppt_h"/>
                                          </p:val>
                                        </p:tav>
                                        <p:tav tm="100000">
                                          <p:val>
                                            <p:strVal val="#ppt_h"/>
                                          </p:val>
                                        </p:tav>
                                      </p:tavLst>
                                    </p:anim>
                                  </p:childTnLst>
                                </p:cTn>
                              </p:par>
                              <p:par>
                                <p:cTn id="37" presetID="23" presetClass="entr" presetSubtype="32"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p:cTn id="39" dur="500" fill="hold"/>
                                        <p:tgtEl>
                                          <p:spTgt spid="67"/>
                                        </p:tgtEl>
                                        <p:attrNameLst>
                                          <p:attrName>ppt_w</p:attrName>
                                        </p:attrNameLst>
                                      </p:cBhvr>
                                      <p:tavLst>
                                        <p:tav tm="0">
                                          <p:val>
                                            <p:strVal val="4*#ppt_w"/>
                                          </p:val>
                                        </p:tav>
                                        <p:tav tm="100000">
                                          <p:val>
                                            <p:strVal val="#ppt_w"/>
                                          </p:val>
                                        </p:tav>
                                      </p:tavLst>
                                    </p:anim>
                                    <p:anim calcmode="lin" valueType="num">
                                      <p:cBhvr>
                                        <p:cTn id="40" dur="500" fill="hold"/>
                                        <p:tgtEl>
                                          <p:spTgt spid="67"/>
                                        </p:tgtEl>
                                        <p:attrNameLst>
                                          <p:attrName>ppt_h</p:attrName>
                                        </p:attrNameLst>
                                      </p:cBhvr>
                                      <p:tavLst>
                                        <p:tav tm="0">
                                          <p:val>
                                            <p:strVal val="4*#ppt_h"/>
                                          </p:val>
                                        </p:tav>
                                        <p:tav tm="100000">
                                          <p:val>
                                            <p:strVal val="#ppt_h"/>
                                          </p:val>
                                        </p:tav>
                                      </p:tavLst>
                                    </p:anim>
                                  </p:childTnLst>
                                </p:cTn>
                              </p:par>
                            </p:childTnLst>
                          </p:cTn>
                        </p:par>
                        <p:par>
                          <p:cTn id="41" fill="hold">
                            <p:stCondLst>
                              <p:cond delay="2500"/>
                            </p:stCondLst>
                            <p:childTnLst>
                              <p:par>
                                <p:cTn id="42" presetID="2" presetClass="entr" presetSubtype="8"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 calcmode="lin" valueType="num">
                                      <p:cBhvr additive="base">
                                        <p:cTn id="44" dur="500" fill="hold"/>
                                        <p:tgtEl>
                                          <p:spTgt spid="61"/>
                                        </p:tgtEl>
                                        <p:attrNameLst>
                                          <p:attrName>ppt_x</p:attrName>
                                        </p:attrNameLst>
                                      </p:cBhvr>
                                      <p:tavLst>
                                        <p:tav tm="0">
                                          <p:val>
                                            <p:strVal val="0-#ppt_w/2"/>
                                          </p:val>
                                        </p:tav>
                                        <p:tav tm="100000">
                                          <p:val>
                                            <p:strVal val="#ppt_x"/>
                                          </p:val>
                                        </p:tav>
                                      </p:tavLst>
                                    </p:anim>
                                    <p:anim calcmode="lin" valueType="num">
                                      <p:cBhvr additive="base">
                                        <p:cTn id="45" dur="500" fill="hold"/>
                                        <p:tgtEl>
                                          <p:spTgt spid="61"/>
                                        </p:tgtEl>
                                        <p:attrNameLst>
                                          <p:attrName>ppt_y</p:attrName>
                                        </p:attrNameLst>
                                      </p:cBhvr>
                                      <p:tavLst>
                                        <p:tav tm="0">
                                          <p:val>
                                            <p:strVal val="#ppt_y"/>
                                          </p:val>
                                        </p:tav>
                                        <p:tav tm="100000">
                                          <p:val>
                                            <p:strVal val="#ppt_y"/>
                                          </p:val>
                                        </p:tav>
                                      </p:tavLst>
                                    </p:anim>
                                  </p:childTnLst>
                                </p:cTn>
                              </p:par>
                            </p:childTnLst>
                          </p:cTn>
                        </p:par>
                        <p:par>
                          <p:cTn id="46" fill="hold">
                            <p:stCondLst>
                              <p:cond delay="3000"/>
                            </p:stCondLst>
                            <p:childTnLst>
                              <p:par>
                                <p:cTn id="47" presetID="55"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1000" fill="hold"/>
                                        <p:tgtEl>
                                          <p:spTgt spid="50"/>
                                        </p:tgtEl>
                                        <p:attrNameLst>
                                          <p:attrName>ppt_w</p:attrName>
                                        </p:attrNameLst>
                                      </p:cBhvr>
                                      <p:tavLst>
                                        <p:tav tm="0">
                                          <p:val>
                                            <p:strVal val="#ppt_w*0.70"/>
                                          </p:val>
                                        </p:tav>
                                        <p:tav tm="100000">
                                          <p:val>
                                            <p:strVal val="#ppt_w"/>
                                          </p:val>
                                        </p:tav>
                                      </p:tavLst>
                                    </p:anim>
                                    <p:anim calcmode="lin" valueType="num">
                                      <p:cBhvr>
                                        <p:cTn id="50" dur="1000" fill="hold"/>
                                        <p:tgtEl>
                                          <p:spTgt spid="50"/>
                                        </p:tgtEl>
                                        <p:attrNameLst>
                                          <p:attrName>ppt_h</p:attrName>
                                        </p:attrNameLst>
                                      </p:cBhvr>
                                      <p:tavLst>
                                        <p:tav tm="0">
                                          <p:val>
                                            <p:strVal val="#ppt_h"/>
                                          </p:val>
                                        </p:tav>
                                        <p:tav tm="100000">
                                          <p:val>
                                            <p:strVal val="#ppt_h"/>
                                          </p:val>
                                        </p:tav>
                                      </p:tavLst>
                                    </p:anim>
                                    <p:animEffect transition="in" filter="fade">
                                      <p:cBhvr>
                                        <p:cTn id="51" dur="1000"/>
                                        <p:tgtEl>
                                          <p:spTgt spid="50"/>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p:cTn id="54" dur="1000" fill="hold"/>
                                        <p:tgtEl>
                                          <p:spTgt spid="49"/>
                                        </p:tgtEl>
                                        <p:attrNameLst>
                                          <p:attrName>ppt_w</p:attrName>
                                        </p:attrNameLst>
                                      </p:cBhvr>
                                      <p:tavLst>
                                        <p:tav tm="0">
                                          <p:val>
                                            <p:strVal val="#ppt_w*0.70"/>
                                          </p:val>
                                        </p:tav>
                                        <p:tav tm="100000">
                                          <p:val>
                                            <p:strVal val="#ppt_w"/>
                                          </p:val>
                                        </p:tav>
                                      </p:tavLst>
                                    </p:anim>
                                    <p:anim calcmode="lin" valueType="num">
                                      <p:cBhvr>
                                        <p:cTn id="55" dur="1000" fill="hold"/>
                                        <p:tgtEl>
                                          <p:spTgt spid="49"/>
                                        </p:tgtEl>
                                        <p:attrNameLst>
                                          <p:attrName>ppt_h</p:attrName>
                                        </p:attrNameLst>
                                      </p:cBhvr>
                                      <p:tavLst>
                                        <p:tav tm="0">
                                          <p:val>
                                            <p:strVal val="#ppt_h"/>
                                          </p:val>
                                        </p:tav>
                                        <p:tav tm="100000">
                                          <p:val>
                                            <p:strVal val="#ppt_h"/>
                                          </p:val>
                                        </p:tav>
                                      </p:tavLst>
                                    </p:anim>
                                    <p:animEffect transition="in" filter="fade">
                                      <p:cBhvr>
                                        <p:cTn id="56" dur="1000"/>
                                        <p:tgtEl>
                                          <p:spTgt spid="49"/>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p:cTn id="59" dur="1000" fill="hold"/>
                                        <p:tgtEl>
                                          <p:spTgt spid="59"/>
                                        </p:tgtEl>
                                        <p:attrNameLst>
                                          <p:attrName>ppt_w</p:attrName>
                                        </p:attrNameLst>
                                      </p:cBhvr>
                                      <p:tavLst>
                                        <p:tav tm="0">
                                          <p:val>
                                            <p:strVal val="#ppt_w*0.70"/>
                                          </p:val>
                                        </p:tav>
                                        <p:tav tm="100000">
                                          <p:val>
                                            <p:strVal val="#ppt_w"/>
                                          </p:val>
                                        </p:tav>
                                      </p:tavLst>
                                    </p:anim>
                                    <p:anim calcmode="lin" valueType="num">
                                      <p:cBhvr>
                                        <p:cTn id="60" dur="1000" fill="hold"/>
                                        <p:tgtEl>
                                          <p:spTgt spid="59"/>
                                        </p:tgtEl>
                                        <p:attrNameLst>
                                          <p:attrName>ppt_h</p:attrName>
                                        </p:attrNameLst>
                                      </p:cBhvr>
                                      <p:tavLst>
                                        <p:tav tm="0">
                                          <p:val>
                                            <p:strVal val="#ppt_h"/>
                                          </p:val>
                                        </p:tav>
                                        <p:tav tm="100000">
                                          <p:val>
                                            <p:strVal val="#ppt_h"/>
                                          </p:val>
                                        </p:tav>
                                      </p:tavLst>
                                    </p:anim>
                                    <p:animEffect transition="in" filter="fade">
                                      <p:cBhvr>
                                        <p:cTn id="61" dur="1000"/>
                                        <p:tgtEl>
                                          <p:spTgt spid="59"/>
                                        </p:tgtEl>
                                      </p:cBhvr>
                                    </p:animEffect>
                                  </p:childTnLst>
                                </p:cTn>
                              </p:par>
                              <p:par>
                                <p:cTn id="62" presetID="55"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 calcmode="lin" valueType="num">
                                      <p:cBhvr>
                                        <p:cTn id="64" dur="1000" fill="hold"/>
                                        <p:tgtEl>
                                          <p:spTgt spid="60"/>
                                        </p:tgtEl>
                                        <p:attrNameLst>
                                          <p:attrName>ppt_w</p:attrName>
                                        </p:attrNameLst>
                                      </p:cBhvr>
                                      <p:tavLst>
                                        <p:tav tm="0">
                                          <p:val>
                                            <p:strVal val="#ppt_w*0.70"/>
                                          </p:val>
                                        </p:tav>
                                        <p:tav tm="100000">
                                          <p:val>
                                            <p:strVal val="#ppt_w"/>
                                          </p:val>
                                        </p:tav>
                                      </p:tavLst>
                                    </p:anim>
                                    <p:anim calcmode="lin" valueType="num">
                                      <p:cBhvr>
                                        <p:cTn id="65" dur="1000" fill="hold"/>
                                        <p:tgtEl>
                                          <p:spTgt spid="60"/>
                                        </p:tgtEl>
                                        <p:attrNameLst>
                                          <p:attrName>ppt_h</p:attrName>
                                        </p:attrNameLst>
                                      </p:cBhvr>
                                      <p:tavLst>
                                        <p:tav tm="0">
                                          <p:val>
                                            <p:strVal val="#ppt_h"/>
                                          </p:val>
                                        </p:tav>
                                        <p:tav tm="100000">
                                          <p:val>
                                            <p:strVal val="#ppt_h"/>
                                          </p:val>
                                        </p:tav>
                                      </p:tavLst>
                                    </p:anim>
                                    <p:animEffect transition="in" filter="fade">
                                      <p:cBhvr>
                                        <p:cTn id="66" dur="1000"/>
                                        <p:tgtEl>
                                          <p:spTgt spid="60"/>
                                        </p:tgtEl>
                                      </p:cBhvr>
                                    </p:animEffect>
                                  </p:childTnLst>
                                </p:cTn>
                              </p:par>
                              <p:par>
                                <p:cTn id="67" presetID="55"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anim calcmode="lin" valueType="num">
                                      <p:cBhvr>
                                        <p:cTn id="69" dur="1000" fill="hold"/>
                                        <p:tgtEl>
                                          <p:spTgt spid="57"/>
                                        </p:tgtEl>
                                        <p:attrNameLst>
                                          <p:attrName>ppt_w</p:attrName>
                                        </p:attrNameLst>
                                      </p:cBhvr>
                                      <p:tavLst>
                                        <p:tav tm="0">
                                          <p:val>
                                            <p:strVal val="#ppt_w*0.70"/>
                                          </p:val>
                                        </p:tav>
                                        <p:tav tm="100000">
                                          <p:val>
                                            <p:strVal val="#ppt_w"/>
                                          </p:val>
                                        </p:tav>
                                      </p:tavLst>
                                    </p:anim>
                                    <p:anim calcmode="lin" valueType="num">
                                      <p:cBhvr>
                                        <p:cTn id="70" dur="1000" fill="hold"/>
                                        <p:tgtEl>
                                          <p:spTgt spid="57"/>
                                        </p:tgtEl>
                                        <p:attrNameLst>
                                          <p:attrName>ppt_h</p:attrName>
                                        </p:attrNameLst>
                                      </p:cBhvr>
                                      <p:tavLst>
                                        <p:tav tm="0">
                                          <p:val>
                                            <p:strVal val="#ppt_h"/>
                                          </p:val>
                                        </p:tav>
                                        <p:tav tm="100000">
                                          <p:val>
                                            <p:strVal val="#ppt_h"/>
                                          </p:val>
                                        </p:tav>
                                      </p:tavLst>
                                    </p:anim>
                                    <p:animEffect transition="in" filter="fade">
                                      <p:cBhvr>
                                        <p:cTn id="71" dur="1000"/>
                                        <p:tgtEl>
                                          <p:spTgt spid="57"/>
                                        </p:tgtEl>
                                      </p:cBhvr>
                                    </p:animEffect>
                                  </p:childTnLst>
                                </p:cTn>
                              </p:par>
                              <p:par>
                                <p:cTn id="72" presetID="55" presetClass="entr" presetSubtype="0" fill="hold" grpId="0" nodeType="with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p:cTn id="74" dur="1000" fill="hold"/>
                                        <p:tgtEl>
                                          <p:spTgt spid="58"/>
                                        </p:tgtEl>
                                        <p:attrNameLst>
                                          <p:attrName>ppt_w</p:attrName>
                                        </p:attrNameLst>
                                      </p:cBhvr>
                                      <p:tavLst>
                                        <p:tav tm="0">
                                          <p:val>
                                            <p:strVal val="#ppt_w*0.70"/>
                                          </p:val>
                                        </p:tav>
                                        <p:tav tm="100000">
                                          <p:val>
                                            <p:strVal val="#ppt_w"/>
                                          </p:val>
                                        </p:tav>
                                      </p:tavLst>
                                    </p:anim>
                                    <p:anim calcmode="lin" valueType="num">
                                      <p:cBhvr>
                                        <p:cTn id="75" dur="1000" fill="hold"/>
                                        <p:tgtEl>
                                          <p:spTgt spid="58"/>
                                        </p:tgtEl>
                                        <p:attrNameLst>
                                          <p:attrName>ppt_h</p:attrName>
                                        </p:attrNameLst>
                                      </p:cBhvr>
                                      <p:tavLst>
                                        <p:tav tm="0">
                                          <p:val>
                                            <p:strVal val="#ppt_h"/>
                                          </p:val>
                                        </p:tav>
                                        <p:tav tm="100000">
                                          <p:val>
                                            <p:strVal val="#ppt_h"/>
                                          </p:val>
                                        </p:tav>
                                      </p:tavLst>
                                    </p:anim>
                                    <p:animEffect transition="in" filter="fade">
                                      <p:cBhvr>
                                        <p:cTn id="76" dur="1000"/>
                                        <p:tgtEl>
                                          <p:spTgt spid="58"/>
                                        </p:tgtEl>
                                      </p:cBhvr>
                                    </p:animEffect>
                                  </p:childTnLst>
                                </p:cTn>
                              </p:par>
                              <p:par>
                                <p:cTn id="77" presetID="55"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 calcmode="lin" valueType="num">
                                      <p:cBhvr>
                                        <p:cTn id="79" dur="1000" fill="hold"/>
                                        <p:tgtEl>
                                          <p:spTgt spid="55"/>
                                        </p:tgtEl>
                                        <p:attrNameLst>
                                          <p:attrName>ppt_w</p:attrName>
                                        </p:attrNameLst>
                                      </p:cBhvr>
                                      <p:tavLst>
                                        <p:tav tm="0">
                                          <p:val>
                                            <p:strVal val="#ppt_w*0.70"/>
                                          </p:val>
                                        </p:tav>
                                        <p:tav tm="100000">
                                          <p:val>
                                            <p:strVal val="#ppt_w"/>
                                          </p:val>
                                        </p:tav>
                                      </p:tavLst>
                                    </p:anim>
                                    <p:anim calcmode="lin" valueType="num">
                                      <p:cBhvr>
                                        <p:cTn id="80" dur="1000" fill="hold"/>
                                        <p:tgtEl>
                                          <p:spTgt spid="55"/>
                                        </p:tgtEl>
                                        <p:attrNameLst>
                                          <p:attrName>ppt_h</p:attrName>
                                        </p:attrNameLst>
                                      </p:cBhvr>
                                      <p:tavLst>
                                        <p:tav tm="0">
                                          <p:val>
                                            <p:strVal val="#ppt_h"/>
                                          </p:val>
                                        </p:tav>
                                        <p:tav tm="100000">
                                          <p:val>
                                            <p:strVal val="#ppt_h"/>
                                          </p:val>
                                        </p:tav>
                                      </p:tavLst>
                                    </p:anim>
                                    <p:animEffect transition="in" filter="fade">
                                      <p:cBhvr>
                                        <p:cTn id="81" dur="1000"/>
                                        <p:tgtEl>
                                          <p:spTgt spid="55"/>
                                        </p:tgtEl>
                                      </p:cBhvr>
                                    </p:animEffect>
                                  </p:childTnLst>
                                </p:cTn>
                              </p:par>
                              <p:par>
                                <p:cTn id="82" presetID="55" presetClass="entr" presetSubtype="0"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 calcmode="lin" valueType="num">
                                      <p:cBhvr>
                                        <p:cTn id="84" dur="1000" fill="hold"/>
                                        <p:tgtEl>
                                          <p:spTgt spid="56"/>
                                        </p:tgtEl>
                                        <p:attrNameLst>
                                          <p:attrName>ppt_w</p:attrName>
                                        </p:attrNameLst>
                                      </p:cBhvr>
                                      <p:tavLst>
                                        <p:tav tm="0">
                                          <p:val>
                                            <p:strVal val="#ppt_w*0.70"/>
                                          </p:val>
                                        </p:tav>
                                        <p:tav tm="100000">
                                          <p:val>
                                            <p:strVal val="#ppt_w"/>
                                          </p:val>
                                        </p:tav>
                                      </p:tavLst>
                                    </p:anim>
                                    <p:anim calcmode="lin" valueType="num">
                                      <p:cBhvr>
                                        <p:cTn id="85" dur="1000" fill="hold"/>
                                        <p:tgtEl>
                                          <p:spTgt spid="56"/>
                                        </p:tgtEl>
                                        <p:attrNameLst>
                                          <p:attrName>ppt_h</p:attrName>
                                        </p:attrNameLst>
                                      </p:cBhvr>
                                      <p:tavLst>
                                        <p:tav tm="0">
                                          <p:val>
                                            <p:strVal val="#ppt_h"/>
                                          </p:val>
                                        </p:tav>
                                        <p:tav tm="100000">
                                          <p:val>
                                            <p:strVal val="#ppt_h"/>
                                          </p:val>
                                        </p:tav>
                                      </p:tavLst>
                                    </p:anim>
                                    <p:animEffect transition="in" filter="fade">
                                      <p:cBhvr>
                                        <p:cTn id="86" dur="1000"/>
                                        <p:tgtEl>
                                          <p:spTgt spid="56"/>
                                        </p:tgtEl>
                                      </p:cBhvr>
                                    </p:animEffect>
                                  </p:childTnLst>
                                </p:cTn>
                              </p:par>
                              <p:par>
                                <p:cTn id="87" presetID="55"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anim calcmode="lin" valueType="num">
                                      <p:cBhvr>
                                        <p:cTn id="89" dur="1000" fill="hold"/>
                                        <p:tgtEl>
                                          <p:spTgt spid="53"/>
                                        </p:tgtEl>
                                        <p:attrNameLst>
                                          <p:attrName>ppt_w</p:attrName>
                                        </p:attrNameLst>
                                      </p:cBhvr>
                                      <p:tavLst>
                                        <p:tav tm="0">
                                          <p:val>
                                            <p:strVal val="#ppt_w*0.70"/>
                                          </p:val>
                                        </p:tav>
                                        <p:tav tm="100000">
                                          <p:val>
                                            <p:strVal val="#ppt_w"/>
                                          </p:val>
                                        </p:tav>
                                      </p:tavLst>
                                    </p:anim>
                                    <p:anim calcmode="lin" valueType="num">
                                      <p:cBhvr>
                                        <p:cTn id="90" dur="1000" fill="hold"/>
                                        <p:tgtEl>
                                          <p:spTgt spid="53"/>
                                        </p:tgtEl>
                                        <p:attrNameLst>
                                          <p:attrName>ppt_h</p:attrName>
                                        </p:attrNameLst>
                                      </p:cBhvr>
                                      <p:tavLst>
                                        <p:tav tm="0">
                                          <p:val>
                                            <p:strVal val="#ppt_h"/>
                                          </p:val>
                                        </p:tav>
                                        <p:tav tm="100000">
                                          <p:val>
                                            <p:strVal val="#ppt_h"/>
                                          </p:val>
                                        </p:tav>
                                      </p:tavLst>
                                    </p:anim>
                                    <p:animEffect transition="in" filter="fade">
                                      <p:cBhvr>
                                        <p:cTn id="91" dur="1000"/>
                                        <p:tgtEl>
                                          <p:spTgt spid="53"/>
                                        </p:tgtEl>
                                      </p:cBhvr>
                                    </p:animEffect>
                                  </p:childTnLst>
                                </p:cTn>
                              </p:par>
                              <p:par>
                                <p:cTn id="92" presetID="55" presetClass="entr" presetSubtype="0"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 calcmode="lin" valueType="num">
                                      <p:cBhvr>
                                        <p:cTn id="94" dur="1000" fill="hold"/>
                                        <p:tgtEl>
                                          <p:spTgt spid="54"/>
                                        </p:tgtEl>
                                        <p:attrNameLst>
                                          <p:attrName>ppt_w</p:attrName>
                                        </p:attrNameLst>
                                      </p:cBhvr>
                                      <p:tavLst>
                                        <p:tav tm="0">
                                          <p:val>
                                            <p:strVal val="#ppt_w*0.70"/>
                                          </p:val>
                                        </p:tav>
                                        <p:tav tm="100000">
                                          <p:val>
                                            <p:strVal val="#ppt_w"/>
                                          </p:val>
                                        </p:tav>
                                      </p:tavLst>
                                    </p:anim>
                                    <p:anim calcmode="lin" valueType="num">
                                      <p:cBhvr>
                                        <p:cTn id="95" dur="1000" fill="hold"/>
                                        <p:tgtEl>
                                          <p:spTgt spid="54"/>
                                        </p:tgtEl>
                                        <p:attrNameLst>
                                          <p:attrName>ppt_h</p:attrName>
                                        </p:attrNameLst>
                                      </p:cBhvr>
                                      <p:tavLst>
                                        <p:tav tm="0">
                                          <p:val>
                                            <p:strVal val="#ppt_h"/>
                                          </p:val>
                                        </p:tav>
                                        <p:tav tm="100000">
                                          <p:val>
                                            <p:strVal val="#ppt_h"/>
                                          </p:val>
                                        </p:tav>
                                      </p:tavLst>
                                    </p:anim>
                                    <p:animEffect transition="in" filter="fade">
                                      <p:cBhvr>
                                        <p:cTn id="96" dur="1000"/>
                                        <p:tgtEl>
                                          <p:spTgt spid="54"/>
                                        </p:tgtEl>
                                      </p:cBhvr>
                                    </p:animEffect>
                                  </p:childTnLst>
                                </p:cTn>
                              </p:par>
                              <p:par>
                                <p:cTn id="97" presetID="55"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 calcmode="lin" valueType="num">
                                      <p:cBhvr>
                                        <p:cTn id="99" dur="1000" fill="hold"/>
                                        <p:tgtEl>
                                          <p:spTgt spid="51"/>
                                        </p:tgtEl>
                                        <p:attrNameLst>
                                          <p:attrName>ppt_w</p:attrName>
                                        </p:attrNameLst>
                                      </p:cBhvr>
                                      <p:tavLst>
                                        <p:tav tm="0">
                                          <p:val>
                                            <p:strVal val="#ppt_w*0.70"/>
                                          </p:val>
                                        </p:tav>
                                        <p:tav tm="100000">
                                          <p:val>
                                            <p:strVal val="#ppt_w"/>
                                          </p:val>
                                        </p:tav>
                                      </p:tavLst>
                                    </p:anim>
                                    <p:anim calcmode="lin" valueType="num">
                                      <p:cBhvr>
                                        <p:cTn id="100" dur="1000" fill="hold"/>
                                        <p:tgtEl>
                                          <p:spTgt spid="51"/>
                                        </p:tgtEl>
                                        <p:attrNameLst>
                                          <p:attrName>ppt_h</p:attrName>
                                        </p:attrNameLst>
                                      </p:cBhvr>
                                      <p:tavLst>
                                        <p:tav tm="0">
                                          <p:val>
                                            <p:strVal val="#ppt_h"/>
                                          </p:val>
                                        </p:tav>
                                        <p:tav tm="100000">
                                          <p:val>
                                            <p:strVal val="#ppt_h"/>
                                          </p:val>
                                        </p:tav>
                                      </p:tavLst>
                                    </p:anim>
                                    <p:animEffect transition="in" filter="fade">
                                      <p:cBhvr>
                                        <p:cTn id="101" dur="1000"/>
                                        <p:tgtEl>
                                          <p:spTgt spid="51"/>
                                        </p:tgtEl>
                                      </p:cBhvr>
                                    </p:animEffect>
                                  </p:childTnLst>
                                </p:cTn>
                              </p:par>
                              <p:par>
                                <p:cTn id="102" presetID="55" presetClass="entr" presetSubtype="0" fill="hold" grpId="0" nodeType="withEffect">
                                  <p:stCondLst>
                                    <p:cond delay="0"/>
                                  </p:stCondLst>
                                  <p:childTnLst>
                                    <p:set>
                                      <p:cBhvr>
                                        <p:cTn id="103" dur="1" fill="hold">
                                          <p:stCondLst>
                                            <p:cond delay="0"/>
                                          </p:stCondLst>
                                        </p:cTn>
                                        <p:tgtEl>
                                          <p:spTgt spid="52"/>
                                        </p:tgtEl>
                                        <p:attrNameLst>
                                          <p:attrName>style.visibility</p:attrName>
                                        </p:attrNameLst>
                                      </p:cBhvr>
                                      <p:to>
                                        <p:strVal val="visible"/>
                                      </p:to>
                                    </p:set>
                                    <p:anim calcmode="lin" valueType="num">
                                      <p:cBhvr>
                                        <p:cTn id="104" dur="1000" fill="hold"/>
                                        <p:tgtEl>
                                          <p:spTgt spid="52"/>
                                        </p:tgtEl>
                                        <p:attrNameLst>
                                          <p:attrName>ppt_w</p:attrName>
                                        </p:attrNameLst>
                                      </p:cBhvr>
                                      <p:tavLst>
                                        <p:tav tm="0">
                                          <p:val>
                                            <p:strVal val="#ppt_w*0.70"/>
                                          </p:val>
                                        </p:tav>
                                        <p:tav tm="100000">
                                          <p:val>
                                            <p:strVal val="#ppt_w"/>
                                          </p:val>
                                        </p:tav>
                                      </p:tavLst>
                                    </p:anim>
                                    <p:anim calcmode="lin" valueType="num">
                                      <p:cBhvr>
                                        <p:cTn id="105" dur="1000" fill="hold"/>
                                        <p:tgtEl>
                                          <p:spTgt spid="52"/>
                                        </p:tgtEl>
                                        <p:attrNameLst>
                                          <p:attrName>ppt_h</p:attrName>
                                        </p:attrNameLst>
                                      </p:cBhvr>
                                      <p:tavLst>
                                        <p:tav tm="0">
                                          <p:val>
                                            <p:strVal val="#ppt_h"/>
                                          </p:val>
                                        </p:tav>
                                        <p:tav tm="100000">
                                          <p:val>
                                            <p:strVal val="#ppt_h"/>
                                          </p:val>
                                        </p:tav>
                                      </p:tavLst>
                                    </p:anim>
                                    <p:animEffect transition="in" filter="fade">
                                      <p:cBhvr>
                                        <p:cTn id="106"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盈利状况</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63"/>
          <p:cNvSpPr txBox="1"/>
          <p:nvPr/>
        </p:nvSpPr>
        <p:spPr>
          <a:xfrm>
            <a:off x="7298913" y="3618502"/>
            <a:ext cx="476309" cy="269927"/>
          </a:xfrm>
          <a:prstGeom prst="rect">
            <a:avLst/>
          </a:prstGeom>
          <a:noFill/>
        </p:spPr>
        <p:txBody>
          <a:bodyPr wrap="none" lIns="42970" tIns="21485" rIns="42970" bIns="21485" rtlCol="0">
            <a:spAutoFit/>
          </a:bodyPr>
          <a:lstStyle/>
          <a:p>
            <a:r>
              <a:rPr lang="id-ID" sz="1470" dirty="0">
                <a:latin typeface="微软雅黑" panose="020B0503020204020204" pitchFamily="34" charset="-122"/>
                <a:ea typeface="微软雅黑" panose="020B0503020204020204" pitchFamily="34" charset="-122"/>
              </a:rPr>
              <a:t>45%</a:t>
            </a:r>
          </a:p>
        </p:txBody>
      </p:sp>
      <p:sp>
        <p:nvSpPr>
          <p:cNvPr id="29" name="Rectangle 1"/>
          <p:cNvSpPr/>
          <p:nvPr/>
        </p:nvSpPr>
        <p:spPr>
          <a:xfrm>
            <a:off x="7257104" y="3911636"/>
            <a:ext cx="561277" cy="1326903"/>
          </a:xfrm>
          <a:prstGeom prst="rect">
            <a:avLst/>
          </a:prstGeom>
          <a:solidFill>
            <a:schemeClr val="bg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2970" tIns="21485" rIns="42970" bIns="21485" rtlCol="0" anchor="ctr"/>
          <a:lstStyle/>
          <a:p>
            <a:pPr algn="ctr"/>
            <a:endParaRPr lang="id-ID" sz="780">
              <a:solidFill>
                <a:schemeClr val="accent2"/>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128581" y="4952016"/>
            <a:ext cx="761747" cy="929244"/>
            <a:chOff x="14161706" y="9878803"/>
            <a:chExt cx="1551495" cy="1853753"/>
          </a:xfrm>
        </p:grpSpPr>
        <p:sp>
          <p:nvSpPr>
            <p:cNvPr id="31" name="TextBox 71"/>
            <p:cNvSpPr txBox="1"/>
            <p:nvPr/>
          </p:nvSpPr>
          <p:spPr>
            <a:xfrm>
              <a:off x="14161706" y="11202995"/>
              <a:ext cx="1551495" cy="529561"/>
            </a:xfrm>
            <a:prstGeom prst="rect">
              <a:avLst/>
            </a:prstGeom>
            <a:noFill/>
          </p:spPr>
          <p:txBody>
            <a:bodyPr wrap="none" rtlCol="0">
              <a:spAutoFit/>
            </a:bodyPr>
            <a:lstStyle/>
            <a:p>
              <a:pPr algn="ctr"/>
              <a:r>
                <a:rPr lang="zh-CN" altLang="en-US" sz="1125" dirty="0">
                  <a:solidFill>
                    <a:srgbClr val="01559B"/>
                  </a:solidFill>
                  <a:latin typeface="微软雅黑" panose="020B0503020204020204" pitchFamily="34" charset="-122"/>
                  <a:ea typeface="微软雅黑" panose="020B0503020204020204" pitchFamily="34" charset="-122"/>
                </a:rPr>
                <a:t>添加标题</a:t>
              </a:r>
              <a:endParaRPr lang="id-ID" sz="1125" dirty="0">
                <a:solidFill>
                  <a:srgbClr val="01559B"/>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14421547" y="9878803"/>
              <a:ext cx="1143186" cy="1143185"/>
              <a:chOff x="14421547" y="9878803"/>
              <a:chExt cx="1143186" cy="1143185"/>
            </a:xfrm>
          </p:grpSpPr>
          <p:sp>
            <p:nvSpPr>
              <p:cNvPr id="33" name="Oval 2"/>
              <p:cNvSpPr/>
              <p:nvPr/>
            </p:nvSpPr>
            <p:spPr>
              <a:xfrm>
                <a:off x="14421547" y="9878803"/>
                <a:ext cx="1143186" cy="1143185"/>
              </a:xfrm>
              <a:prstGeom prst="ellipse">
                <a:avLst/>
              </a:prstGeom>
              <a:gradFill>
                <a:gsLst>
                  <a:gs pos="5000">
                    <a:srgbClr val="0070C0"/>
                  </a:gs>
                  <a:gs pos="100000">
                    <a:srgbClr val="01559B"/>
                  </a:gs>
                </a:gsLst>
                <a:lin ang="27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80">
                  <a:solidFill>
                    <a:schemeClr val="accent2"/>
                  </a:solidFill>
                  <a:latin typeface="微软雅黑" panose="020B0503020204020204" pitchFamily="34" charset="-122"/>
                  <a:ea typeface="微软雅黑" panose="020B0503020204020204" pitchFamily="34" charset="-122"/>
                </a:endParaRPr>
              </a:p>
            </p:txBody>
          </p:sp>
          <p:sp>
            <p:nvSpPr>
              <p:cNvPr id="34" name="TextBox 69"/>
              <p:cNvSpPr txBox="1"/>
              <p:nvPr/>
            </p:nvSpPr>
            <p:spPr>
              <a:xfrm>
                <a:off x="14656491" y="10165660"/>
                <a:ext cx="784238" cy="822099"/>
              </a:xfrm>
              <a:prstGeom prst="rect">
                <a:avLst/>
              </a:prstGeom>
              <a:noFill/>
            </p:spPr>
            <p:txBody>
              <a:bodyPr wrap="none" rtlCol="0">
                <a:spAutoFit/>
              </a:bodyPr>
              <a:lstStyle/>
              <a:p>
                <a:r>
                  <a:rPr lang="en-US" sz="2080" b="1" dirty="0">
                    <a:solidFill>
                      <a:schemeClr val="bg1"/>
                    </a:solidFill>
                    <a:latin typeface="微软雅黑" panose="020B0503020204020204" pitchFamily="34" charset="-122"/>
                    <a:ea typeface="微软雅黑" panose="020B0503020204020204" pitchFamily="34" charset="-122"/>
                  </a:rPr>
                  <a:t>A</a:t>
                </a:r>
                <a:endParaRPr lang="id-ID" sz="2080" b="1" dirty="0">
                  <a:solidFill>
                    <a:schemeClr val="bg1"/>
                  </a:solidFill>
                  <a:latin typeface="微软雅黑" panose="020B0503020204020204" pitchFamily="34" charset="-122"/>
                  <a:ea typeface="微软雅黑" panose="020B0503020204020204" pitchFamily="34" charset="-122"/>
                </a:endParaRPr>
              </a:p>
            </p:txBody>
          </p:sp>
        </p:grpSp>
      </p:grpSp>
      <p:grpSp>
        <p:nvGrpSpPr>
          <p:cNvPr id="35" name="组合 34"/>
          <p:cNvGrpSpPr/>
          <p:nvPr/>
        </p:nvGrpSpPr>
        <p:grpSpPr>
          <a:xfrm>
            <a:off x="1702182" y="4033407"/>
            <a:ext cx="4462893" cy="1703703"/>
            <a:chOff x="3431297" y="8021824"/>
            <a:chExt cx="9089839" cy="3398729"/>
          </a:xfrm>
        </p:grpSpPr>
        <p:sp>
          <p:nvSpPr>
            <p:cNvPr id="36" name="TextBox 26"/>
            <p:cNvSpPr txBox="1"/>
            <p:nvPr/>
          </p:nvSpPr>
          <p:spPr>
            <a:xfrm>
              <a:off x="3431297" y="10890991"/>
              <a:ext cx="1551495" cy="529562"/>
            </a:xfrm>
            <a:prstGeom prst="rect">
              <a:avLst/>
            </a:prstGeom>
            <a:noFill/>
          </p:spPr>
          <p:txBody>
            <a:bodyPr wrap="none" rtlCol="0">
              <a:spAutoFit/>
            </a:bodyPr>
            <a:lstStyle/>
            <a:p>
              <a:r>
                <a:rPr lang="zh-CN" altLang="en-US" sz="1125"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id-ID" altLang="zh-CN" sz="1125"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5238872" y="8262350"/>
              <a:ext cx="5824782" cy="2884595"/>
              <a:chOff x="5084915" y="8029674"/>
              <a:chExt cx="4462044" cy="2884595"/>
            </a:xfrm>
          </p:grpSpPr>
          <p:cxnSp>
            <p:nvCxnSpPr>
              <p:cNvPr id="57" name="Straight Connector 54"/>
              <p:cNvCxnSpPr/>
              <p:nvPr/>
            </p:nvCxnSpPr>
            <p:spPr>
              <a:xfrm>
                <a:off x="5084917" y="10910699"/>
                <a:ext cx="4462042" cy="3570"/>
              </a:xfrm>
              <a:prstGeom prst="line">
                <a:avLst/>
              </a:prstGeom>
              <a:ln w="254000" cap="rnd">
                <a:solidFill>
                  <a:schemeClr val="bg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Connector 20"/>
              <p:cNvCxnSpPr/>
              <p:nvPr/>
            </p:nvCxnSpPr>
            <p:spPr>
              <a:xfrm>
                <a:off x="5084915" y="10910699"/>
                <a:ext cx="2584913" cy="0"/>
              </a:xfrm>
              <a:prstGeom prst="line">
                <a:avLst/>
              </a:prstGeom>
              <a:ln w="254000" cap="rnd">
                <a:gradFill>
                  <a:gsLst>
                    <a:gs pos="0">
                      <a:srgbClr val="0070C0"/>
                    </a:gs>
                    <a:gs pos="100000">
                      <a:srgbClr val="01559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4"/>
              <p:cNvCxnSpPr/>
              <p:nvPr/>
            </p:nvCxnSpPr>
            <p:spPr>
              <a:xfrm>
                <a:off x="5084917" y="9973890"/>
                <a:ext cx="4462042" cy="3570"/>
              </a:xfrm>
              <a:prstGeom prst="line">
                <a:avLst/>
              </a:prstGeom>
              <a:ln w="254000" cap="rnd">
                <a:solidFill>
                  <a:schemeClr val="bg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Connector 20"/>
              <p:cNvCxnSpPr/>
              <p:nvPr/>
            </p:nvCxnSpPr>
            <p:spPr>
              <a:xfrm>
                <a:off x="5084915" y="9973890"/>
                <a:ext cx="3814463" cy="0"/>
              </a:xfrm>
              <a:prstGeom prst="line">
                <a:avLst/>
              </a:prstGeom>
              <a:ln w="254000" cap="rnd">
                <a:gradFill>
                  <a:gsLst>
                    <a:gs pos="0">
                      <a:srgbClr val="0070C0"/>
                    </a:gs>
                    <a:gs pos="100000">
                      <a:srgbClr val="01559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Straight Connector 54"/>
              <p:cNvCxnSpPr/>
              <p:nvPr/>
            </p:nvCxnSpPr>
            <p:spPr>
              <a:xfrm>
                <a:off x="5084917" y="9109794"/>
                <a:ext cx="4462042" cy="3570"/>
              </a:xfrm>
              <a:prstGeom prst="line">
                <a:avLst/>
              </a:prstGeom>
              <a:ln w="254000" cap="rnd">
                <a:solidFill>
                  <a:schemeClr val="bg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Connector 20"/>
              <p:cNvCxnSpPr/>
              <p:nvPr/>
            </p:nvCxnSpPr>
            <p:spPr>
              <a:xfrm>
                <a:off x="5084915" y="9109794"/>
                <a:ext cx="2584913" cy="0"/>
              </a:xfrm>
              <a:prstGeom prst="line">
                <a:avLst/>
              </a:prstGeom>
              <a:ln w="254000" cap="rnd">
                <a:gradFill>
                  <a:gsLst>
                    <a:gs pos="0">
                      <a:srgbClr val="0070C0"/>
                    </a:gs>
                    <a:gs pos="100000">
                      <a:srgbClr val="01559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54"/>
              <p:cNvCxnSpPr/>
              <p:nvPr/>
            </p:nvCxnSpPr>
            <p:spPr>
              <a:xfrm>
                <a:off x="5084917" y="8029674"/>
                <a:ext cx="4462042" cy="3570"/>
              </a:xfrm>
              <a:prstGeom prst="line">
                <a:avLst/>
              </a:prstGeom>
              <a:ln w="254000" cap="rnd">
                <a:solidFill>
                  <a:schemeClr val="bg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Connector 20"/>
              <p:cNvCxnSpPr/>
              <p:nvPr/>
            </p:nvCxnSpPr>
            <p:spPr>
              <a:xfrm>
                <a:off x="5084915" y="8029674"/>
                <a:ext cx="3814463" cy="0"/>
              </a:xfrm>
              <a:prstGeom prst="line">
                <a:avLst/>
              </a:prstGeom>
              <a:ln w="254000" cap="rnd">
                <a:gradFill>
                  <a:gsLst>
                    <a:gs pos="0">
                      <a:srgbClr val="0070C0"/>
                    </a:gs>
                    <a:gs pos="100000">
                      <a:srgbClr val="01559B"/>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11320490" y="8021824"/>
              <a:ext cx="1091338" cy="476480"/>
              <a:chOff x="10521786" y="7959282"/>
              <a:chExt cx="1091338" cy="476480"/>
            </a:xfrm>
          </p:grpSpPr>
          <p:sp>
            <p:nvSpPr>
              <p:cNvPr id="54" name="Isosceles Triangle 45"/>
              <p:cNvSpPr/>
              <p:nvPr/>
            </p:nvSpPr>
            <p:spPr bwMode="auto">
              <a:xfrm rot="16200000">
                <a:off x="10506276" y="8091400"/>
                <a:ext cx="248738" cy="217718"/>
              </a:xfrm>
              <a:prstGeom prst="triangle">
                <a:avLst/>
              </a:prstGeom>
              <a:solidFill>
                <a:srgbClr val="01559B"/>
              </a:solidFill>
              <a:ln w="762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d-ID" sz="345">
                  <a:latin typeface="微软雅黑" panose="020B0503020204020204" pitchFamily="34" charset="-122"/>
                  <a:ea typeface="微软雅黑" panose="020B0503020204020204" pitchFamily="34" charset="-122"/>
                </a:endParaRPr>
              </a:p>
            </p:txBody>
          </p:sp>
          <p:sp>
            <p:nvSpPr>
              <p:cNvPr id="55" name="Rounded Rectangle 47"/>
              <p:cNvSpPr/>
              <p:nvPr/>
            </p:nvSpPr>
            <p:spPr bwMode="auto">
              <a:xfrm>
                <a:off x="10627092" y="8029674"/>
                <a:ext cx="860392" cy="342641"/>
              </a:xfrm>
              <a:prstGeom prst="roundRect">
                <a:avLst/>
              </a:prstGeom>
              <a:solidFill>
                <a:srgbClr val="01559B"/>
              </a:solidFill>
              <a:ln w="762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d-ID" sz="345">
                  <a:latin typeface="微软雅黑" panose="020B0503020204020204" pitchFamily="34" charset="-122"/>
                  <a:ea typeface="微软雅黑" panose="020B0503020204020204" pitchFamily="34" charset="-122"/>
                </a:endParaRPr>
              </a:p>
            </p:txBody>
          </p:sp>
          <p:sp>
            <p:nvSpPr>
              <p:cNvPr id="56" name="TextBox 59"/>
              <p:cNvSpPr txBox="1">
                <a:spLocks noChangeArrowheads="1"/>
              </p:cNvSpPr>
              <p:nvPr/>
            </p:nvSpPr>
            <p:spPr bwMode="auto">
              <a:xfrm>
                <a:off x="10571082" y="7959282"/>
                <a:ext cx="1042042" cy="476480"/>
              </a:xfrm>
              <a:prstGeom prst="rect">
                <a:avLst/>
              </a:prstGeom>
              <a:noFill/>
              <a:ln w="9525">
                <a:noFill/>
                <a:miter lim="800000"/>
              </a:ln>
            </p:spPr>
            <p:txBody>
              <a:bodyPr wrap="square">
                <a:spAutoFit/>
              </a:bodyPr>
              <a:lstStyle/>
              <a:p>
                <a:pPr algn="ctr"/>
                <a:r>
                  <a:rPr lang="id-ID" sz="950" dirty="0">
                    <a:solidFill>
                      <a:schemeClr val="bg1"/>
                    </a:solidFill>
                    <a:latin typeface="微软雅黑" panose="020B0503020204020204" pitchFamily="34" charset="-122"/>
                    <a:ea typeface="微软雅黑" panose="020B0503020204020204" pitchFamily="34" charset="-122"/>
                  </a:rPr>
                  <a:t>95%</a:t>
                </a:r>
              </a:p>
            </p:txBody>
          </p:sp>
        </p:grpSp>
        <p:grpSp>
          <p:nvGrpSpPr>
            <p:cNvPr id="39" name="组合 38"/>
            <p:cNvGrpSpPr/>
            <p:nvPr/>
          </p:nvGrpSpPr>
          <p:grpSpPr>
            <a:xfrm>
              <a:off x="11320490" y="9096826"/>
              <a:ext cx="1059857" cy="476480"/>
              <a:chOff x="10521786" y="7967907"/>
              <a:chExt cx="1059857" cy="476480"/>
            </a:xfrm>
          </p:grpSpPr>
          <p:sp>
            <p:nvSpPr>
              <p:cNvPr id="51" name="Isosceles Triangle 45"/>
              <p:cNvSpPr/>
              <p:nvPr/>
            </p:nvSpPr>
            <p:spPr bwMode="auto">
              <a:xfrm rot="16200000">
                <a:off x="10506276" y="8091400"/>
                <a:ext cx="248738" cy="217718"/>
              </a:xfrm>
              <a:prstGeom prst="triangle">
                <a:avLst/>
              </a:prstGeom>
              <a:solidFill>
                <a:srgbClr val="01559B"/>
              </a:solidFill>
              <a:ln w="762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d-ID" sz="345">
                  <a:latin typeface="微软雅黑" panose="020B0503020204020204" pitchFamily="34" charset="-122"/>
                  <a:ea typeface="微软雅黑" panose="020B0503020204020204" pitchFamily="34" charset="-122"/>
                </a:endParaRPr>
              </a:p>
            </p:txBody>
          </p:sp>
          <p:sp>
            <p:nvSpPr>
              <p:cNvPr id="52" name="Rounded Rectangle 47"/>
              <p:cNvSpPr/>
              <p:nvPr/>
            </p:nvSpPr>
            <p:spPr bwMode="auto">
              <a:xfrm>
                <a:off x="10627092" y="8029674"/>
                <a:ext cx="860392" cy="342641"/>
              </a:xfrm>
              <a:prstGeom prst="roundRect">
                <a:avLst/>
              </a:prstGeom>
              <a:solidFill>
                <a:srgbClr val="01559B"/>
              </a:solidFill>
              <a:ln w="762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d-ID" sz="345">
                  <a:latin typeface="微软雅黑" panose="020B0503020204020204" pitchFamily="34" charset="-122"/>
                  <a:ea typeface="微软雅黑" panose="020B0503020204020204" pitchFamily="34" charset="-122"/>
                </a:endParaRPr>
              </a:p>
            </p:txBody>
          </p:sp>
          <p:sp>
            <p:nvSpPr>
              <p:cNvPr id="53" name="TextBox 59"/>
              <p:cNvSpPr txBox="1">
                <a:spLocks noChangeArrowheads="1"/>
              </p:cNvSpPr>
              <p:nvPr/>
            </p:nvSpPr>
            <p:spPr bwMode="auto">
              <a:xfrm>
                <a:off x="10602564" y="7967907"/>
                <a:ext cx="979079" cy="476480"/>
              </a:xfrm>
              <a:prstGeom prst="rect">
                <a:avLst/>
              </a:prstGeom>
              <a:noFill/>
              <a:ln w="9525">
                <a:noFill/>
                <a:miter lim="800000"/>
              </a:ln>
            </p:spPr>
            <p:txBody>
              <a:bodyPr wrap="square">
                <a:spAutoFit/>
              </a:bodyPr>
              <a:lstStyle/>
              <a:p>
                <a:pPr algn="ctr"/>
                <a:r>
                  <a:rPr lang="id-ID" sz="950" dirty="0">
                    <a:solidFill>
                      <a:schemeClr val="bg1"/>
                    </a:solidFill>
                    <a:latin typeface="微软雅黑" panose="020B0503020204020204" pitchFamily="34" charset="-122"/>
                    <a:ea typeface="微软雅黑" panose="020B0503020204020204" pitchFamily="34" charset="-122"/>
                  </a:rPr>
                  <a:t>95%</a:t>
                </a:r>
              </a:p>
            </p:txBody>
          </p:sp>
        </p:grpSp>
        <p:grpSp>
          <p:nvGrpSpPr>
            <p:cNvPr id="40" name="组合 39"/>
            <p:cNvGrpSpPr/>
            <p:nvPr/>
          </p:nvGrpSpPr>
          <p:grpSpPr>
            <a:xfrm>
              <a:off x="11320490" y="9972015"/>
              <a:ext cx="1200646" cy="476480"/>
              <a:chOff x="10521786" y="7982570"/>
              <a:chExt cx="1200646" cy="476480"/>
            </a:xfrm>
          </p:grpSpPr>
          <p:sp>
            <p:nvSpPr>
              <p:cNvPr id="48" name="Isosceles Triangle 45"/>
              <p:cNvSpPr/>
              <p:nvPr/>
            </p:nvSpPr>
            <p:spPr bwMode="auto">
              <a:xfrm rot="16200000">
                <a:off x="10506276" y="8091400"/>
                <a:ext cx="248738" cy="217718"/>
              </a:xfrm>
              <a:prstGeom prst="triangle">
                <a:avLst/>
              </a:prstGeom>
              <a:solidFill>
                <a:srgbClr val="01559B"/>
              </a:solidFill>
              <a:ln w="762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d-ID" sz="345">
                  <a:latin typeface="微软雅黑" panose="020B0503020204020204" pitchFamily="34" charset="-122"/>
                  <a:ea typeface="微软雅黑" panose="020B0503020204020204" pitchFamily="34" charset="-122"/>
                </a:endParaRPr>
              </a:p>
            </p:txBody>
          </p:sp>
          <p:sp>
            <p:nvSpPr>
              <p:cNvPr id="49" name="Rounded Rectangle 47"/>
              <p:cNvSpPr/>
              <p:nvPr/>
            </p:nvSpPr>
            <p:spPr bwMode="auto">
              <a:xfrm>
                <a:off x="10627092" y="8029674"/>
                <a:ext cx="860392" cy="342641"/>
              </a:xfrm>
              <a:prstGeom prst="roundRect">
                <a:avLst/>
              </a:prstGeom>
              <a:solidFill>
                <a:srgbClr val="01559B"/>
              </a:solidFill>
              <a:ln w="762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d-ID" sz="345">
                  <a:latin typeface="微软雅黑" panose="020B0503020204020204" pitchFamily="34" charset="-122"/>
                  <a:ea typeface="微软雅黑" panose="020B0503020204020204" pitchFamily="34" charset="-122"/>
                </a:endParaRPr>
              </a:p>
            </p:txBody>
          </p:sp>
          <p:sp>
            <p:nvSpPr>
              <p:cNvPr id="50" name="TextBox 59"/>
              <p:cNvSpPr txBox="1">
                <a:spLocks noChangeArrowheads="1"/>
              </p:cNvSpPr>
              <p:nvPr/>
            </p:nvSpPr>
            <p:spPr bwMode="auto">
              <a:xfrm>
                <a:off x="10544824" y="7982570"/>
                <a:ext cx="1177608" cy="476480"/>
              </a:xfrm>
              <a:prstGeom prst="rect">
                <a:avLst/>
              </a:prstGeom>
              <a:noFill/>
              <a:ln w="9525">
                <a:noFill/>
                <a:miter lim="800000"/>
              </a:ln>
            </p:spPr>
            <p:txBody>
              <a:bodyPr wrap="square">
                <a:spAutoFit/>
              </a:bodyPr>
              <a:lstStyle/>
              <a:p>
                <a:pPr algn="ctr"/>
                <a:r>
                  <a:rPr lang="id-ID" sz="950" dirty="0">
                    <a:solidFill>
                      <a:schemeClr val="bg1"/>
                    </a:solidFill>
                    <a:latin typeface="微软雅黑" panose="020B0503020204020204" pitchFamily="34" charset="-122"/>
                    <a:ea typeface="微软雅黑" panose="020B0503020204020204" pitchFamily="34" charset="-122"/>
                  </a:rPr>
                  <a:t>95%</a:t>
                </a:r>
              </a:p>
            </p:txBody>
          </p:sp>
        </p:grpSp>
        <p:grpSp>
          <p:nvGrpSpPr>
            <p:cNvPr id="41" name="组合 40"/>
            <p:cNvGrpSpPr/>
            <p:nvPr/>
          </p:nvGrpSpPr>
          <p:grpSpPr>
            <a:xfrm>
              <a:off x="11320490" y="10890991"/>
              <a:ext cx="1017878" cy="476479"/>
              <a:chOff x="10521786" y="7961167"/>
              <a:chExt cx="1017878" cy="476479"/>
            </a:xfrm>
          </p:grpSpPr>
          <p:sp>
            <p:nvSpPr>
              <p:cNvPr id="45" name="Isosceles Triangle 45"/>
              <p:cNvSpPr/>
              <p:nvPr/>
            </p:nvSpPr>
            <p:spPr bwMode="auto">
              <a:xfrm rot="16200000">
                <a:off x="10506276" y="8091400"/>
                <a:ext cx="248738" cy="217718"/>
              </a:xfrm>
              <a:prstGeom prst="triangle">
                <a:avLst/>
              </a:prstGeom>
              <a:solidFill>
                <a:srgbClr val="01559B"/>
              </a:solidFill>
              <a:ln w="762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d-ID" sz="345">
                  <a:latin typeface="微软雅黑" panose="020B0503020204020204" pitchFamily="34" charset="-122"/>
                  <a:ea typeface="微软雅黑" panose="020B0503020204020204" pitchFamily="34" charset="-122"/>
                </a:endParaRPr>
              </a:p>
            </p:txBody>
          </p:sp>
          <p:sp>
            <p:nvSpPr>
              <p:cNvPr id="46" name="Rounded Rectangle 47"/>
              <p:cNvSpPr/>
              <p:nvPr/>
            </p:nvSpPr>
            <p:spPr bwMode="auto">
              <a:xfrm>
                <a:off x="10627092" y="8029674"/>
                <a:ext cx="860392" cy="342641"/>
              </a:xfrm>
              <a:prstGeom prst="roundRect">
                <a:avLst/>
              </a:prstGeom>
              <a:solidFill>
                <a:srgbClr val="01559B"/>
              </a:solidFill>
              <a:ln w="76200">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d-ID" sz="345">
                  <a:latin typeface="微软雅黑" panose="020B0503020204020204" pitchFamily="34" charset="-122"/>
                  <a:ea typeface="微软雅黑" panose="020B0503020204020204" pitchFamily="34" charset="-122"/>
                </a:endParaRPr>
              </a:p>
            </p:txBody>
          </p:sp>
          <p:sp>
            <p:nvSpPr>
              <p:cNvPr id="47" name="TextBox 59"/>
              <p:cNvSpPr txBox="1">
                <a:spLocks noChangeArrowheads="1"/>
              </p:cNvSpPr>
              <p:nvPr/>
            </p:nvSpPr>
            <p:spPr bwMode="auto">
              <a:xfrm>
                <a:off x="10601352" y="7961167"/>
                <a:ext cx="938312" cy="476479"/>
              </a:xfrm>
              <a:prstGeom prst="rect">
                <a:avLst/>
              </a:prstGeom>
              <a:noFill/>
              <a:ln w="9525">
                <a:noFill/>
                <a:miter lim="800000"/>
              </a:ln>
            </p:spPr>
            <p:txBody>
              <a:bodyPr wrap="square">
                <a:spAutoFit/>
              </a:bodyPr>
              <a:lstStyle/>
              <a:p>
                <a:pPr algn="ctr"/>
                <a:r>
                  <a:rPr lang="id-ID" sz="950" dirty="0">
                    <a:solidFill>
                      <a:schemeClr val="bg1"/>
                    </a:solidFill>
                    <a:latin typeface="微软雅黑" panose="020B0503020204020204" pitchFamily="34" charset="-122"/>
                    <a:ea typeface="微软雅黑" panose="020B0503020204020204" pitchFamily="34" charset="-122"/>
                  </a:rPr>
                  <a:t>95%</a:t>
                </a:r>
              </a:p>
            </p:txBody>
          </p:sp>
        </p:grpSp>
        <p:sp>
          <p:nvSpPr>
            <p:cNvPr id="42" name="TextBox 129"/>
            <p:cNvSpPr txBox="1"/>
            <p:nvPr/>
          </p:nvSpPr>
          <p:spPr>
            <a:xfrm>
              <a:off x="3431297" y="9994403"/>
              <a:ext cx="1551495" cy="529562"/>
            </a:xfrm>
            <a:prstGeom prst="rect">
              <a:avLst/>
            </a:prstGeom>
            <a:noFill/>
          </p:spPr>
          <p:txBody>
            <a:bodyPr wrap="none" rtlCol="0">
              <a:spAutoFit/>
            </a:bodyPr>
            <a:lstStyle/>
            <a:p>
              <a:r>
                <a:rPr lang="zh-CN" altLang="en-US" sz="1125"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id-ID" altLang="zh-CN" sz="1125"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3" name="TextBox 130"/>
            <p:cNvSpPr txBox="1"/>
            <p:nvPr/>
          </p:nvSpPr>
          <p:spPr>
            <a:xfrm>
              <a:off x="3431297" y="9158595"/>
              <a:ext cx="1551495" cy="529562"/>
            </a:xfrm>
            <a:prstGeom prst="rect">
              <a:avLst/>
            </a:prstGeom>
            <a:noFill/>
          </p:spPr>
          <p:txBody>
            <a:bodyPr wrap="none" rtlCol="0">
              <a:spAutoFit/>
            </a:bodyPr>
            <a:lstStyle/>
            <a:p>
              <a:r>
                <a:rPr lang="zh-CN" altLang="en-US" sz="1125"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id-ID" altLang="zh-CN" sz="1125"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4" name="TextBox 131"/>
            <p:cNvSpPr txBox="1"/>
            <p:nvPr/>
          </p:nvSpPr>
          <p:spPr>
            <a:xfrm>
              <a:off x="3431297" y="8048830"/>
              <a:ext cx="1551495" cy="529562"/>
            </a:xfrm>
            <a:prstGeom prst="rect">
              <a:avLst/>
            </a:prstGeom>
            <a:noFill/>
          </p:spPr>
          <p:txBody>
            <a:bodyPr wrap="none" rtlCol="0">
              <a:spAutoFit/>
            </a:bodyPr>
            <a:lstStyle/>
            <a:p>
              <a:r>
                <a:rPr lang="zh-CN" altLang="en-US" sz="1125"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id-ID" altLang="zh-CN" sz="1125"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65" name="TextBox 132"/>
          <p:cNvSpPr txBox="1"/>
          <p:nvPr/>
        </p:nvSpPr>
        <p:spPr>
          <a:xfrm>
            <a:off x="8160586" y="2633554"/>
            <a:ext cx="476309" cy="269927"/>
          </a:xfrm>
          <a:prstGeom prst="rect">
            <a:avLst/>
          </a:prstGeom>
          <a:noFill/>
        </p:spPr>
        <p:txBody>
          <a:bodyPr wrap="none" lIns="42970" tIns="21485" rIns="42970" bIns="21485" rtlCol="0">
            <a:spAutoFit/>
          </a:bodyPr>
          <a:lstStyle/>
          <a:p>
            <a:r>
              <a:rPr lang="en-US" sz="1470" dirty="0">
                <a:latin typeface="微软雅黑" panose="020B0503020204020204" pitchFamily="34" charset="-122"/>
                <a:ea typeface="微软雅黑" panose="020B0503020204020204" pitchFamily="34" charset="-122"/>
              </a:rPr>
              <a:t>8</a:t>
            </a:r>
            <a:r>
              <a:rPr lang="id-ID" sz="1470" dirty="0">
                <a:latin typeface="微软雅黑" panose="020B0503020204020204" pitchFamily="34" charset="-122"/>
                <a:ea typeface="微软雅黑" panose="020B0503020204020204" pitchFamily="34" charset="-122"/>
              </a:rPr>
              <a:t>5%</a:t>
            </a:r>
          </a:p>
        </p:txBody>
      </p:sp>
      <p:sp>
        <p:nvSpPr>
          <p:cNvPr id="66" name="Rectangle 1"/>
          <p:cNvSpPr/>
          <p:nvPr/>
        </p:nvSpPr>
        <p:spPr>
          <a:xfrm>
            <a:off x="8118776" y="3046695"/>
            <a:ext cx="561277" cy="2191844"/>
          </a:xfrm>
          <a:prstGeom prst="rect">
            <a:avLst/>
          </a:prstGeom>
          <a:solidFill>
            <a:schemeClr val="bg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2970" tIns="21485" rIns="42970" bIns="21485" rtlCol="0" anchor="ctr"/>
          <a:lstStyle/>
          <a:p>
            <a:pPr algn="ctr"/>
            <a:endParaRPr lang="id-ID" sz="780">
              <a:solidFill>
                <a:schemeClr val="accent2"/>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7990254" y="4952016"/>
            <a:ext cx="761747" cy="929244"/>
            <a:chOff x="15916725" y="9878803"/>
            <a:chExt cx="1551495" cy="1853753"/>
          </a:xfrm>
        </p:grpSpPr>
        <p:sp>
          <p:nvSpPr>
            <p:cNvPr id="68" name="TextBox 134"/>
            <p:cNvSpPr txBox="1"/>
            <p:nvPr/>
          </p:nvSpPr>
          <p:spPr>
            <a:xfrm>
              <a:off x="15916725" y="11202995"/>
              <a:ext cx="1551495" cy="529561"/>
            </a:xfrm>
            <a:prstGeom prst="rect">
              <a:avLst/>
            </a:prstGeom>
            <a:noFill/>
          </p:spPr>
          <p:txBody>
            <a:bodyPr wrap="none" rtlCol="0">
              <a:spAutoFit/>
            </a:bodyPr>
            <a:lstStyle/>
            <a:p>
              <a:pPr algn="ctr"/>
              <a:r>
                <a:rPr lang="zh-CN" altLang="en-US" sz="1125" dirty="0">
                  <a:solidFill>
                    <a:srgbClr val="01559B"/>
                  </a:solidFill>
                  <a:latin typeface="微软雅黑" panose="020B0503020204020204" pitchFamily="34" charset="-122"/>
                  <a:ea typeface="微软雅黑" panose="020B0503020204020204" pitchFamily="34" charset="-122"/>
                </a:rPr>
                <a:t>添加标题</a:t>
              </a:r>
              <a:endParaRPr lang="id-ID" sz="1125" dirty="0">
                <a:solidFill>
                  <a:srgbClr val="01559B"/>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16176566" y="9878803"/>
              <a:ext cx="1143186" cy="1143185"/>
              <a:chOff x="16176566" y="9878803"/>
              <a:chExt cx="1143186" cy="1143185"/>
            </a:xfrm>
          </p:grpSpPr>
          <p:sp>
            <p:nvSpPr>
              <p:cNvPr id="70" name="Oval 2"/>
              <p:cNvSpPr/>
              <p:nvPr/>
            </p:nvSpPr>
            <p:spPr>
              <a:xfrm>
                <a:off x="16176566" y="9878803"/>
                <a:ext cx="1143186" cy="1143185"/>
              </a:xfrm>
              <a:prstGeom prst="ellipse">
                <a:avLst/>
              </a:prstGeom>
              <a:gradFill>
                <a:gsLst>
                  <a:gs pos="5000">
                    <a:srgbClr val="0070C0"/>
                  </a:gs>
                  <a:gs pos="100000">
                    <a:srgbClr val="01559B"/>
                  </a:gs>
                </a:gsLst>
                <a:lin ang="27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80">
                  <a:solidFill>
                    <a:schemeClr val="accent2"/>
                  </a:solidFill>
                  <a:latin typeface="微软雅黑" panose="020B0503020204020204" pitchFamily="34" charset="-122"/>
                  <a:ea typeface="微软雅黑" panose="020B0503020204020204" pitchFamily="34" charset="-122"/>
                </a:endParaRPr>
              </a:p>
            </p:txBody>
          </p:sp>
          <p:sp>
            <p:nvSpPr>
              <p:cNvPr id="71" name="TextBox 136"/>
              <p:cNvSpPr txBox="1"/>
              <p:nvPr/>
            </p:nvSpPr>
            <p:spPr>
              <a:xfrm>
                <a:off x="16411510" y="10165660"/>
                <a:ext cx="748322" cy="822099"/>
              </a:xfrm>
              <a:prstGeom prst="rect">
                <a:avLst/>
              </a:prstGeom>
              <a:noFill/>
            </p:spPr>
            <p:txBody>
              <a:bodyPr wrap="none" rtlCol="0">
                <a:spAutoFit/>
              </a:bodyPr>
              <a:lstStyle/>
              <a:p>
                <a:r>
                  <a:rPr lang="en-US" sz="2080" b="1" dirty="0">
                    <a:solidFill>
                      <a:schemeClr val="bg1"/>
                    </a:solidFill>
                    <a:latin typeface="微软雅黑" panose="020B0503020204020204" pitchFamily="34" charset="-122"/>
                    <a:ea typeface="微软雅黑" panose="020B0503020204020204" pitchFamily="34" charset="-122"/>
                  </a:rPr>
                  <a:t>B</a:t>
                </a:r>
                <a:endParaRPr lang="id-ID" sz="2080" b="1" dirty="0">
                  <a:solidFill>
                    <a:schemeClr val="bg1"/>
                  </a:solidFill>
                  <a:latin typeface="微软雅黑" panose="020B0503020204020204" pitchFamily="34" charset="-122"/>
                  <a:ea typeface="微软雅黑" panose="020B0503020204020204" pitchFamily="34" charset="-122"/>
                </a:endParaRPr>
              </a:p>
            </p:txBody>
          </p:sp>
        </p:grpSp>
      </p:grpSp>
      <p:sp>
        <p:nvSpPr>
          <p:cNvPr id="72" name="TextBox 137"/>
          <p:cNvSpPr txBox="1"/>
          <p:nvPr/>
        </p:nvSpPr>
        <p:spPr>
          <a:xfrm>
            <a:off x="9044442" y="3030608"/>
            <a:ext cx="476309" cy="269927"/>
          </a:xfrm>
          <a:prstGeom prst="rect">
            <a:avLst/>
          </a:prstGeom>
          <a:noFill/>
        </p:spPr>
        <p:txBody>
          <a:bodyPr wrap="none" lIns="42970" tIns="21485" rIns="42970" bIns="21485" rtlCol="0">
            <a:spAutoFit/>
          </a:bodyPr>
          <a:lstStyle/>
          <a:p>
            <a:r>
              <a:rPr lang="en-US" sz="1470" dirty="0">
                <a:latin typeface="微软雅黑" panose="020B0503020204020204" pitchFamily="34" charset="-122"/>
                <a:ea typeface="微软雅黑" panose="020B0503020204020204" pitchFamily="34" charset="-122"/>
              </a:rPr>
              <a:t>6</a:t>
            </a:r>
            <a:r>
              <a:rPr lang="id-ID" sz="1470" dirty="0">
                <a:latin typeface="微软雅黑" panose="020B0503020204020204" pitchFamily="34" charset="-122"/>
                <a:ea typeface="微软雅黑" panose="020B0503020204020204" pitchFamily="34" charset="-122"/>
              </a:rPr>
              <a:t>5%</a:t>
            </a:r>
          </a:p>
        </p:txBody>
      </p:sp>
      <p:sp>
        <p:nvSpPr>
          <p:cNvPr id="73" name="Rectangle 1"/>
          <p:cNvSpPr/>
          <p:nvPr/>
        </p:nvSpPr>
        <p:spPr>
          <a:xfrm>
            <a:off x="9002632" y="3395935"/>
            <a:ext cx="561277" cy="1842605"/>
          </a:xfrm>
          <a:prstGeom prst="rect">
            <a:avLst/>
          </a:prstGeom>
          <a:solidFill>
            <a:schemeClr val="bg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2970" tIns="21485" rIns="42970" bIns="21485" rtlCol="0" anchor="ctr"/>
          <a:lstStyle/>
          <a:p>
            <a:pPr algn="ctr"/>
            <a:endParaRPr lang="id-ID" sz="780">
              <a:solidFill>
                <a:schemeClr val="accent2"/>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8874110" y="4952016"/>
            <a:ext cx="761747" cy="929244"/>
            <a:chOff x="17716925" y="9878803"/>
            <a:chExt cx="1551495" cy="1853753"/>
          </a:xfrm>
        </p:grpSpPr>
        <p:sp>
          <p:nvSpPr>
            <p:cNvPr id="75" name="TextBox 139"/>
            <p:cNvSpPr txBox="1"/>
            <p:nvPr/>
          </p:nvSpPr>
          <p:spPr>
            <a:xfrm>
              <a:off x="17716925" y="11202995"/>
              <a:ext cx="1551495" cy="529561"/>
            </a:xfrm>
            <a:prstGeom prst="rect">
              <a:avLst/>
            </a:prstGeom>
            <a:noFill/>
          </p:spPr>
          <p:txBody>
            <a:bodyPr wrap="none" rtlCol="0">
              <a:spAutoFit/>
            </a:bodyPr>
            <a:lstStyle/>
            <a:p>
              <a:pPr algn="ctr"/>
              <a:r>
                <a:rPr lang="zh-CN" altLang="en-US" sz="1125" dirty="0">
                  <a:solidFill>
                    <a:srgbClr val="01559B"/>
                  </a:solidFill>
                  <a:latin typeface="微软雅黑" panose="020B0503020204020204" pitchFamily="34" charset="-122"/>
                  <a:ea typeface="微软雅黑" panose="020B0503020204020204" pitchFamily="34" charset="-122"/>
                </a:rPr>
                <a:t>添加标题</a:t>
              </a:r>
              <a:endParaRPr lang="id-ID" sz="1125" dirty="0">
                <a:solidFill>
                  <a:srgbClr val="01559B"/>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17976766" y="9878803"/>
              <a:ext cx="1143186" cy="1143185"/>
              <a:chOff x="17976766" y="9878803"/>
              <a:chExt cx="1143186" cy="1143185"/>
            </a:xfrm>
          </p:grpSpPr>
          <p:sp>
            <p:nvSpPr>
              <p:cNvPr id="77" name="Oval 2"/>
              <p:cNvSpPr/>
              <p:nvPr/>
            </p:nvSpPr>
            <p:spPr>
              <a:xfrm>
                <a:off x="17976766" y="9878803"/>
                <a:ext cx="1143186" cy="1143185"/>
              </a:xfrm>
              <a:prstGeom prst="ellipse">
                <a:avLst/>
              </a:prstGeom>
              <a:gradFill>
                <a:gsLst>
                  <a:gs pos="5000">
                    <a:srgbClr val="0070C0"/>
                  </a:gs>
                  <a:gs pos="100000">
                    <a:srgbClr val="01559B"/>
                  </a:gs>
                </a:gsLst>
                <a:lin ang="27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80">
                  <a:solidFill>
                    <a:schemeClr val="accent2"/>
                  </a:solidFill>
                  <a:latin typeface="微软雅黑" panose="020B0503020204020204" pitchFamily="34" charset="-122"/>
                  <a:ea typeface="微软雅黑" panose="020B0503020204020204" pitchFamily="34" charset="-122"/>
                </a:endParaRPr>
              </a:p>
            </p:txBody>
          </p:sp>
          <p:sp>
            <p:nvSpPr>
              <p:cNvPr id="78" name="TextBox 141"/>
              <p:cNvSpPr txBox="1"/>
              <p:nvPr/>
            </p:nvSpPr>
            <p:spPr>
              <a:xfrm>
                <a:off x="18211710" y="10165660"/>
                <a:ext cx="741792" cy="822099"/>
              </a:xfrm>
              <a:prstGeom prst="rect">
                <a:avLst/>
              </a:prstGeom>
              <a:noFill/>
            </p:spPr>
            <p:txBody>
              <a:bodyPr wrap="none" rtlCol="0">
                <a:spAutoFit/>
              </a:bodyPr>
              <a:lstStyle/>
              <a:p>
                <a:r>
                  <a:rPr lang="en-US" sz="2080" b="1" dirty="0">
                    <a:solidFill>
                      <a:schemeClr val="bg1"/>
                    </a:solidFill>
                    <a:latin typeface="微软雅黑" panose="020B0503020204020204" pitchFamily="34" charset="-122"/>
                    <a:ea typeface="微软雅黑" panose="020B0503020204020204" pitchFamily="34" charset="-122"/>
                  </a:rPr>
                  <a:t>C</a:t>
                </a:r>
                <a:endParaRPr lang="id-ID" sz="2080" b="1" dirty="0">
                  <a:solidFill>
                    <a:schemeClr val="bg1"/>
                  </a:solidFill>
                  <a:latin typeface="微软雅黑" panose="020B0503020204020204" pitchFamily="34" charset="-122"/>
                  <a:ea typeface="微软雅黑" panose="020B0503020204020204" pitchFamily="34" charset="-122"/>
                </a:endParaRPr>
              </a:p>
            </p:txBody>
          </p:sp>
        </p:grpSp>
      </p:grpSp>
      <p:sp>
        <p:nvSpPr>
          <p:cNvPr id="79" name="TextBox 142"/>
          <p:cNvSpPr txBox="1"/>
          <p:nvPr/>
        </p:nvSpPr>
        <p:spPr>
          <a:xfrm>
            <a:off x="9943677" y="2453073"/>
            <a:ext cx="476309" cy="269927"/>
          </a:xfrm>
          <a:prstGeom prst="rect">
            <a:avLst/>
          </a:prstGeom>
          <a:noFill/>
        </p:spPr>
        <p:txBody>
          <a:bodyPr wrap="none" lIns="42970" tIns="21485" rIns="42970" bIns="21485" rtlCol="0">
            <a:spAutoFit/>
          </a:bodyPr>
          <a:lstStyle/>
          <a:p>
            <a:r>
              <a:rPr lang="en-US" sz="1470" dirty="0">
                <a:latin typeface="微软雅黑" panose="020B0503020204020204" pitchFamily="34" charset="-122"/>
                <a:ea typeface="微软雅黑" panose="020B0503020204020204" pitchFamily="34" charset="-122"/>
              </a:rPr>
              <a:t>9</a:t>
            </a:r>
            <a:r>
              <a:rPr lang="id-ID" sz="1470" dirty="0">
                <a:latin typeface="微软雅黑" panose="020B0503020204020204" pitchFamily="34" charset="-122"/>
                <a:ea typeface="微软雅黑" panose="020B0503020204020204" pitchFamily="34" charset="-122"/>
              </a:rPr>
              <a:t>5%</a:t>
            </a:r>
          </a:p>
        </p:txBody>
      </p:sp>
      <p:sp>
        <p:nvSpPr>
          <p:cNvPr id="80" name="Rectangle 1"/>
          <p:cNvSpPr/>
          <p:nvPr/>
        </p:nvSpPr>
        <p:spPr>
          <a:xfrm>
            <a:off x="9886487" y="2723699"/>
            <a:ext cx="561277" cy="2514839"/>
          </a:xfrm>
          <a:prstGeom prst="rect">
            <a:avLst/>
          </a:prstGeom>
          <a:solidFill>
            <a:schemeClr val="bg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2970" tIns="21485" rIns="42970" bIns="21485" rtlCol="0" anchor="ctr"/>
          <a:lstStyle/>
          <a:p>
            <a:pPr algn="ctr"/>
            <a:endParaRPr lang="id-ID" sz="780">
              <a:solidFill>
                <a:schemeClr val="accent2"/>
              </a:solidFill>
              <a:latin typeface="微软雅黑" panose="020B0503020204020204" pitchFamily="34" charset="-122"/>
              <a:ea typeface="微软雅黑" panose="020B0503020204020204" pitchFamily="34" charset="-122"/>
            </a:endParaRPr>
          </a:p>
        </p:txBody>
      </p:sp>
      <p:grpSp>
        <p:nvGrpSpPr>
          <p:cNvPr id="81" name="组合 80"/>
          <p:cNvGrpSpPr/>
          <p:nvPr/>
        </p:nvGrpSpPr>
        <p:grpSpPr>
          <a:xfrm>
            <a:off x="9757965" y="4952016"/>
            <a:ext cx="761747" cy="929244"/>
            <a:chOff x="19517125" y="9878803"/>
            <a:chExt cx="1551495" cy="1853753"/>
          </a:xfrm>
        </p:grpSpPr>
        <p:sp>
          <p:nvSpPr>
            <p:cNvPr id="82" name="TextBox 144"/>
            <p:cNvSpPr txBox="1"/>
            <p:nvPr/>
          </p:nvSpPr>
          <p:spPr>
            <a:xfrm>
              <a:off x="19517125" y="11202995"/>
              <a:ext cx="1551495" cy="529561"/>
            </a:xfrm>
            <a:prstGeom prst="rect">
              <a:avLst/>
            </a:prstGeom>
            <a:noFill/>
          </p:spPr>
          <p:txBody>
            <a:bodyPr wrap="none" rtlCol="0">
              <a:spAutoFit/>
            </a:bodyPr>
            <a:lstStyle/>
            <a:p>
              <a:pPr algn="ctr"/>
              <a:r>
                <a:rPr lang="zh-CN" altLang="en-US" sz="1125" dirty="0">
                  <a:solidFill>
                    <a:srgbClr val="01559B"/>
                  </a:solidFill>
                  <a:latin typeface="微软雅黑" panose="020B0503020204020204" pitchFamily="34" charset="-122"/>
                  <a:ea typeface="微软雅黑" panose="020B0503020204020204" pitchFamily="34" charset="-122"/>
                </a:rPr>
                <a:t>添加标题</a:t>
              </a:r>
              <a:endParaRPr lang="id-ID" sz="1125" dirty="0">
                <a:solidFill>
                  <a:srgbClr val="01559B"/>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19776966" y="9878803"/>
              <a:ext cx="1143186" cy="1143185"/>
              <a:chOff x="19776966" y="9878803"/>
              <a:chExt cx="1143186" cy="1143185"/>
            </a:xfrm>
          </p:grpSpPr>
          <p:sp>
            <p:nvSpPr>
              <p:cNvPr id="84" name="Oval 2"/>
              <p:cNvSpPr/>
              <p:nvPr/>
            </p:nvSpPr>
            <p:spPr>
              <a:xfrm>
                <a:off x="19776966" y="9878803"/>
                <a:ext cx="1143186" cy="1143185"/>
              </a:xfrm>
              <a:prstGeom prst="ellipse">
                <a:avLst/>
              </a:prstGeom>
              <a:gradFill>
                <a:gsLst>
                  <a:gs pos="5000">
                    <a:srgbClr val="0070C0"/>
                  </a:gs>
                  <a:gs pos="100000">
                    <a:srgbClr val="01559B"/>
                  </a:gs>
                </a:gsLst>
                <a:lin ang="27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80">
                  <a:solidFill>
                    <a:schemeClr val="accent2"/>
                  </a:solidFill>
                  <a:latin typeface="微软雅黑" panose="020B0503020204020204" pitchFamily="34" charset="-122"/>
                  <a:ea typeface="微软雅黑" panose="020B0503020204020204" pitchFamily="34" charset="-122"/>
                </a:endParaRPr>
              </a:p>
            </p:txBody>
          </p:sp>
          <p:sp>
            <p:nvSpPr>
              <p:cNvPr id="85" name="TextBox 146"/>
              <p:cNvSpPr txBox="1"/>
              <p:nvPr/>
            </p:nvSpPr>
            <p:spPr>
              <a:xfrm>
                <a:off x="20011910" y="10165660"/>
                <a:ext cx="807090" cy="822099"/>
              </a:xfrm>
              <a:prstGeom prst="rect">
                <a:avLst/>
              </a:prstGeom>
              <a:noFill/>
            </p:spPr>
            <p:txBody>
              <a:bodyPr wrap="none" rtlCol="0">
                <a:spAutoFit/>
              </a:bodyPr>
              <a:lstStyle/>
              <a:p>
                <a:r>
                  <a:rPr lang="en-US" sz="2080" b="1" dirty="0">
                    <a:solidFill>
                      <a:schemeClr val="bg1"/>
                    </a:solidFill>
                    <a:latin typeface="微软雅黑" panose="020B0503020204020204" pitchFamily="34" charset="-122"/>
                    <a:ea typeface="微软雅黑" panose="020B0503020204020204" pitchFamily="34" charset="-122"/>
                  </a:rPr>
                  <a:t>D</a:t>
                </a:r>
                <a:endParaRPr lang="id-ID" sz="2080" b="1" dirty="0">
                  <a:solidFill>
                    <a:schemeClr val="bg1"/>
                  </a:solidFill>
                  <a:latin typeface="微软雅黑" panose="020B0503020204020204" pitchFamily="34" charset="-122"/>
                  <a:ea typeface="微软雅黑" panose="020B0503020204020204" pitchFamily="34" charset="-122"/>
                </a:endParaRPr>
              </a:p>
            </p:txBody>
          </p:sp>
        </p:grpSp>
      </p:grpSp>
      <p:grpSp>
        <p:nvGrpSpPr>
          <p:cNvPr id="86" name="组合 85"/>
          <p:cNvGrpSpPr/>
          <p:nvPr/>
        </p:nvGrpSpPr>
        <p:grpSpPr>
          <a:xfrm>
            <a:off x="1808850" y="2334617"/>
            <a:ext cx="4430157" cy="1248777"/>
            <a:chOff x="3326696" y="4657342"/>
            <a:chExt cx="9023161" cy="2491193"/>
          </a:xfrm>
        </p:grpSpPr>
        <p:grpSp>
          <p:nvGrpSpPr>
            <p:cNvPr id="87" name="组合 86"/>
            <p:cNvGrpSpPr/>
            <p:nvPr/>
          </p:nvGrpSpPr>
          <p:grpSpPr>
            <a:xfrm>
              <a:off x="3342296" y="4657342"/>
              <a:ext cx="2230265" cy="583030"/>
              <a:chOff x="3342296" y="4657342"/>
              <a:chExt cx="2230265" cy="583030"/>
            </a:xfrm>
          </p:grpSpPr>
          <p:sp>
            <p:nvSpPr>
              <p:cNvPr id="90" name="Rounded Rectangle 43"/>
              <p:cNvSpPr/>
              <p:nvPr/>
            </p:nvSpPr>
            <p:spPr>
              <a:xfrm>
                <a:off x="3342296" y="4658384"/>
                <a:ext cx="2230265" cy="557566"/>
              </a:xfrm>
              <a:prstGeom prst="roundRect">
                <a:avLst>
                  <a:gd name="adj" fmla="val 46832"/>
                </a:avLst>
              </a:prstGeom>
              <a:gradFill>
                <a:gsLst>
                  <a:gs pos="5000">
                    <a:srgbClr val="0070C0"/>
                  </a:gs>
                  <a:gs pos="100000">
                    <a:srgbClr val="01559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560">
                  <a:latin typeface="微软雅黑" panose="020B0503020204020204" pitchFamily="34" charset="-122"/>
                  <a:ea typeface="微软雅黑" panose="020B0503020204020204" pitchFamily="34" charset="-122"/>
                </a:endParaRPr>
              </a:p>
            </p:txBody>
          </p:sp>
          <p:sp>
            <p:nvSpPr>
              <p:cNvPr id="91" name="TextBox 153"/>
              <p:cNvSpPr txBox="1"/>
              <p:nvPr/>
            </p:nvSpPr>
            <p:spPr>
              <a:xfrm>
                <a:off x="3567126" y="4657342"/>
                <a:ext cx="2005435" cy="583030"/>
              </a:xfrm>
              <a:prstGeom prst="rect">
                <a:avLst/>
              </a:prstGeom>
              <a:noFill/>
            </p:spPr>
            <p:txBody>
              <a:bodyPr wrap="square" rtlCol="0">
                <a:spAutoFit/>
              </a:bodyPr>
              <a:lstStyle/>
              <a:p>
                <a:r>
                  <a:rPr lang="zh-CN" altLang="en-US" sz="1300" dirty="0">
                    <a:solidFill>
                      <a:schemeClr val="bg1"/>
                    </a:solidFill>
                    <a:latin typeface="微软雅黑" panose="020B0503020204020204" pitchFamily="34" charset="-122"/>
                    <a:ea typeface="微软雅黑" panose="020B0503020204020204" pitchFamily="34" charset="-122"/>
                  </a:rPr>
                  <a:t>对手列表</a:t>
                </a:r>
                <a:endParaRPr lang="id-ID" sz="1300" dirty="0">
                  <a:solidFill>
                    <a:schemeClr val="bg1"/>
                  </a:solidFill>
                  <a:latin typeface="微软雅黑" panose="020B0503020204020204" pitchFamily="34" charset="-122"/>
                  <a:ea typeface="微软雅黑" panose="020B0503020204020204" pitchFamily="34" charset="-122"/>
                </a:endParaRPr>
              </a:p>
            </p:txBody>
          </p:sp>
        </p:grpSp>
        <p:sp>
          <p:nvSpPr>
            <p:cNvPr id="88" name="TextBox 154"/>
            <p:cNvSpPr txBox="1"/>
            <p:nvPr/>
          </p:nvSpPr>
          <p:spPr>
            <a:xfrm>
              <a:off x="3326696" y="5327451"/>
              <a:ext cx="2811554" cy="636116"/>
            </a:xfrm>
            <a:prstGeom prst="rect">
              <a:avLst/>
            </a:prstGeom>
            <a:noFill/>
          </p:spPr>
          <p:txBody>
            <a:bodyPr wrap="square" rtlCol="0">
              <a:spAutoFit/>
            </a:bodyPr>
            <a:lstStyle/>
            <a:p>
              <a:r>
                <a:rPr lang="en-US" altLang="zh-CN" sz="1470" dirty="0">
                  <a:solidFill>
                    <a:schemeClr val="tx1">
                      <a:lumMod val="75000"/>
                      <a:lumOff val="25000"/>
                    </a:schemeClr>
                  </a:solidFill>
                  <a:latin typeface="微软雅黑" panose="020B0503020204020204" pitchFamily="34" charset="-122"/>
                  <a:ea typeface="微软雅黑" panose="020B0503020204020204" pitchFamily="34" charset="-122"/>
                </a:rPr>
                <a:t>Add Content</a:t>
              </a:r>
              <a:endParaRPr lang="zh-CN" altLang="en-US" sz="147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9" name="TextBox 155"/>
            <p:cNvSpPr txBox="1"/>
            <p:nvPr/>
          </p:nvSpPr>
          <p:spPr>
            <a:xfrm>
              <a:off x="3359111" y="5928239"/>
              <a:ext cx="8990746" cy="1220296"/>
            </a:xfrm>
            <a:prstGeom prst="rect">
              <a:avLst/>
            </a:prstGeom>
            <a:noFill/>
          </p:spPr>
          <p:txBody>
            <a:bodyPr wrap="square" rtlCol="0">
              <a:spAutoFit/>
            </a:bodyPr>
            <a:lstStyle/>
            <a:p>
              <a:pPr>
                <a:lnSpc>
                  <a:spcPct val="150000"/>
                </a:lnSpc>
              </a:pPr>
              <a:r>
                <a:rPr lang="zh-CN" altLang="en-US" sz="112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a:t>
              </a:r>
              <a:endParaRPr lang="en-US" altLang="zh-CN" sz="112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500" fill="hold"/>
                                        <p:tgtEl>
                                          <p:spTgt spid="86"/>
                                        </p:tgtEl>
                                        <p:attrNameLst>
                                          <p:attrName>ppt_w</p:attrName>
                                        </p:attrNameLst>
                                      </p:cBhvr>
                                      <p:tavLst>
                                        <p:tav tm="0">
                                          <p:val>
                                            <p:fltVal val="0"/>
                                          </p:val>
                                        </p:tav>
                                        <p:tav tm="100000">
                                          <p:val>
                                            <p:strVal val="#ppt_w"/>
                                          </p:val>
                                        </p:tav>
                                      </p:tavLst>
                                    </p:anim>
                                    <p:anim calcmode="lin" valueType="num">
                                      <p:cBhvr>
                                        <p:cTn id="8" dur="500" fill="hold"/>
                                        <p:tgtEl>
                                          <p:spTgt spid="86"/>
                                        </p:tgtEl>
                                        <p:attrNameLst>
                                          <p:attrName>ppt_h</p:attrName>
                                        </p:attrNameLst>
                                      </p:cBhvr>
                                      <p:tavLst>
                                        <p:tav tm="0">
                                          <p:val>
                                            <p:fltVal val="0"/>
                                          </p:val>
                                        </p:tav>
                                        <p:tav tm="100000">
                                          <p:val>
                                            <p:strVal val="#ppt_h"/>
                                          </p:val>
                                        </p:tav>
                                      </p:tavLst>
                                    </p:anim>
                                    <p:animEffect transition="in" filter="fade">
                                      <p:cBhvr>
                                        <p:cTn id="9" dur="500"/>
                                        <p:tgtEl>
                                          <p:spTgt spid="8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300"/>
                                        <p:tgtEl>
                                          <p:spTgt spid="29"/>
                                        </p:tgtEl>
                                        <p:attrNameLst>
                                          <p:attrName>ppt_y</p:attrName>
                                        </p:attrNameLst>
                                      </p:cBhvr>
                                      <p:tavLst>
                                        <p:tav tm="0">
                                          <p:val>
                                            <p:strVal val="#ppt_y+#ppt_h*1.125000"/>
                                          </p:val>
                                        </p:tav>
                                        <p:tav tm="100000">
                                          <p:val>
                                            <p:strVal val="#ppt_y"/>
                                          </p:val>
                                        </p:tav>
                                      </p:tavLst>
                                    </p:anim>
                                    <p:animEffect transition="in" filter="wipe(up)">
                                      <p:cBhvr>
                                        <p:cTn id="22" dur="300"/>
                                        <p:tgtEl>
                                          <p:spTgt spid="2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childTnLst>
                                </p:cTn>
                              </p:par>
                            </p:childTnLst>
                          </p:cTn>
                        </p:par>
                        <p:par>
                          <p:cTn id="31" fill="hold">
                            <p:stCondLst>
                              <p:cond delay="3000"/>
                            </p:stCondLst>
                            <p:childTnLst>
                              <p:par>
                                <p:cTn id="32" presetID="12" presetClass="entr" presetSubtype="4"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300"/>
                                        <p:tgtEl>
                                          <p:spTgt spid="66"/>
                                        </p:tgtEl>
                                        <p:attrNameLst>
                                          <p:attrName>ppt_y</p:attrName>
                                        </p:attrNameLst>
                                      </p:cBhvr>
                                      <p:tavLst>
                                        <p:tav tm="0">
                                          <p:val>
                                            <p:strVal val="#ppt_y+#ppt_h*1.125000"/>
                                          </p:val>
                                        </p:tav>
                                        <p:tav tm="100000">
                                          <p:val>
                                            <p:strVal val="#ppt_y"/>
                                          </p:val>
                                        </p:tav>
                                      </p:tavLst>
                                    </p:anim>
                                    <p:animEffect transition="in" filter="wipe(up)">
                                      <p:cBhvr>
                                        <p:cTn id="35" dur="300"/>
                                        <p:tgtEl>
                                          <p:spTgt spid="66"/>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childTnLst>
                          </p:cTn>
                        </p:par>
                        <p:par>
                          <p:cTn id="44" fill="hold">
                            <p:stCondLst>
                              <p:cond delay="4500"/>
                            </p:stCondLst>
                            <p:childTnLst>
                              <p:par>
                                <p:cTn id="45" presetID="12" presetClass="entr" presetSubtype="4"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300"/>
                                        <p:tgtEl>
                                          <p:spTgt spid="73"/>
                                        </p:tgtEl>
                                        <p:attrNameLst>
                                          <p:attrName>ppt_y</p:attrName>
                                        </p:attrNameLst>
                                      </p:cBhvr>
                                      <p:tavLst>
                                        <p:tav tm="0">
                                          <p:val>
                                            <p:strVal val="#ppt_y+#ppt_h*1.125000"/>
                                          </p:val>
                                        </p:tav>
                                        <p:tav tm="100000">
                                          <p:val>
                                            <p:strVal val="#ppt_y"/>
                                          </p:val>
                                        </p:tav>
                                      </p:tavLst>
                                    </p:anim>
                                    <p:animEffect transition="in" filter="wipe(up)">
                                      <p:cBhvr>
                                        <p:cTn id="48" dur="300"/>
                                        <p:tgtEl>
                                          <p:spTgt spid="73"/>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childTnLst>
                          </p:cTn>
                        </p:par>
                        <p:par>
                          <p:cTn id="57" fill="hold">
                            <p:stCondLst>
                              <p:cond delay="6000"/>
                            </p:stCondLst>
                            <p:childTnLst>
                              <p:par>
                                <p:cTn id="58" presetID="12" presetClass="entr" presetSubtype="4" fill="hold" grpId="0"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additive="base">
                                        <p:cTn id="60" dur="300"/>
                                        <p:tgtEl>
                                          <p:spTgt spid="80"/>
                                        </p:tgtEl>
                                        <p:attrNameLst>
                                          <p:attrName>ppt_y</p:attrName>
                                        </p:attrNameLst>
                                      </p:cBhvr>
                                      <p:tavLst>
                                        <p:tav tm="0">
                                          <p:val>
                                            <p:strVal val="#ppt_y+#ppt_h*1.125000"/>
                                          </p:val>
                                        </p:tav>
                                        <p:tav tm="100000">
                                          <p:val>
                                            <p:strVal val="#ppt_y"/>
                                          </p:val>
                                        </p:tav>
                                      </p:tavLst>
                                    </p:anim>
                                    <p:animEffect transition="in" filter="wipe(up)">
                                      <p:cBhvr>
                                        <p:cTn id="61" dur="300"/>
                                        <p:tgtEl>
                                          <p:spTgt spid="80"/>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65" grpId="0"/>
      <p:bldP spid="66" grpId="0" animBg="1"/>
      <p:bldP spid="72" grpId="0"/>
      <p:bldP spid="73" grpId="0" animBg="1"/>
      <p:bldP spid="79" grpId="0"/>
      <p:bldP spid="8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5290"/>
          </a:xfrm>
          <a:prstGeom prst="rect">
            <a:avLst/>
          </a:prstGeom>
        </p:spPr>
      </p:pic>
      <p:grpSp>
        <p:nvGrpSpPr>
          <p:cNvPr id="27" name="组合 26"/>
          <p:cNvGrpSpPr/>
          <p:nvPr/>
        </p:nvGrpSpPr>
        <p:grpSpPr>
          <a:xfrm>
            <a:off x="5306293" y="980199"/>
            <a:ext cx="1584176" cy="1584176"/>
            <a:chOff x="5306293" y="980199"/>
            <a:chExt cx="1584176" cy="1584176"/>
          </a:xfrm>
        </p:grpSpPr>
        <p:sp>
          <p:nvSpPr>
            <p:cNvPr id="5" name="矩形: 圆角 1"/>
            <p:cNvSpPr/>
            <p:nvPr/>
          </p:nvSpPr>
          <p:spPr bwMode="auto">
            <a:xfrm>
              <a:off x="5306293" y="980199"/>
              <a:ext cx="1584176" cy="1584176"/>
            </a:xfrm>
            <a:prstGeom prst="roundRect">
              <a:avLst>
                <a:gd name="adj" fmla="val 4586"/>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TextBox 58"/>
            <p:cNvSpPr txBox="1"/>
            <p:nvPr/>
          </p:nvSpPr>
          <p:spPr>
            <a:xfrm>
              <a:off x="5463264" y="1110567"/>
              <a:ext cx="1277915" cy="1323439"/>
            </a:xfrm>
            <a:prstGeom prst="rect">
              <a:avLst/>
            </a:prstGeom>
            <a:noFill/>
          </p:spPr>
          <p:txBody>
            <a:bodyPr wrap="none" rtlCol="0">
              <a:spAutoFit/>
            </a:bodyPr>
            <a:lstStyle/>
            <a:p>
              <a:pPr algn="ctr"/>
              <a:r>
                <a:rPr lang="en-US" altLang="zh-CN" sz="8000">
                  <a:gradFill>
                    <a:gsLst>
                      <a:gs pos="0">
                        <a:srgbClr val="0070C0"/>
                      </a:gs>
                      <a:gs pos="100000">
                        <a:srgbClr val="01559B"/>
                      </a:gs>
                    </a:gsLst>
                    <a:lin ang="0" scaled="0"/>
                  </a:gradFill>
                  <a:latin typeface="Impact" panose="020B0806030902050204" pitchFamily="34" charset="0"/>
                  <a:ea typeface="+mj-ea"/>
                </a:rPr>
                <a:t>04</a:t>
              </a:r>
              <a:endParaRPr lang="zh-CN" altLang="en-US" sz="8000" dirty="0">
                <a:gradFill>
                  <a:gsLst>
                    <a:gs pos="0">
                      <a:srgbClr val="0070C0"/>
                    </a:gs>
                    <a:gs pos="100000">
                      <a:srgbClr val="01559B"/>
                    </a:gs>
                  </a:gsLst>
                  <a:lin ang="0" scaled="0"/>
                </a:gradFill>
                <a:latin typeface="Impact" panose="020B0806030902050204" pitchFamily="34" charset="0"/>
                <a:ea typeface="+mj-ea"/>
              </a:endParaRPr>
            </a:p>
          </p:txBody>
        </p:sp>
      </p:grpSp>
      <p:sp>
        <p:nvSpPr>
          <p:cNvPr id="7" name="TextBox 12"/>
          <p:cNvSpPr txBox="1"/>
          <p:nvPr/>
        </p:nvSpPr>
        <p:spPr>
          <a:xfrm>
            <a:off x="2969396" y="2700078"/>
            <a:ext cx="625797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a:solidFill>
                  <a:schemeClr val="bg1"/>
                </a:solidFill>
                <a:effectLst>
                  <a:outerShdw blurRad="38100" dist="38100" dir="2700000" algn="tl">
                    <a:srgbClr val="000000">
                      <a:alpha val="43137"/>
                    </a:srgbClr>
                  </a:outerShdw>
                </a:effectLst>
              </a:rPr>
              <a:t>前景展望</a:t>
            </a:r>
            <a:endParaRPr lang="zh-CN" altLang="en-US" sz="6600" dirty="0">
              <a:solidFill>
                <a:schemeClr val="bg1"/>
              </a:solidFill>
              <a:effectLst>
                <a:outerShdw blurRad="38100" dist="38100" dir="2700000" algn="tl">
                  <a:srgbClr val="000000">
                    <a:alpha val="43137"/>
                  </a:srgbClr>
                </a:outerShdw>
              </a:effectLst>
            </a:endParaRPr>
          </a:p>
        </p:txBody>
      </p:sp>
      <p:cxnSp>
        <p:nvCxnSpPr>
          <p:cNvPr id="8" name="直接连接符 7"/>
          <p:cNvCxnSpPr/>
          <p:nvPr/>
        </p:nvCxnSpPr>
        <p:spPr bwMode="auto">
          <a:xfrm>
            <a:off x="2641997" y="3861048"/>
            <a:ext cx="6912768"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Oval 39"/>
          <p:cNvSpPr>
            <a:spLocks noChangeAspect="1" noChangeArrowheads="1"/>
          </p:cNvSpPr>
          <p:nvPr/>
        </p:nvSpPr>
        <p:spPr bwMode="auto">
          <a:xfrm>
            <a:off x="3295005" y="4061733"/>
            <a:ext cx="213109"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 name="Oval 40"/>
          <p:cNvSpPr>
            <a:spLocks noChangeAspect="1" noChangeArrowheads="1"/>
          </p:cNvSpPr>
          <p:nvPr/>
        </p:nvSpPr>
        <p:spPr bwMode="auto">
          <a:xfrm>
            <a:off x="3295006" y="4469294"/>
            <a:ext cx="216000"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 name="Oval 42"/>
          <p:cNvSpPr>
            <a:spLocks noChangeAspect="1" noChangeArrowheads="1"/>
          </p:cNvSpPr>
          <p:nvPr/>
        </p:nvSpPr>
        <p:spPr bwMode="auto">
          <a:xfrm>
            <a:off x="6679488" y="4069184"/>
            <a:ext cx="216000"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 name="TextBox 19"/>
          <p:cNvSpPr txBox="1"/>
          <p:nvPr/>
        </p:nvSpPr>
        <p:spPr>
          <a:xfrm>
            <a:off x="3658223" y="3970291"/>
            <a:ext cx="2327468"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公司前景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TextBox 20"/>
          <p:cNvSpPr txBox="1"/>
          <p:nvPr/>
        </p:nvSpPr>
        <p:spPr>
          <a:xfrm>
            <a:off x="3658223" y="4377852"/>
            <a:ext cx="2264889"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产品前景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7" name="Oval 42"/>
          <p:cNvSpPr>
            <a:spLocks noChangeAspect="1" noChangeArrowheads="1"/>
          </p:cNvSpPr>
          <p:nvPr/>
        </p:nvSpPr>
        <p:spPr bwMode="auto">
          <a:xfrm>
            <a:off x="6679488" y="4469294"/>
            <a:ext cx="213109"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8" name="TextBox 24"/>
          <p:cNvSpPr txBox="1"/>
          <p:nvPr/>
        </p:nvSpPr>
        <p:spPr>
          <a:xfrm>
            <a:off x="7055405" y="3977742"/>
            <a:ext cx="1995712"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市场前景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0" name="TextBox 26"/>
          <p:cNvSpPr txBox="1"/>
          <p:nvPr/>
        </p:nvSpPr>
        <p:spPr>
          <a:xfrm>
            <a:off x="7055405" y="4377852"/>
            <a:ext cx="2012747"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其它</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7"/>
                                        </p:tgtEl>
                                        <p:attrNameLst>
                                          <p:attrName>ppt_y</p:attrName>
                                        </p:attrNameLst>
                                      </p:cBhvr>
                                      <p:tavLst>
                                        <p:tav tm="0">
                                          <p:val>
                                            <p:strVal val="#ppt_y"/>
                                          </p:val>
                                        </p:tav>
                                        <p:tav tm="100000">
                                          <p:val>
                                            <p:strVal val="#ppt_y"/>
                                          </p:val>
                                        </p:tav>
                                      </p:tavLst>
                                    </p:anim>
                                    <p:anim calcmode="lin" valueType="num">
                                      <p:cBhvr>
                                        <p:cTn id="1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7"/>
                                        </p:tgtEl>
                                      </p:cBhvr>
                                    </p:animEffect>
                                  </p:childTnLst>
                                </p:cTn>
                              </p:par>
                            </p:childTnLst>
                          </p:cTn>
                        </p:par>
                        <p:par>
                          <p:cTn id="18" fill="hold">
                            <p:stCondLst>
                              <p:cond delay="1149"/>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1649"/>
                            </p:stCondLst>
                            <p:childTnLst>
                              <p:par>
                                <p:cTn id="23" presetID="2" presetClass="entr" presetSubtype="1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12"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2149"/>
                            </p:stCondLst>
                            <p:childTnLst>
                              <p:par>
                                <p:cTn id="40" presetID="2" presetClass="entr" presetSubtype="2"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1+#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1+#ppt_w/2"/>
                                          </p:val>
                                        </p:tav>
                                        <p:tav tm="100000">
                                          <p:val>
                                            <p:strVal val="#ppt_x"/>
                                          </p:val>
                                        </p:tav>
                                      </p:tavLst>
                                    </p:anim>
                                    <p:anim calcmode="lin" valueType="num">
                                      <p:cBhvr additive="base">
                                        <p:cTn id="51" dur="500" fill="hold"/>
                                        <p:tgtEl>
                                          <p:spTgt spid="18"/>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1+#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2" grpId="0" animBg="1"/>
      <p:bldP spid="13" grpId="0"/>
      <p:bldP spid="14" grpId="0"/>
      <p:bldP spid="17" grpId="0" animBg="1"/>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5290"/>
          </a:xfrm>
          <a:prstGeom prst="rect">
            <a:avLst/>
          </a:prstGeom>
        </p:spPr>
      </p:pic>
      <p:grpSp>
        <p:nvGrpSpPr>
          <p:cNvPr id="27" name="组合 26"/>
          <p:cNvGrpSpPr/>
          <p:nvPr/>
        </p:nvGrpSpPr>
        <p:grpSpPr>
          <a:xfrm>
            <a:off x="5306293" y="980199"/>
            <a:ext cx="1584176" cy="1584176"/>
            <a:chOff x="5306293" y="980199"/>
            <a:chExt cx="1584176" cy="1584176"/>
          </a:xfrm>
        </p:grpSpPr>
        <p:sp>
          <p:nvSpPr>
            <p:cNvPr id="5" name="矩形: 圆角 1"/>
            <p:cNvSpPr/>
            <p:nvPr/>
          </p:nvSpPr>
          <p:spPr bwMode="auto">
            <a:xfrm>
              <a:off x="5306293" y="980199"/>
              <a:ext cx="1584176" cy="1584176"/>
            </a:xfrm>
            <a:prstGeom prst="roundRect">
              <a:avLst>
                <a:gd name="adj" fmla="val 4586"/>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TextBox 58"/>
            <p:cNvSpPr txBox="1"/>
            <p:nvPr/>
          </p:nvSpPr>
          <p:spPr>
            <a:xfrm>
              <a:off x="5539406" y="1110567"/>
              <a:ext cx="1125629" cy="1323439"/>
            </a:xfrm>
            <a:prstGeom prst="rect">
              <a:avLst/>
            </a:prstGeom>
            <a:noFill/>
          </p:spPr>
          <p:txBody>
            <a:bodyPr wrap="none" rtlCol="0">
              <a:spAutoFit/>
            </a:bodyPr>
            <a:lstStyle/>
            <a:p>
              <a:pPr algn="ctr"/>
              <a:r>
                <a:rPr lang="en-US" altLang="zh-CN" sz="8000" dirty="0">
                  <a:gradFill>
                    <a:gsLst>
                      <a:gs pos="0">
                        <a:srgbClr val="0070C0"/>
                      </a:gs>
                      <a:gs pos="100000">
                        <a:srgbClr val="01559B"/>
                      </a:gs>
                    </a:gsLst>
                    <a:lin ang="0" scaled="0"/>
                  </a:gradFill>
                  <a:latin typeface="Impact" panose="020B0806030902050204" pitchFamily="34" charset="0"/>
                  <a:ea typeface="+mj-ea"/>
                </a:rPr>
                <a:t>01</a:t>
              </a:r>
              <a:endParaRPr lang="zh-CN" altLang="en-US" sz="8000" dirty="0">
                <a:gradFill>
                  <a:gsLst>
                    <a:gs pos="0">
                      <a:srgbClr val="0070C0"/>
                    </a:gs>
                    <a:gs pos="100000">
                      <a:srgbClr val="01559B"/>
                    </a:gs>
                  </a:gsLst>
                  <a:lin ang="0" scaled="0"/>
                </a:gradFill>
                <a:latin typeface="Impact" panose="020B0806030902050204" pitchFamily="34" charset="0"/>
                <a:ea typeface="+mj-ea"/>
              </a:endParaRPr>
            </a:p>
          </p:txBody>
        </p:sp>
      </p:grpSp>
      <p:sp>
        <p:nvSpPr>
          <p:cNvPr id="7" name="TextBox 12"/>
          <p:cNvSpPr txBox="1"/>
          <p:nvPr/>
        </p:nvSpPr>
        <p:spPr>
          <a:xfrm>
            <a:off x="2969396" y="2700078"/>
            <a:ext cx="625797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a:solidFill>
                  <a:schemeClr val="bg1"/>
                </a:solidFill>
                <a:effectLst>
                  <a:outerShdw blurRad="38100" dist="38100" dir="2700000" algn="tl">
                    <a:srgbClr val="000000">
                      <a:alpha val="43137"/>
                    </a:srgbClr>
                  </a:outerShdw>
                </a:effectLst>
              </a:rPr>
              <a:t>关于企业</a:t>
            </a:r>
            <a:endParaRPr lang="zh-CN" altLang="en-US" sz="6600" dirty="0">
              <a:solidFill>
                <a:schemeClr val="bg1"/>
              </a:solidFill>
              <a:effectLst>
                <a:outerShdw blurRad="38100" dist="38100" dir="2700000" algn="tl">
                  <a:srgbClr val="000000">
                    <a:alpha val="43137"/>
                  </a:srgbClr>
                </a:outerShdw>
              </a:effectLst>
            </a:endParaRPr>
          </a:p>
        </p:txBody>
      </p:sp>
      <p:cxnSp>
        <p:nvCxnSpPr>
          <p:cNvPr id="8" name="直接连接符 7"/>
          <p:cNvCxnSpPr/>
          <p:nvPr/>
        </p:nvCxnSpPr>
        <p:spPr bwMode="auto">
          <a:xfrm>
            <a:off x="2641997" y="3861048"/>
            <a:ext cx="6912768"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Oval 39"/>
          <p:cNvSpPr>
            <a:spLocks noChangeAspect="1" noChangeArrowheads="1"/>
          </p:cNvSpPr>
          <p:nvPr/>
        </p:nvSpPr>
        <p:spPr bwMode="auto">
          <a:xfrm>
            <a:off x="2787005" y="4069184"/>
            <a:ext cx="213109"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 name="Oval 40"/>
          <p:cNvSpPr>
            <a:spLocks noChangeAspect="1" noChangeArrowheads="1"/>
          </p:cNvSpPr>
          <p:nvPr/>
        </p:nvSpPr>
        <p:spPr bwMode="auto">
          <a:xfrm>
            <a:off x="7587775" y="4069899"/>
            <a:ext cx="216000"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 name="Oval 41"/>
          <p:cNvSpPr>
            <a:spLocks noChangeAspect="1" noChangeArrowheads="1"/>
          </p:cNvSpPr>
          <p:nvPr/>
        </p:nvSpPr>
        <p:spPr bwMode="auto">
          <a:xfrm>
            <a:off x="5187390" y="4494337"/>
            <a:ext cx="216000" cy="216000"/>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 name="Oval 42"/>
          <p:cNvSpPr>
            <a:spLocks noChangeAspect="1" noChangeArrowheads="1"/>
          </p:cNvSpPr>
          <p:nvPr/>
        </p:nvSpPr>
        <p:spPr bwMode="auto">
          <a:xfrm>
            <a:off x="5187390" y="4083814"/>
            <a:ext cx="216000"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 name="TextBox 19"/>
          <p:cNvSpPr txBox="1"/>
          <p:nvPr/>
        </p:nvSpPr>
        <p:spPr>
          <a:xfrm>
            <a:off x="3150223" y="3977742"/>
            <a:ext cx="1459877"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公司简介</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TextBox 20"/>
          <p:cNvSpPr txBox="1"/>
          <p:nvPr/>
        </p:nvSpPr>
        <p:spPr>
          <a:xfrm>
            <a:off x="7950992" y="3978457"/>
            <a:ext cx="2264889"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公司发展历程</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TextBox 21"/>
          <p:cNvSpPr txBox="1"/>
          <p:nvPr/>
        </p:nvSpPr>
        <p:spPr>
          <a:xfrm>
            <a:off x="5563307" y="4402282"/>
            <a:ext cx="1497893" cy="400110"/>
          </a:xfrm>
          <a:prstGeom prst="rect">
            <a:avLst/>
          </a:prstGeom>
          <a:noFill/>
        </p:spPr>
        <p:txBody>
          <a:bodyPr wrap="square" rtlCol="0">
            <a:spAutoFit/>
          </a:bodyPr>
          <a:lstStyle>
            <a:defPPr>
              <a:defRPr lang="zh-CN"/>
            </a:defPPr>
            <a:lvl1pPr>
              <a:lnSpc>
                <a:spcPct val="150000"/>
              </a:lnSpc>
              <a:defRPr>
                <a:solidFill>
                  <a:schemeClr val="accent1"/>
                </a:solidFill>
                <a:latin typeface="+mn-ea"/>
                <a:ea typeface="+mn-ea"/>
              </a:defRPr>
            </a:lvl1pPr>
          </a:lstStyle>
          <a:p>
            <a:pPr>
              <a:lnSpc>
                <a:spcPct val="100000"/>
              </a:lnSpc>
            </a:pPr>
            <a:r>
              <a:rPr lang="zh-CN" altLang="en-US" sz="2000">
                <a:solidFill>
                  <a:schemeClr val="bg1"/>
                </a:solidFill>
                <a:latin typeface="微软雅黑" panose="020B0503020204020204" pitchFamily="34" charset="-122"/>
                <a:ea typeface="微软雅黑" panose="020B0503020204020204" pitchFamily="34" charset="-122"/>
              </a:rPr>
              <a:t>团队介绍</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6" name="TextBox 22"/>
          <p:cNvSpPr txBox="1"/>
          <p:nvPr/>
        </p:nvSpPr>
        <p:spPr>
          <a:xfrm>
            <a:off x="7963692" y="4416912"/>
            <a:ext cx="2264889"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项目成员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7" name="Oval 42"/>
          <p:cNvSpPr>
            <a:spLocks noChangeAspect="1" noChangeArrowheads="1"/>
          </p:cNvSpPr>
          <p:nvPr/>
        </p:nvSpPr>
        <p:spPr bwMode="auto">
          <a:xfrm>
            <a:off x="2774305" y="4464260"/>
            <a:ext cx="213109"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8" name="TextBox 24"/>
          <p:cNvSpPr txBox="1"/>
          <p:nvPr/>
        </p:nvSpPr>
        <p:spPr>
          <a:xfrm>
            <a:off x="5563307" y="3992372"/>
            <a:ext cx="1594395"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公司概述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9" name="Oval 42"/>
          <p:cNvSpPr>
            <a:spLocks noChangeAspect="1" noChangeArrowheads="1"/>
          </p:cNvSpPr>
          <p:nvPr/>
        </p:nvSpPr>
        <p:spPr bwMode="auto">
          <a:xfrm>
            <a:off x="7587775" y="4508354"/>
            <a:ext cx="216000"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0" name="TextBox 26"/>
          <p:cNvSpPr txBox="1"/>
          <p:nvPr/>
        </p:nvSpPr>
        <p:spPr>
          <a:xfrm>
            <a:off x="3150222" y="4372818"/>
            <a:ext cx="2012747"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公司发展大事迹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1" name="Oval 41"/>
          <p:cNvSpPr>
            <a:spLocks noChangeAspect="1" noChangeArrowheads="1"/>
          </p:cNvSpPr>
          <p:nvPr/>
        </p:nvSpPr>
        <p:spPr bwMode="auto">
          <a:xfrm>
            <a:off x="5174690" y="4941768"/>
            <a:ext cx="216000" cy="216000"/>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5550608" y="4849713"/>
            <a:ext cx="1339862" cy="400110"/>
          </a:xfrm>
          <a:prstGeom prst="rect">
            <a:avLst/>
          </a:prstGeom>
          <a:noFill/>
        </p:spPr>
        <p:txBody>
          <a:bodyPr wrap="square" rtlCol="0">
            <a:spAutoFit/>
          </a:bodyPr>
          <a:lstStyle>
            <a:defPPr>
              <a:defRPr lang="zh-CN"/>
            </a:defPPr>
            <a:lvl1pPr>
              <a:lnSpc>
                <a:spcPct val="150000"/>
              </a:lnSpc>
              <a:defRPr>
                <a:solidFill>
                  <a:schemeClr val="accent1"/>
                </a:solidFill>
                <a:latin typeface="+mn-ea"/>
                <a:ea typeface="+mn-ea"/>
              </a:defRPr>
            </a:lvl1pPr>
          </a:lstStyle>
          <a:p>
            <a:pPr>
              <a:lnSpc>
                <a:spcPct val="100000"/>
              </a:lnSpc>
            </a:pPr>
            <a:r>
              <a:rPr lang="zh-CN" altLang="en-US" sz="2000">
                <a:solidFill>
                  <a:schemeClr val="bg1"/>
                </a:solidFill>
                <a:latin typeface="微软雅黑" panose="020B0503020204020204" pitchFamily="34" charset="-122"/>
                <a:ea typeface="微软雅黑" panose="020B0503020204020204" pitchFamily="34" charset="-122"/>
              </a:rPr>
              <a:t>企业理念</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7950992" y="4864343"/>
            <a:ext cx="2264889"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企业荣誉</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Oval 42"/>
          <p:cNvSpPr>
            <a:spLocks noChangeAspect="1" noChangeArrowheads="1"/>
          </p:cNvSpPr>
          <p:nvPr/>
        </p:nvSpPr>
        <p:spPr bwMode="auto">
          <a:xfrm>
            <a:off x="2761605" y="4911691"/>
            <a:ext cx="213109"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5" name="Oval 42"/>
          <p:cNvSpPr>
            <a:spLocks noChangeAspect="1" noChangeArrowheads="1"/>
          </p:cNvSpPr>
          <p:nvPr/>
        </p:nvSpPr>
        <p:spPr bwMode="auto">
          <a:xfrm>
            <a:off x="7575075" y="4955785"/>
            <a:ext cx="216000" cy="217227"/>
          </a:xfrm>
          <a:prstGeom prst="ellipse">
            <a:avLst/>
          </a:prstGeom>
          <a:solidFill>
            <a:schemeClr val="bg1"/>
          </a:solidFill>
          <a:ln w="28575" cap="flat">
            <a:solidFill>
              <a:schemeClr val="bg1"/>
            </a:solidFill>
            <a:prstDash val="solid"/>
            <a:miter lim="800000"/>
          </a:ln>
        </p:spPr>
        <p:txBody>
          <a:bodyPr vert="horz" wrap="square" lIns="91440" tIns="45720" rIns="91440" bIns="45720" numCol="1" anchor="t" anchorCtr="0" compatLnSpc="1"/>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6" name="TextBox 26"/>
          <p:cNvSpPr txBox="1"/>
          <p:nvPr/>
        </p:nvSpPr>
        <p:spPr>
          <a:xfrm>
            <a:off x="3137523" y="4820249"/>
            <a:ext cx="1877250" cy="400110"/>
          </a:xfrm>
          <a:prstGeom prst="rect">
            <a:avLst/>
          </a:prstGeom>
          <a:noFill/>
        </p:spPr>
        <p:txBody>
          <a:bodyPr wrap="square" rtlCol="0">
            <a:spAutoFit/>
          </a:bodyPr>
          <a:lstStyle/>
          <a:p>
            <a:r>
              <a:rPr lang="zh-CN" altLang="en-US" sz="2000">
                <a:solidFill>
                  <a:schemeClr val="bg1"/>
                </a:solidFill>
                <a:latin typeface="微软雅黑" panose="020B0503020204020204" pitchFamily="34" charset="-122"/>
                <a:ea typeface="微软雅黑" panose="020B0503020204020204" pitchFamily="34" charset="-122"/>
              </a:rPr>
              <a:t>公司架构</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7"/>
                                        </p:tgtEl>
                                        <p:attrNameLst>
                                          <p:attrName>ppt_y</p:attrName>
                                        </p:attrNameLst>
                                      </p:cBhvr>
                                      <p:tavLst>
                                        <p:tav tm="0">
                                          <p:val>
                                            <p:strVal val="#ppt_y"/>
                                          </p:val>
                                        </p:tav>
                                        <p:tav tm="100000">
                                          <p:val>
                                            <p:strVal val="#ppt_y"/>
                                          </p:val>
                                        </p:tav>
                                      </p:tavLst>
                                    </p:anim>
                                    <p:anim calcmode="lin" valueType="num">
                                      <p:cBhvr>
                                        <p:cTn id="1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7"/>
                                        </p:tgtEl>
                                      </p:cBhvr>
                                    </p:animEffect>
                                  </p:childTnLst>
                                </p:cTn>
                              </p:par>
                            </p:childTnLst>
                          </p:cTn>
                        </p:par>
                        <p:par>
                          <p:cTn id="18" fill="hold">
                            <p:stCondLst>
                              <p:cond delay="1149"/>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1649"/>
                            </p:stCondLst>
                            <p:childTnLst>
                              <p:par>
                                <p:cTn id="23" presetID="2" presetClass="entr" presetSubtype="1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0-#ppt_w/2"/>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1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12"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12"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0-#ppt_w/2"/>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par>
                                <p:cTn id="47" presetID="2" presetClass="entr" presetSubtype="12"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0-#ppt_w/2"/>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12"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0-#ppt_w/2"/>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12"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0-#ppt_w/2"/>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childTnLst>
                          </p:cTn>
                        </p:par>
                        <p:par>
                          <p:cTn id="59" fill="hold">
                            <p:stCondLst>
                              <p:cond delay="2149"/>
                            </p:stCondLst>
                            <p:childTnLst>
                              <p:par>
                                <p:cTn id="60" presetID="2" presetClass="entr" presetSubtype="2"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1+#ppt_w/2"/>
                                          </p:val>
                                        </p:tav>
                                        <p:tav tm="100000">
                                          <p:val>
                                            <p:strVal val="#ppt_x"/>
                                          </p:val>
                                        </p:tav>
                                      </p:tavLst>
                                    </p:anim>
                                    <p:anim calcmode="lin" valueType="num">
                                      <p:cBhvr additive="base">
                                        <p:cTn id="63" dur="500" fill="hold"/>
                                        <p:tgtEl>
                                          <p:spTgt spid="13"/>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1+#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additive="base">
                                        <p:cTn id="70" dur="500" fill="hold"/>
                                        <p:tgtEl>
                                          <p:spTgt spid="26"/>
                                        </p:tgtEl>
                                        <p:attrNameLst>
                                          <p:attrName>ppt_x</p:attrName>
                                        </p:attrNameLst>
                                      </p:cBhvr>
                                      <p:tavLst>
                                        <p:tav tm="0">
                                          <p:val>
                                            <p:strVal val="1+#ppt_w/2"/>
                                          </p:val>
                                        </p:tav>
                                        <p:tav tm="100000">
                                          <p:val>
                                            <p:strVal val="#ppt_x"/>
                                          </p:val>
                                        </p:tav>
                                      </p:tavLst>
                                    </p:anim>
                                    <p:anim calcmode="lin" valueType="num">
                                      <p:cBhvr additive="base">
                                        <p:cTn id="71" dur="500" fill="hold"/>
                                        <p:tgtEl>
                                          <p:spTgt spid="26"/>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additive="base">
                                        <p:cTn id="74" dur="500" fill="hold"/>
                                        <p:tgtEl>
                                          <p:spTgt spid="18"/>
                                        </p:tgtEl>
                                        <p:attrNameLst>
                                          <p:attrName>ppt_x</p:attrName>
                                        </p:attrNameLst>
                                      </p:cBhvr>
                                      <p:tavLst>
                                        <p:tav tm="0">
                                          <p:val>
                                            <p:strVal val="1+#ppt_w/2"/>
                                          </p:val>
                                        </p:tav>
                                        <p:tav tm="100000">
                                          <p:val>
                                            <p:strVal val="#ppt_x"/>
                                          </p:val>
                                        </p:tav>
                                      </p:tavLst>
                                    </p:anim>
                                    <p:anim calcmode="lin" valueType="num">
                                      <p:cBhvr additive="base">
                                        <p:cTn id="75" dur="500" fill="hold"/>
                                        <p:tgtEl>
                                          <p:spTgt spid="18"/>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additive="base">
                                        <p:cTn id="78" dur="500" fill="hold"/>
                                        <p:tgtEl>
                                          <p:spTgt spid="15"/>
                                        </p:tgtEl>
                                        <p:attrNameLst>
                                          <p:attrName>ppt_x</p:attrName>
                                        </p:attrNameLst>
                                      </p:cBhvr>
                                      <p:tavLst>
                                        <p:tav tm="0">
                                          <p:val>
                                            <p:strVal val="1+#ppt_w/2"/>
                                          </p:val>
                                        </p:tav>
                                        <p:tav tm="100000">
                                          <p:val>
                                            <p:strVal val="#ppt_x"/>
                                          </p:val>
                                        </p:tav>
                                      </p:tavLst>
                                    </p:anim>
                                    <p:anim calcmode="lin" valueType="num">
                                      <p:cBhvr additive="base">
                                        <p:cTn id="79" dur="500" fill="hold"/>
                                        <p:tgtEl>
                                          <p:spTgt spid="15"/>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1+#ppt_w/2"/>
                                          </p:val>
                                        </p:tav>
                                        <p:tav tm="100000">
                                          <p:val>
                                            <p:strVal val="#ppt_x"/>
                                          </p:val>
                                        </p:tav>
                                      </p:tavLst>
                                    </p:anim>
                                    <p:anim calcmode="lin" valueType="num">
                                      <p:cBhvr additive="base">
                                        <p:cTn id="83" dur="500" fill="hold"/>
                                        <p:tgtEl>
                                          <p:spTgt spid="22"/>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0"/>
                                  </p:stCondLst>
                                  <p:childTnLst>
                                    <p:set>
                                      <p:cBhvr>
                                        <p:cTn id="85" dur="1" fill="hold">
                                          <p:stCondLst>
                                            <p:cond delay="0"/>
                                          </p:stCondLst>
                                        </p:cTn>
                                        <p:tgtEl>
                                          <p:spTgt spid="14"/>
                                        </p:tgtEl>
                                        <p:attrNameLst>
                                          <p:attrName>style.visibility</p:attrName>
                                        </p:attrNameLst>
                                      </p:cBhvr>
                                      <p:to>
                                        <p:strVal val="visible"/>
                                      </p:to>
                                    </p:set>
                                    <p:anim calcmode="lin" valueType="num">
                                      <p:cBhvr additive="base">
                                        <p:cTn id="86" dur="500" fill="hold"/>
                                        <p:tgtEl>
                                          <p:spTgt spid="14"/>
                                        </p:tgtEl>
                                        <p:attrNameLst>
                                          <p:attrName>ppt_x</p:attrName>
                                        </p:attrNameLst>
                                      </p:cBhvr>
                                      <p:tavLst>
                                        <p:tav tm="0">
                                          <p:val>
                                            <p:strVal val="1+#ppt_w/2"/>
                                          </p:val>
                                        </p:tav>
                                        <p:tav tm="100000">
                                          <p:val>
                                            <p:strVal val="#ppt_x"/>
                                          </p:val>
                                        </p:tav>
                                      </p:tavLst>
                                    </p:anim>
                                    <p:anim calcmode="lin" valueType="num">
                                      <p:cBhvr additive="base">
                                        <p:cTn id="87" dur="500" fill="hold"/>
                                        <p:tgtEl>
                                          <p:spTgt spid="14"/>
                                        </p:tgtEl>
                                        <p:attrNameLst>
                                          <p:attrName>ppt_y</p:attrName>
                                        </p:attrNameLst>
                                      </p:cBhvr>
                                      <p:tavLst>
                                        <p:tav tm="0">
                                          <p:val>
                                            <p:strVal val="#ppt_y"/>
                                          </p:val>
                                        </p:tav>
                                        <p:tav tm="100000">
                                          <p:val>
                                            <p:strVal val="#ppt_y"/>
                                          </p:val>
                                        </p:tav>
                                      </p:tavLst>
                                    </p:anim>
                                  </p:childTnLst>
                                </p:cTn>
                              </p:par>
                              <p:par>
                                <p:cTn id="88" presetID="2" presetClass="entr" presetSubtype="2" fill="hold" grpId="0" nodeType="withEffect">
                                  <p:stCondLst>
                                    <p:cond delay="0"/>
                                  </p:stCondLst>
                                  <p:childTnLst>
                                    <p:set>
                                      <p:cBhvr>
                                        <p:cTn id="89" dur="1" fill="hold">
                                          <p:stCondLst>
                                            <p:cond delay="0"/>
                                          </p:stCondLst>
                                        </p:cTn>
                                        <p:tgtEl>
                                          <p:spTgt spid="16"/>
                                        </p:tgtEl>
                                        <p:attrNameLst>
                                          <p:attrName>style.visibility</p:attrName>
                                        </p:attrNameLst>
                                      </p:cBhvr>
                                      <p:to>
                                        <p:strVal val="visible"/>
                                      </p:to>
                                    </p:set>
                                    <p:anim calcmode="lin" valueType="num">
                                      <p:cBhvr additive="base">
                                        <p:cTn id="90" dur="500" fill="hold"/>
                                        <p:tgtEl>
                                          <p:spTgt spid="16"/>
                                        </p:tgtEl>
                                        <p:attrNameLst>
                                          <p:attrName>ppt_x</p:attrName>
                                        </p:attrNameLst>
                                      </p:cBhvr>
                                      <p:tavLst>
                                        <p:tav tm="0">
                                          <p:val>
                                            <p:strVal val="1+#ppt_w/2"/>
                                          </p:val>
                                        </p:tav>
                                        <p:tav tm="100000">
                                          <p:val>
                                            <p:strVal val="#ppt_x"/>
                                          </p:val>
                                        </p:tav>
                                      </p:tavLst>
                                    </p:anim>
                                    <p:anim calcmode="lin" valueType="num">
                                      <p:cBhvr additive="base">
                                        <p:cTn id="91" dur="500" fill="hold"/>
                                        <p:tgtEl>
                                          <p:spTgt spid="16"/>
                                        </p:tgtEl>
                                        <p:attrNameLst>
                                          <p:attrName>ppt_y</p:attrName>
                                        </p:attrNameLst>
                                      </p:cBhvr>
                                      <p:tavLst>
                                        <p:tav tm="0">
                                          <p:val>
                                            <p:strVal val="#ppt_y"/>
                                          </p:val>
                                        </p:tav>
                                        <p:tav tm="100000">
                                          <p:val>
                                            <p:strVal val="#ppt_y"/>
                                          </p:val>
                                        </p:tav>
                                      </p:tavLst>
                                    </p:anim>
                                  </p:childTnLst>
                                </p:cTn>
                              </p:par>
                              <p:par>
                                <p:cTn id="92" presetID="2" presetClass="entr" presetSubtype="2"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additive="base">
                                        <p:cTn id="94" dur="500" fill="hold"/>
                                        <p:tgtEl>
                                          <p:spTgt spid="23"/>
                                        </p:tgtEl>
                                        <p:attrNameLst>
                                          <p:attrName>ppt_x</p:attrName>
                                        </p:attrNameLst>
                                      </p:cBhvr>
                                      <p:tavLst>
                                        <p:tav tm="0">
                                          <p:val>
                                            <p:strVal val="1+#ppt_w/2"/>
                                          </p:val>
                                        </p:tav>
                                        <p:tav tm="100000">
                                          <p:val>
                                            <p:strVal val="#ppt_x"/>
                                          </p:val>
                                        </p:tav>
                                      </p:tavLst>
                                    </p:anim>
                                    <p:anim calcmode="lin" valueType="num">
                                      <p:cBhvr additive="base">
                                        <p:cTn id="95"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p:bldP spid="14" grpId="0"/>
      <p:bldP spid="15" grpId="0"/>
      <p:bldP spid="16" grpId="0"/>
      <p:bldP spid="17" grpId="0" animBg="1"/>
      <p:bldP spid="18" grpId="0"/>
      <p:bldP spid="19" grpId="0" animBg="1"/>
      <p:bldP spid="20" grpId="0"/>
      <p:bldP spid="21" grpId="0" animBg="1"/>
      <p:bldP spid="22" grpId="0"/>
      <p:bldP spid="23" grpId="0"/>
      <p:bldP spid="24" grpId="0" animBg="1"/>
      <p:bldP spid="25" grpId="0" animBg="1"/>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公司前景</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0" name="图片 99"/>
          <p:cNvPicPr>
            <a:picLocks noChangeAspect="1"/>
          </p:cNvPicPr>
          <p:nvPr/>
        </p:nvPicPr>
        <p:blipFill rotWithShape="1">
          <a:blip r:embed="rId3">
            <a:extLst>
              <a:ext uri="{28A0092B-C50C-407E-A947-70E740481C1C}">
                <a14:useLocalDpi xmlns:a14="http://schemas.microsoft.com/office/drawing/2010/main" val="0"/>
              </a:ext>
            </a:extLst>
          </a:blip>
          <a:srcRect l="5898" r="21970"/>
          <a:stretch>
            <a:fillRect/>
          </a:stretch>
        </p:blipFill>
        <p:spPr>
          <a:xfrm>
            <a:off x="6890469" y="1916832"/>
            <a:ext cx="4730403" cy="4341433"/>
          </a:xfrm>
          <a:prstGeom prst="rect">
            <a:avLst/>
          </a:prstGeom>
        </p:spPr>
      </p:pic>
      <p:sp>
        <p:nvSpPr>
          <p:cNvPr id="101" name="矩形 100"/>
          <p:cNvSpPr/>
          <p:nvPr/>
        </p:nvSpPr>
        <p:spPr>
          <a:xfrm>
            <a:off x="1057821" y="2490092"/>
            <a:ext cx="5472608" cy="4093428"/>
          </a:xfrm>
          <a:prstGeom prst="rect">
            <a:avLst/>
          </a:prstGeom>
        </p:spPr>
        <p:txBody>
          <a:bodyPr wrap="square">
            <a:spAutoFit/>
          </a:bodyPr>
          <a:lstStyle/>
          <a:p>
            <a:pPr algn="just" fontAlgn="base">
              <a:spcBef>
                <a:spcPct val="0"/>
              </a:spcBef>
              <a:spcAft>
                <a:spcPct val="0"/>
              </a:spcAft>
              <a:buFont typeface="Arial" panose="020B0604020202020204" pitchFamily="34" charset="0"/>
              <a:buNone/>
            </a:pPr>
            <a:r>
              <a:rPr lang="zh-CN" altLang="en-US" sz="2000" dirty="0">
                <a:solidFill>
                  <a:srgbClr val="605958"/>
                </a:solidFill>
                <a:latin typeface="微软雅黑" panose="020B0503020204020204" pitchFamily="34" charset="-122"/>
                <a:ea typeface="微软雅黑" panose="020B0503020204020204" pitchFamily="34" charset="-122"/>
              </a:rPr>
              <a:t>如果以每月经营成本</a:t>
            </a:r>
            <a:r>
              <a:rPr lang="en-US" altLang="zh-CN" sz="2000" dirty="0">
                <a:solidFill>
                  <a:srgbClr val="605958"/>
                </a:solidFill>
                <a:latin typeface="微软雅黑" panose="020B0503020204020204" pitchFamily="34" charset="-122"/>
                <a:ea typeface="微软雅黑" panose="020B0503020204020204" pitchFamily="34" charset="-122"/>
              </a:rPr>
              <a:t>23</a:t>
            </a:r>
            <a:r>
              <a:rPr lang="zh-CN" altLang="en-US" sz="2000" dirty="0">
                <a:solidFill>
                  <a:srgbClr val="605958"/>
                </a:solidFill>
                <a:latin typeface="微软雅黑" panose="020B0503020204020204" pitchFamily="34" charset="-122"/>
                <a:ea typeface="微软雅黑" panose="020B0503020204020204" pitchFamily="34" charset="-122"/>
              </a:rPr>
              <a:t>万元算，那么售后和销售第一年应该以</a:t>
            </a:r>
            <a:r>
              <a:rPr lang="en-US" altLang="zh-CN" sz="2000" dirty="0">
                <a:solidFill>
                  <a:srgbClr val="605958"/>
                </a:solidFill>
                <a:latin typeface="微软雅黑" panose="020B0503020204020204" pitchFamily="34" charset="-122"/>
                <a:ea typeface="微软雅黑" panose="020B0503020204020204" pitchFamily="34" charset="-122"/>
              </a:rPr>
              <a:t>4</a:t>
            </a:r>
            <a:r>
              <a:rPr lang="zh-CN" altLang="en-US" sz="2000" dirty="0">
                <a:solidFill>
                  <a:srgbClr val="605958"/>
                </a:solidFill>
                <a:latin typeface="微软雅黑" panose="020B0503020204020204" pitchFamily="34" charset="-122"/>
                <a:ea typeface="微软雅黑" panose="020B0503020204020204" pitchFamily="34" charset="-122"/>
              </a:rPr>
              <a:t>：</a:t>
            </a:r>
            <a:r>
              <a:rPr lang="en-US" altLang="zh-CN" sz="2000" dirty="0">
                <a:solidFill>
                  <a:srgbClr val="605958"/>
                </a:solidFill>
                <a:latin typeface="微软雅黑" panose="020B0503020204020204" pitchFamily="34" charset="-122"/>
                <a:ea typeface="微软雅黑" panose="020B0503020204020204" pitchFamily="34" charset="-122"/>
              </a:rPr>
              <a:t>6</a:t>
            </a:r>
            <a:r>
              <a:rPr lang="zh-CN" altLang="en-US" sz="2000" dirty="0">
                <a:solidFill>
                  <a:srgbClr val="605958"/>
                </a:solidFill>
                <a:latin typeface="微软雅黑" panose="020B0503020204020204" pitchFamily="34" charset="-122"/>
                <a:ea typeface="微软雅黑" panose="020B0503020204020204" pitchFamily="34" charset="-122"/>
              </a:rPr>
              <a:t>的比例来承担，也就是售后部承担</a:t>
            </a:r>
            <a:r>
              <a:rPr lang="en-US" altLang="zh-CN" sz="2000" dirty="0">
                <a:solidFill>
                  <a:srgbClr val="605958"/>
                </a:solidFill>
                <a:latin typeface="微软雅黑" panose="020B0503020204020204" pitchFamily="34" charset="-122"/>
                <a:ea typeface="微软雅黑" panose="020B0503020204020204" pitchFamily="34" charset="-122"/>
              </a:rPr>
              <a:t>9.2</a:t>
            </a:r>
            <a:r>
              <a:rPr lang="zh-CN" altLang="en-US" sz="2000" dirty="0">
                <a:solidFill>
                  <a:srgbClr val="605958"/>
                </a:solidFill>
                <a:latin typeface="微软雅黑" panose="020B0503020204020204" pitchFamily="34" charset="-122"/>
                <a:ea typeface="微软雅黑" panose="020B0503020204020204" pitchFamily="34" charset="-122"/>
              </a:rPr>
              <a:t>万，销售部承担</a:t>
            </a:r>
            <a:r>
              <a:rPr lang="en-US" altLang="zh-CN" sz="2000" dirty="0">
                <a:solidFill>
                  <a:srgbClr val="605958"/>
                </a:solidFill>
                <a:latin typeface="微软雅黑" panose="020B0503020204020204" pitchFamily="34" charset="-122"/>
                <a:ea typeface="微软雅黑" panose="020B0503020204020204" pitchFamily="34" charset="-122"/>
              </a:rPr>
              <a:t>13.8</a:t>
            </a:r>
            <a:r>
              <a:rPr lang="zh-CN" altLang="en-US" sz="2000" dirty="0">
                <a:solidFill>
                  <a:srgbClr val="605958"/>
                </a:solidFill>
                <a:latin typeface="微软雅黑" panose="020B0503020204020204" pitchFamily="34" charset="-122"/>
                <a:ea typeface="微软雅黑" panose="020B0503020204020204" pitchFamily="34" charset="-122"/>
              </a:rPr>
              <a:t>万。售后以</a:t>
            </a:r>
            <a:r>
              <a:rPr lang="en-US" altLang="zh-CN" sz="2000" dirty="0">
                <a:solidFill>
                  <a:srgbClr val="605958"/>
                </a:solidFill>
                <a:latin typeface="微软雅黑" panose="020B0503020204020204" pitchFamily="34" charset="-122"/>
                <a:ea typeface="微软雅黑" panose="020B0503020204020204" pitchFamily="34" charset="-122"/>
              </a:rPr>
              <a:t>45%</a:t>
            </a:r>
            <a:r>
              <a:rPr lang="zh-CN" altLang="en-US" sz="2000" dirty="0">
                <a:solidFill>
                  <a:srgbClr val="605958"/>
                </a:solidFill>
                <a:latin typeface="微软雅黑" panose="020B0503020204020204" pitchFamily="34" charset="-122"/>
                <a:ea typeface="微软雅黑" panose="020B0503020204020204" pitchFamily="34" charset="-122"/>
              </a:rPr>
              <a:t>的毛利来算，要做到</a:t>
            </a:r>
            <a:r>
              <a:rPr lang="en-US" altLang="zh-CN" sz="2000" dirty="0">
                <a:solidFill>
                  <a:srgbClr val="605958"/>
                </a:solidFill>
                <a:latin typeface="微软雅黑" panose="020B0503020204020204" pitchFamily="34" charset="-122"/>
                <a:ea typeface="微软雅黑" panose="020B0503020204020204" pitchFamily="34" charset="-122"/>
              </a:rPr>
              <a:t>21</a:t>
            </a:r>
            <a:r>
              <a:rPr lang="zh-CN" altLang="en-US" sz="2000" dirty="0">
                <a:solidFill>
                  <a:srgbClr val="605958"/>
                </a:solidFill>
                <a:latin typeface="微软雅黑" panose="020B0503020204020204" pitchFamily="34" charset="-122"/>
                <a:ea typeface="微软雅黑" panose="020B0503020204020204" pitchFamily="34" charset="-122"/>
              </a:rPr>
              <a:t>万的产值才能持平。销售部以每台车</a:t>
            </a:r>
            <a:r>
              <a:rPr lang="en-US" altLang="zh-CN" sz="2000" dirty="0">
                <a:solidFill>
                  <a:srgbClr val="605958"/>
                </a:solidFill>
                <a:latin typeface="微软雅黑" panose="020B0503020204020204" pitchFamily="34" charset="-122"/>
                <a:ea typeface="微软雅黑" panose="020B0503020204020204" pitchFamily="34" charset="-122"/>
              </a:rPr>
              <a:t>1.5</a:t>
            </a:r>
            <a:r>
              <a:rPr lang="zh-CN" altLang="en-US" sz="2000" dirty="0">
                <a:solidFill>
                  <a:srgbClr val="605958"/>
                </a:solidFill>
                <a:latin typeface="微软雅黑" panose="020B0503020204020204" pitchFamily="34" charset="-122"/>
                <a:ea typeface="微软雅黑" panose="020B0503020204020204" pitchFamily="34" charset="-122"/>
              </a:rPr>
              <a:t>万元的毛利算，要买</a:t>
            </a:r>
            <a:r>
              <a:rPr lang="en-US" altLang="zh-CN" sz="2000" dirty="0">
                <a:solidFill>
                  <a:srgbClr val="605958"/>
                </a:solidFill>
                <a:latin typeface="微软雅黑" panose="020B0503020204020204" pitchFamily="34" charset="-122"/>
                <a:ea typeface="微软雅黑" panose="020B0503020204020204" pitchFamily="34" charset="-122"/>
              </a:rPr>
              <a:t>9</a:t>
            </a:r>
            <a:r>
              <a:rPr lang="zh-CN" altLang="en-US" sz="2000" dirty="0">
                <a:solidFill>
                  <a:srgbClr val="605958"/>
                </a:solidFill>
                <a:latin typeface="微软雅黑" panose="020B0503020204020204" pitchFamily="34" charset="-122"/>
                <a:ea typeface="微软雅黑" panose="020B0503020204020204" pitchFamily="34" charset="-122"/>
              </a:rPr>
              <a:t>台车才能持平。</a:t>
            </a:r>
            <a:endParaRPr lang="en-US" altLang="zh-CN" sz="2000" dirty="0">
              <a:solidFill>
                <a:srgbClr val="605958"/>
              </a:solidFill>
              <a:latin typeface="微软雅黑" panose="020B0503020204020204" pitchFamily="34" charset="-122"/>
              <a:ea typeface="微软雅黑" panose="020B0503020204020204" pitchFamily="34" charset="-122"/>
            </a:endParaRPr>
          </a:p>
          <a:p>
            <a:pPr algn="just" fontAlgn="base">
              <a:spcBef>
                <a:spcPct val="0"/>
              </a:spcBef>
              <a:spcAft>
                <a:spcPct val="0"/>
              </a:spcAft>
              <a:buFont typeface="Arial" panose="020B0604020202020204" pitchFamily="34" charset="0"/>
              <a:buNone/>
            </a:pPr>
            <a:endParaRPr lang="zh-CN" altLang="en-US" sz="2000" dirty="0">
              <a:solidFill>
                <a:srgbClr val="605958"/>
              </a:solidFill>
              <a:latin typeface="微软雅黑" panose="020B0503020204020204" pitchFamily="34" charset="-122"/>
              <a:ea typeface="微软雅黑" panose="020B0503020204020204" pitchFamily="34" charset="-122"/>
            </a:endParaRPr>
          </a:p>
          <a:p>
            <a:pPr algn="just" fontAlgn="base">
              <a:spcBef>
                <a:spcPct val="0"/>
              </a:spcBef>
              <a:spcAft>
                <a:spcPct val="0"/>
              </a:spcAft>
              <a:buFont typeface="Arial" panose="020B0604020202020204" pitchFamily="34" charset="0"/>
              <a:buNone/>
            </a:pPr>
            <a:r>
              <a:rPr lang="zh-CN" altLang="en-US" sz="2000" dirty="0">
                <a:solidFill>
                  <a:srgbClr val="605958"/>
                </a:solidFill>
                <a:latin typeface="微软雅黑" panose="020B0503020204020204" pitchFamily="34" charset="-122"/>
                <a:ea typeface="微软雅黑" panose="020B0503020204020204" pitchFamily="34" charset="-122"/>
              </a:rPr>
              <a:t>计划公司在前半年内为亏损期，第六个月达到盈亏平衡，争取在一年到一年半期间，这六个月能平均做到月产值在</a:t>
            </a:r>
            <a:r>
              <a:rPr lang="en-US" altLang="zh-CN" sz="2000" dirty="0">
                <a:solidFill>
                  <a:srgbClr val="605958"/>
                </a:solidFill>
                <a:latin typeface="微软雅黑" panose="020B0503020204020204" pitchFamily="34" charset="-122"/>
                <a:ea typeface="微软雅黑" panose="020B0503020204020204" pitchFamily="34" charset="-122"/>
              </a:rPr>
              <a:t>80</a:t>
            </a:r>
            <a:r>
              <a:rPr lang="zh-CN" altLang="en-US" sz="2000" dirty="0">
                <a:solidFill>
                  <a:srgbClr val="605958"/>
                </a:solidFill>
                <a:latin typeface="微软雅黑" panose="020B0503020204020204" pitchFamily="34" charset="-122"/>
                <a:ea typeface="微软雅黑" panose="020B0503020204020204" pitchFamily="34" charset="-122"/>
              </a:rPr>
              <a:t>万，在一年半到两年时间收回成本。力争两年内达到月产值</a:t>
            </a:r>
            <a:r>
              <a:rPr lang="en-US" altLang="zh-CN" sz="2000" dirty="0">
                <a:solidFill>
                  <a:srgbClr val="605958"/>
                </a:solidFill>
                <a:latin typeface="微软雅黑" panose="020B0503020204020204" pitchFamily="34" charset="-122"/>
                <a:ea typeface="微软雅黑" panose="020B0503020204020204" pitchFamily="34" charset="-122"/>
              </a:rPr>
              <a:t>150</a:t>
            </a:r>
            <a:r>
              <a:rPr lang="zh-CN" altLang="en-US" sz="2000" dirty="0">
                <a:solidFill>
                  <a:srgbClr val="605958"/>
                </a:solidFill>
                <a:latin typeface="微软雅黑" panose="020B0503020204020204" pitchFamily="34" charset="-122"/>
                <a:ea typeface="微软雅黑" panose="020B0503020204020204" pitchFamily="34" charset="-122"/>
              </a:rPr>
              <a:t>万，在第三年冲刺月产值</a:t>
            </a:r>
            <a:r>
              <a:rPr lang="en-US" altLang="zh-CN" sz="2000" dirty="0">
                <a:solidFill>
                  <a:srgbClr val="605958"/>
                </a:solidFill>
                <a:latin typeface="微软雅黑" panose="020B0503020204020204" pitchFamily="34" charset="-122"/>
                <a:ea typeface="微软雅黑" panose="020B0503020204020204" pitchFamily="34" charset="-122"/>
              </a:rPr>
              <a:t>250</a:t>
            </a:r>
            <a:r>
              <a:rPr lang="zh-CN" altLang="en-US" sz="2000" dirty="0">
                <a:solidFill>
                  <a:srgbClr val="605958"/>
                </a:solidFill>
                <a:latin typeface="微软雅黑" panose="020B0503020204020204" pitchFamily="34" charset="-122"/>
                <a:ea typeface="微软雅黑" panose="020B0503020204020204" pitchFamily="34" charset="-122"/>
              </a:rPr>
              <a:t>万的目标。</a:t>
            </a:r>
          </a:p>
          <a:p>
            <a:pPr algn="just" fontAlgn="base">
              <a:spcBef>
                <a:spcPct val="0"/>
              </a:spcBef>
              <a:spcAft>
                <a:spcPct val="0"/>
              </a:spcAft>
              <a:buFont typeface="Arial" panose="020B0604020202020204" pitchFamily="34" charset="0"/>
              <a:buNone/>
            </a:pPr>
            <a:endParaRPr lang="zh-CN" altLang="en-US" sz="2000" dirty="0">
              <a:solidFill>
                <a:srgbClr val="605958"/>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334180" y="1282890"/>
            <a:ext cx="1118260" cy="1118260"/>
            <a:chOff x="1334180" y="1282890"/>
            <a:chExt cx="1118260" cy="1118260"/>
          </a:xfrm>
        </p:grpSpPr>
        <p:sp>
          <p:nvSpPr>
            <p:cNvPr id="102" name="椭圆 101"/>
            <p:cNvSpPr/>
            <p:nvPr/>
          </p:nvSpPr>
          <p:spPr bwMode="auto">
            <a:xfrm>
              <a:off x="1334180" y="1282890"/>
              <a:ext cx="1118260" cy="1118260"/>
            </a:xfrm>
            <a:prstGeom prst="ellipse">
              <a:avLst/>
            </a:prstGeom>
            <a:gradFill>
              <a:gsLst>
                <a:gs pos="0">
                  <a:srgbClr val="0070C0"/>
                </a:gs>
                <a:gs pos="100000">
                  <a:srgbClr val="01559B"/>
                </a:gs>
              </a:gsLst>
              <a:lin ang="10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103" name="矩形 102"/>
            <p:cNvSpPr/>
            <p:nvPr/>
          </p:nvSpPr>
          <p:spPr>
            <a:xfrm>
              <a:off x="1360553" y="1611187"/>
              <a:ext cx="1036813" cy="523220"/>
            </a:xfrm>
            <a:prstGeom prst="rect">
              <a:avLst/>
            </a:prstGeom>
          </p:spPr>
          <p:txBody>
            <a:bodyPr wrap="square">
              <a:spAutoFit/>
            </a:bodyPr>
            <a:lstStyle/>
            <a:p>
              <a:pPr algn="ctr" fontAlgn="base">
                <a:spcBef>
                  <a:spcPct val="0"/>
                </a:spcBef>
                <a:spcAft>
                  <a:spcPct val="0"/>
                </a:spcAft>
                <a:buFont typeface="Arial" panose="020B0604020202020204" pitchFamily="34" charset="0"/>
                <a:buNone/>
              </a:pPr>
              <a:r>
                <a:rPr lang="en-US" altLang="zh-CN" sz="2800" b="1" dirty="0">
                  <a:solidFill>
                    <a:srgbClr val="FFFFFF"/>
                  </a:solidFill>
                  <a:latin typeface="微软雅黑" panose="020B0503020204020204" pitchFamily="34" charset="-122"/>
                  <a:ea typeface="微软雅黑" panose="020B0503020204020204" pitchFamily="34" charset="-122"/>
                </a:rPr>
                <a:t>23</a:t>
              </a:r>
              <a:r>
                <a:rPr lang="zh-CN" altLang="en-US" sz="2800" b="1" dirty="0">
                  <a:solidFill>
                    <a:srgbClr val="FFFFFF"/>
                  </a:solidFill>
                  <a:latin typeface="微软雅黑" panose="020B0503020204020204" pitchFamily="34" charset="-122"/>
                  <a:ea typeface="微软雅黑" panose="020B0503020204020204" pitchFamily="34" charset="-122"/>
                </a:rPr>
                <a:t>万</a:t>
              </a:r>
              <a:endParaRPr lang="zh-CN" altLang="en-US" sz="2800" dirty="0">
                <a:solidFill>
                  <a:srgbClr val="FFFFFF"/>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2997563" y="1282890"/>
            <a:ext cx="1159071" cy="1118260"/>
            <a:chOff x="2997563" y="1282890"/>
            <a:chExt cx="1159071" cy="1118260"/>
          </a:xfrm>
        </p:grpSpPr>
        <p:sp>
          <p:nvSpPr>
            <p:cNvPr id="104" name="椭圆 103"/>
            <p:cNvSpPr/>
            <p:nvPr/>
          </p:nvSpPr>
          <p:spPr bwMode="auto">
            <a:xfrm>
              <a:off x="3002831" y="1282890"/>
              <a:ext cx="1118260" cy="1118260"/>
            </a:xfrm>
            <a:prstGeom prst="ellipse">
              <a:avLst/>
            </a:prstGeom>
            <a:gradFill>
              <a:gsLst>
                <a:gs pos="0">
                  <a:srgbClr val="0070C0"/>
                </a:gs>
                <a:gs pos="100000">
                  <a:srgbClr val="01559B"/>
                </a:gs>
              </a:gsLst>
              <a:lin ang="10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105" name="矩形 104"/>
            <p:cNvSpPr/>
            <p:nvPr/>
          </p:nvSpPr>
          <p:spPr>
            <a:xfrm>
              <a:off x="2997563" y="1611187"/>
              <a:ext cx="1159071" cy="523220"/>
            </a:xfrm>
            <a:prstGeom prst="rect">
              <a:avLst/>
            </a:prstGeom>
          </p:spPr>
          <p:txBody>
            <a:bodyPr wrap="square">
              <a:spAutoFit/>
            </a:bodyPr>
            <a:lstStyle/>
            <a:p>
              <a:pPr algn="ctr" fontAlgn="base">
                <a:spcBef>
                  <a:spcPct val="0"/>
                </a:spcBef>
                <a:spcAft>
                  <a:spcPct val="0"/>
                </a:spcAft>
                <a:buFont typeface="Arial" panose="020B0604020202020204" pitchFamily="34" charset="0"/>
                <a:buNone/>
              </a:pPr>
              <a:r>
                <a:rPr lang="en-US" altLang="zh-CN" sz="2800" b="1" dirty="0">
                  <a:solidFill>
                    <a:srgbClr val="FFFFFF"/>
                  </a:solidFill>
                  <a:latin typeface="微软雅黑" panose="020B0503020204020204" pitchFamily="34" charset="-122"/>
                  <a:ea typeface="微软雅黑" panose="020B0503020204020204" pitchFamily="34" charset="-122"/>
                </a:rPr>
                <a:t>6</a:t>
              </a:r>
              <a:r>
                <a:rPr lang="zh-CN" altLang="en-US" sz="2800" b="1" dirty="0">
                  <a:solidFill>
                    <a:srgbClr val="FFFFFF"/>
                  </a:solidFill>
                  <a:latin typeface="微软雅黑" panose="020B0503020204020204" pitchFamily="34" charset="-122"/>
                  <a:ea typeface="微软雅黑" panose="020B0503020204020204" pitchFamily="34" charset="-122"/>
                </a:rPr>
                <a:t>个月</a:t>
              </a:r>
              <a:endParaRPr lang="zh-CN" altLang="en-US" sz="2800" dirty="0">
                <a:solidFill>
                  <a:srgbClr val="FFFFFF"/>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742104" y="1282890"/>
            <a:ext cx="1159071" cy="1118260"/>
            <a:chOff x="4742104" y="1282890"/>
            <a:chExt cx="1159071" cy="1118260"/>
          </a:xfrm>
        </p:grpSpPr>
        <p:sp>
          <p:nvSpPr>
            <p:cNvPr id="106" name="椭圆 105"/>
            <p:cNvSpPr/>
            <p:nvPr/>
          </p:nvSpPr>
          <p:spPr bwMode="auto">
            <a:xfrm>
              <a:off x="4762509" y="1282890"/>
              <a:ext cx="1118260" cy="1118260"/>
            </a:xfrm>
            <a:prstGeom prst="ellipse">
              <a:avLst/>
            </a:prstGeom>
            <a:gradFill>
              <a:gsLst>
                <a:gs pos="0">
                  <a:srgbClr val="0070C0"/>
                </a:gs>
                <a:gs pos="100000">
                  <a:srgbClr val="01559B"/>
                </a:gs>
              </a:gsLst>
              <a:lin ang="10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107" name="矩形 106"/>
            <p:cNvSpPr/>
            <p:nvPr/>
          </p:nvSpPr>
          <p:spPr>
            <a:xfrm>
              <a:off x="4742104" y="1580410"/>
              <a:ext cx="1159071" cy="523220"/>
            </a:xfrm>
            <a:prstGeom prst="rect">
              <a:avLst/>
            </a:prstGeom>
          </p:spPr>
          <p:txBody>
            <a:bodyPr wrap="square">
              <a:spAutoFit/>
            </a:bodyPr>
            <a:lstStyle/>
            <a:p>
              <a:pPr algn="ctr" fontAlgn="base">
                <a:spcBef>
                  <a:spcPct val="0"/>
                </a:spcBef>
                <a:spcAft>
                  <a:spcPct val="0"/>
                </a:spcAft>
                <a:buFont typeface="Arial" panose="020B0604020202020204" pitchFamily="34" charset="0"/>
                <a:buNone/>
              </a:pPr>
              <a:r>
                <a:rPr lang="en-US" altLang="zh-CN" sz="2800" b="1" dirty="0">
                  <a:solidFill>
                    <a:srgbClr val="FFFFFF"/>
                  </a:solidFill>
                  <a:latin typeface="微软雅黑" panose="020B0503020204020204" pitchFamily="34" charset="-122"/>
                  <a:ea typeface="微软雅黑" panose="020B0503020204020204" pitchFamily="34" charset="-122"/>
                </a:rPr>
                <a:t>2</a:t>
              </a:r>
              <a:r>
                <a:rPr lang="zh-CN" altLang="en-US" sz="2800" b="1" dirty="0">
                  <a:solidFill>
                    <a:srgbClr val="FFFFFF"/>
                  </a:solidFill>
                  <a:latin typeface="微软雅黑" panose="020B0503020204020204" pitchFamily="34" charset="-122"/>
                  <a:ea typeface="微软雅黑" panose="020B0503020204020204" pitchFamily="34" charset="-122"/>
                </a:rPr>
                <a:t>年</a:t>
              </a:r>
              <a:endParaRPr lang="zh-CN" altLang="en-US" sz="2800"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grpId="0" nodeType="clickEffect">
                                  <p:stCondLst>
                                    <p:cond delay="0"/>
                                  </p:stCondLst>
                                  <p:childTnLst>
                                    <p:set>
                                      <p:cBhvr>
                                        <p:cTn id="23" dur="1" fill="hold">
                                          <p:stCondLst>
                                            <p:cond delay="0"/>
                                          </p:stCondLst>
                                        </p:cTn>
                                        <p:tgtEl>
                                          <p:spTgt spid="101"/>
                                        </p:tgtEl>
                                        <p:attrNameLst>
                                          <p:attrName>style.visibility</p:attrName>
                                        </p:attrNameLst>
                                      </p:cBhvr>
                                      <p:to>
                                        <p:strVal val="visible"/>
                                      </p:to>
                                    </p:set>
                                    <p:animScale>
                                      <p:cBhvr>
                                        <p:cTn id="24" dur="1000" decel="50000" fill="hold">
                                          <p:stCondLst>
                                            <p:cond delay="0"/>
                                          </p:stCondLst>
                                        </p:cTn>
                                        <p:tgtEl>
                                          <p:spTgt spid="10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01"/>
                                        </p:tgtEl>
                                        <p:attrNameLst>
                                          <p:attrName>ppt_x</p:attrName>
                                          <p:attrName>ppt_y</p:attrName>
                                        </p:attrNameLst>
                                      </p:cBhvr>
                                    </p:animMotion>
                                    <p:animEffect transition="in" filter="fade">
                                      <p:cBhvr>
                                        <p:cTn id="26" dur="1000"/>
                                        <p:tgtEl>
                                          <p:spTgt spid="101"/>
                                        </p:tgtEl>
                                      </p:cBhvr>
                                    </p:animEffect>
                                  </p:childTnLst>
                                </p:cTn>
                              </p:par>
                            </p:childTnLst>
                          </p:cTn>
                        </p:par>
                        <p:par>
                          <p:cTn id="27" fill="hold">
                            <p:stCondLst>
                              <p:cond delay="1000"/>
                            </p:stCondLst>
                            <p:childTnLst>
                              <p:par>
                                <p:cTn id="28" presetID="6" presetClass="entr" presetSubtype="16" fill="hold" nodeType="after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circle(in)">
                                      <p:cBhvr>
                                        <p:cTn id="3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市场前景</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椭圆 5"/>
          <p:cNvSpPr/>
          <p:nvPr/>
        </p:nvSpPr>
        <p:spPr>
          <a:xfrm>
            <a:off x="4748491" y="2185031"/>
            <a:ext cx="3111171" cy="3176440"/>
          </a:xfrm>
          <a:prstGeom prst="ellipse">
            <a:avLst/>
          </a:prstGeom>
          <a:noFill/>
          <a:ln w="44450" cap="flat" cmpd="sng" algn="ctr">
            <a:solidFill>
              <a:srgbClr val="01559B"/>
            </a:solidFill>
            <a:prstDash val="solid"/>
          </a:ln>
          <a:effectLst/>
        </p:spPr>
        <p:txBody>
          <a:bodyPr lIns="42970" tIns="21485" rIns="42970" bIns="21485" spcCol="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56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nvGrpSpPr>
          <p:cNvPr id="7" name="组合 6"/>
          <p:cNvGrpSpPr/>
          <p:nvPr/>
        </p:nvGrpSpPr>
        <p:grpSpPr>
          <a:xfrm>
            <a:off x="4670281" y="1932361"/>
            <a:ext cx="1414169" cy="1443836"/>
            <a:chOff x="8223541" y="4032225"/>
            <a:chExt cx="2880320" cy="2880320"/>
          </a:xfrm>
        </p:grpSpPr>
        <p:sp>
          <p:nvSpPr>
            <p:cNvPr id="8" name="泪滴形 7"/>
            <p:cNvSpPr/>
            <p:nvPr/>
          </p:nvSpPr>
          <p:spPr>
            <a:xfrm flipV="1">
              <a:off x="8223541" y="4032225"/>
              <a:ext cx="2880320" cy="2880320"/>
            </a:xfrm>
            <a:prstGeom prst="teardrop">
              <a:avLst/>
            </a:prstGeom>
            <a:gradFill>
              <a:gsLst>
                <a:gs pos="0">
                  <a:srgbClr val="0070C0"/>
                </a:gs>
                <a:gs pos="100000">
                  <a:srgbClr val="01559B"/>
                </a:gs>
              </a:gsLst>
              <a:lin ang="102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56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9" name="TextBox 58"/>
            <p:cNvSpPr txBox="1"/>
            <p:nvPr/>
          </p:nvSpPr>
          <p:spPr>
            <a:xfrm>
              <a:off x="8907617" y="5149463"/>
              <a:ext cx="1949304" cy="114111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115" b="0" i="0" u="none" strike="noStrike" kern="0" cap="none" spc="0" normalizeH="0" baseline="0" noProof="0" dirty="0">
                  <a:ln>
                    <a:noFill/>
                  </a:ln>
                  <a:solidFill>
                    <a:prstClr val="white"/>
                  </a:solidFill>
                  <a:effectLst/>
                  <a:uLnTx/>
                  <a:uFillTx/>
                </a:rPr>
                <a:t>20%</a:t>
              </a:r>
              <a:endParaRPr kumimoji="0" lang="zh-CN" altLang="en-US" sz="3115" b="0" i="0" u="none" strike="noStrike" kern="0" cap="none" spc="0" normalizeH="0" baseline="0" noProof="0" dirty="0">
                <a:ln>
                  <a:noFill/>
                </a:ln>
                <a:solidFill>
                  <a:prstClr val="white"/>
                </a:solidFill>
                <a:effectLst/>
                <a:uLnTx/>
                <a:uFillTx/>
              </a:endParaRPr>
            </a:p>
          </p:txBody>
        </p:sp>
      </p:grpSp>
      <p:grpSp>
        <p:nvGrpSpPr>
          <p:cNvPr id="10" name="组合 9"/>
          <p:cNvGrpSpPr/>
          <p:nvPr/>
        </p:nvGrpSpPr>
        <p:grpSpPr>
          <a:xfrm>
            <a:off x="6556564" y="1932361"/>
            <a:ext cx="1414169" cy="1443836"/>
            <a:chOff x="12065445" y="4032225"/>
            <a:chExt cx="2880320" cy="2880320"/>
          </a:xfrm>
        </p:grpSpPr>
        <p:sp>
          <p:nvSpPr>
            <p:cNvPr id="11" name="泪滴形 10"/>
            <p:cNvSpPr/>
            <p:nvPr/>
          </p:nvSpPr>
          <p:spPr>
            <a:xfrm flipH="1" flipV="1">
              <a:off x="12065445" y="4032225"/>
              <a:ext cx="2880320" cy="2880320"/>
            </a:xfrm>
            <a:prstGeom prst="teardrop">
              <a:avLst/>
            </a:prstGeom>
            <a:gradFill>
              <a:gsLst>
                <a:gs pos="0">
                  <a:srgbClr val="0070C0"/>
                </a:gs>
                <a:gs pos="100000">
                  <a:srgbClr val="01559B"/>
                </a:gs>
              </a:gsLst>
              <a:lin ang="102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56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2" name="TextBox 63"/>
            <p:cNvSpPr txBox="1"/>
            <p:nvPr/>
          </p:nvSpPr>
          <p:spPr>
            <a:xfrm>
              <a:off x="12541501" y="4900656"/>
              <a:ext cx="2196244" cy="114111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115" b="0" i="0" u="none" strike="noStrike" kern="0" cap="none" spc="0" normalizeH="0" baseline="0" noProof="0" dirty="0">
                  <a:ln>
                    <a:noFill/>
                  </a:ln>
                  <a:solidFill>
                    <a:prstClr val="white"/>
                  </a:solidFill>
                  <a:effectLst/>
                  <a:uLnTx/>
                  <a:uFillTx/>
                </a:rPr>
                <a:t>10%</a:t>
              </a:r>
              <a:endParaRPr kumimoji="0" lang="zh-CN" altLang="en-US" sz="3115" b="0" i="0" u="none" strike="noStrike" kern="0" cap="none" spc="0" normalizeH="0" baseline="0" noProof="0" dirty="0">
                <a:ln>
                  <a:noFill/>
                </a:ln>
                <a:solidFill>
                  <a:prstClr val="white"/>
                </a:solidFill>
                <a:effectLst/>
                <a:uLnTx/>
                <a:uFillTx/>
              </a:endParaRPr>
            </a:p>
          </p:txBody>
        </p:sp>
      </p:grpSp>
      <p:grpSp>
        <p:nvGrpSpPr>
          <p:cNvPr id="13" name="组合 12"/>
          <p:cNvGrpSpPr/>
          <p:nvPr/>
        </p:nvGrpSpPr>
        <p:grpSpPr>
          <a:xfrm>
            <a:off x="6556564" y="3874238"/>
            <a:ext cx="1414169" cy="1443836"/>
            <a:chOff x="12065445" y="7906092"/>
            <a:chExt cx="2880320" cy="2880320"/>
          </a:xfrm>
        </p:grpSpPr>
        <p:sp>
          <p:nvSpPr>
            <p:cNvPr id="14" name="泪滴形 13"/>
            <p:cNvSpPr/>
            <p:nvPr/>
          </p:nvSpPr>
          <p:spPr>
            <a:xfrm flipH="1">
              <a:off x="12065445" y="7906092"/>
              <a:ext cx="2880320" cy="2880320"/>
            </a:xfrm>
            <a:prstGeom prst="teardrop">
              <a:avLst/>
            </a:prstGeom>
            <a:gradFill>
              <a:gsLst>
                <a:gs pos="0">
                  <a:srgbClr val="0070C0"/>
                </a:gs>
                <a:gs pos="100000">
                  <a:srgbClr val="01559B"/>
                </a:gs>
              </a:gsLst>
              <a:lin ang="102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56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5" name="TextBox 64"/>
            <p:cNvSpPr txBox="1"/>
            <p:nvPr/>
          </p:nvSpPr>
          <p:spPr>
            <a:xfrm>
              <a:off x="12663453" y="8799757"/>
              <a:ext cx="1970020" cy="114111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115" b="0" i="0" u="none" strike="noStrike" kern="0" cap="none" spc="0" normalizeH="0" baseline="0" noProof="0" dirty="0">
                  <a:ln>
                    <a:noFill/>
                  </a:ln>
                  <a:solidFill>
                    <a:prstClr val="white"/>
                  </a:solidFill>
                  <a:effectLst/>
                  <a:uLnTx/>
                  <a:uFillTx/>
                </a:rPr>
                <a:t>30%</a:t>
              </a:r>
              <a:endParaRPr kumimoji="0" lang="zh-CN" altLang="en-US" sz="3115" b="0" i="0" u="none" strike="noStrike" kern="0" cap="none" spc="0" normalizeH="0" baseline="0" noProof="0" dirty="0">
                <a:ln>
                  <a:noFill/>
                </a:ln>
                <a:solidFill>
                  <a:prstClr val="white"/>
                </a:solidFill>
                <a:effectLst/>
                <a:uLnTx/>
                <a:uFillTx/>
              </a:endParaRPr>
            </a:p>
          </p:txBody>
        </p:sp>
      </p:grpSp>
      <p:grpSp>
        <p:nvGrpSpPr>
          <p:cNvPr id="16" name="组合 15"/>
          <p:cNvGrpSpPr/>
          <p:nvPr/>
        </p:nvGrpSpPr>
        <p:grpSpPr>
          <a:xfrm>
            <a:off x="4670281" y="3874238"/>
            <a:ext cx="1414169" cy="1443836"/>
            <a:chOff x="8223541" y="7906092"/>
            <a:chExt cx="2880320" cy="2880320"/>
          </a:xfrm>
        </p:grpSpPr>
        <p:sp>
          <p:nvSpPr>
            <p:cNvPr id="17" name="泪滴形 16"/>
            <p:cNvSpPr/>
            <p:nvPr/>
          </p:nvSpPr>
          <p:spPr>
            <a:xfrm>
              <a:off x="8223541" y="7906092"/>
              <a:ext cx="2880320" cy="2880320"/>
            </a:xfrm>
            <a:prstGeom prst="teardrop">
              <a:avLst/>
            </a:prstGeom>
            <a:gradFill>
              <a:gsLst>
                <a:gs pos="0">
                  <a:srgbClr val="0070C0"/>
                </a:gs>
                <a:gs pos="100000">
                  <a:srgbClr val="01559B"/>
                </a:gs>
              </a:gsLst>
              <a:lin ang="102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56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8" name="TextBox 65"/>
            <p:cNvSpPr txBox="1"/>
            <p:nvPr/>
          </p:nvSpPr>
          <p:spPr>
            <a:xfrm>
              <a:off x="8840697" y="8799757"/>
              <a:ext cx="1930152" cy="114111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115" b="0" i="0" u="none" strike="noStrike" kern="0" cap="none" spc="0" normalizeH="0" baseline="0" noProof="0" dirty="0">
                  <a:ln>
                    <a:noFill/>
                  </a:ln>
                  <a:solidFill>
                    <a:prstClr val="white"/>
                  </a:solidFill>
                  <a:effectLst/>
                  <a:uLnTx/>
                  <a:uFillTx/>
                </a:rPr>
                <a:t>40%</a:t>
              </a:r>
              <a:endParaRPr kumimoji="0" lang="zh-CN" altLang="en-US" sz="3115" b="0" i="0" u="none" strike="noStrike" kern="0" cap="none" spc="0" normalizeH="0" baseline="0" noProof="0" dirty="0">
                <a:ln>
                  <a:noFill/>
                </a:ln>
                <a:solidFill>
                  <a:prstClr val="white"/>
                </a:solidFill>
                <a:effectLst/>
                <a:uLnTx/>
                <a:uFillTx/>
              </a:endParaRPr>
            </a:p>
          </p:txBody>
        </p:sp>
      </p:grpSp>
      <p:sp>
        <p:nvSpPr>
          <p:cNvPr id="19" name="椭圆 18"/>
          <p:cNvSpPr/>
          <p:nvPr/>
        </p:nvSpPr>
        <p:spPr>
          <a:xfrm>
            <a:off x="5995603" y="3296703"/>
            <a:ext cx="616946" cy="629889"/>
          </a:xfrm>
          <a:prstGeom prst="ellipse">
            <a:avLst/>
          </a:prstGeom>
          <a:gradFill>
            <a:gsLst>
              <a:gs pos="0">
                <a:srgbClr val="0070C0"/>
              </a:gs>
              <a:gs pos="100000">
                <a:srgbClr val="01559B"/>
              </a:gs>
            </a:gsLst>
            <a:lin ang="10200000" scaled="0"/>
          </a:gradFill>
          <a:ln w="25400" cap="flat" cmpd="sng" algn="ctr">
            <a:noFill/>
            <a:prstDash val="solid"/>
          </a:ln>
          <a:effectLst/>
        </p:spPr>
        <p:txBody>
          <a:bodyPr lIns="42970" tIns="21485" rIns="42970" bIns="21485" spcCol="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56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nvGrpSpPr>
          <p:cNvPr id="20" name="组合 19"/>
          <p:cNvGrpSpPr/>
          <p:nvPr/>
        </p:nvGrpSpPr>
        <p:grpSpPr>
          <a:xfrm>
            <a:off x="8132878" y="1975321"/>
            <a:ext cx="2310873" cy="3349071"/>
            <a:chOff x="15276015" y="4117927"/>
            <a:chExt cx="4706690" cy="6681086"/>
          </a:xfrm>
        </p:grpSpPr>
        <p:grpSp>
          <p:nvGrpSpPr>
            <p:cNvPr id="21" name="组合 20"/>
            <p:cNvGrpSpPr/>
            <p:nvPr/>
          </p:nvGrpSpPr>
          <p:grpSpPr>
            <a:xfrm>
              <a:off x="15276015" y="4117927"/>
              <a:ext cx="4706690" cy="1959346"/>
              <a:chOff x="15276015" y="4117927"/>
              <a:chExt cx="4706690" cy="1959346"/>
            </a:xfrm>
          </p:grpSpPr>
          <p:sp>
            <p:nvSpPr>
              <p:cNvPr id="25" name="TextBox 69"/>
              <p:cNvSpPr txBox="1"/>
              <p:nvPr/>
            </p:nvSpPr>
            <p:spPr>
              <a:xfrm>
                <a:off x="15276015" y="4117927"/>
                <a:ext cx="1906944" cy="677943"/>
              </a:xfrm>
              <a:prstGeom prst="rect">
                <a:avLst/>
              </a:prstGeom>
              <a:noFill/>
            </p:spPr>
            <p:txBody>
              <a:bodyPr wrap="square" tIns="0" bIns="0" rtlCol="0" anchor="t">
                <a:spAutoFit/>
              </a:bodyPr>
              <a:lstStyle/>
              <a:p>
                <a:pPr>
                  <a:lnSpc>
                    <a:spcPct val="150000"/>
                  </a:lnSpc>
                </a:pPr>
                <a:r>
                  <a:rPr lang="zh-CN" altLang="en-US" sz="1470"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其他成本</a:t>
                </a:r>
              </a:p>
            </p:txBody>
          </p:sp>
          <p:sp>
            <p:nvSpPr>
              <p:cNvPr id="26" name="TextBox 70"/>
              <p:cNvSpPr txBox="1"/>
              <p:nvPr/>
            </p:nvSpPr>
            <p:spPr>
              <a:xfrm>
                <a:off x="15276015" y="4856591"/>
                <a:ext cx="4706690" cy="1220682"/>
              </a:xfrm>
              <a:prstGeom prst="rect">
                <a:avLst/>
              </a:prstGeom>
              <a:noFill/>
            </p:spPr>
            <p:txBody>
              <a:bodyPr wrap="square" rtlCol="0">
                <a:spAutoFit/>
              </a:bodyPr>
              <a:lstStyle/>
              <a:p>
                <a:pPr>
                  <a:lnSpc>
                    <a:spcPct val="130000"/>
                  </a:lnSpc>
                </a:pPr>
                <a:r>
                  <a:rPr lang="zh-CN" altLang="en-US" sz="865" dirty="0">
                    <a:solidFill>
                      <a:prstClr val="black">
                        <a:lumMod val="75000"/>
                        <a:lumOff val="25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a:t>
                </a:r>
              </a:p>
            </p:txBody>
          </p:sp>
        </p:grpSp>
        <p:grpSp>
          <p:nvGrpSpPr>
            <p:cNvPr id="22" name="组合 21"/>
            <p:cNvGrpSpPr/>
            <p:nvPr/>
          </p:nvGrpSpPr>
          <p:grpSpPr>
            <a:xfrm>
              <a:off x="15276015" y="8839667"/>
              <a:ext cx="4706690" cy="1959346"/>
              <a:chOff x="15276015" y="8839667"/>
              <a:chExt cx="4706690" cy="1959346"/>
            </a:xfrm>
          </p:grpSpPr>
          <p:sp>
            <p:nvSpPr>
              <p:cNvPr id="23" name="TextBox 71"/>
              <p:cNvSpPr txBox="1"/>
              <p:nvPr/>
            </p:nvSpPr>
            <p:spPr>
              <a:xfrm>
                <a:off x="15276015" y="8839667"/>
                <a:ext cx="1906944" cy="677943"/>
              </a:xfrm>
              <a:prstGeom prst="rect">
                <a:avLst/>
              </a:prstGeom>
              <a:noFill/>
            </p:spPr>
            <p:txBody>
              <a:bodyPr wrap="square" tIns="0" bIns="0" rtlCol="0" anchor="t">
                <a:spAutoFit/>
              </a:bodyPr>
              <a:lstStyle/>
              <a:p>
                <a:pPr>
                  <a:lnSpc>
                    <a:spcPct val="150000"/>
                  </a:lnSpc>
                </a:pPr>
                <a:r>
                  <a:rPr lang="zh-CN" altLang="en-US" sz="1470"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营销成本</a:t>
                </a:r>
              </a:p>
            </p:txBody>
          </p:sp>
          <p:sp>
            <p:nvSpPr>
              <p:cNvPr id="24" name="TextBox 72"/>
              <p:cNvSpPr txBox="1"/>
              <p:nvPr/>
            </p:nvSpPr>
            <p:spPr>
              <a:xfrm>
                <a:off x="15276015" y="9578331"/>
                <a:ext cx="4706690" cy="1220682"/>
              </a:xfrm>
              <a:prstGeom prst="rect">
                <a:avLst/>
              </a:prstGeom>
              <a:noFill/>
            </p:spPr>
            <p:txBody>
              <a:bodyPr wrap="square" rtlCol="0">
                <a:spAutoFit/>
              </a:bodyPr>
              <a:lstStyle/>
              <a:p>
                <a:pPr>
                  <a:lnSpc>
                    <a:spcPct val="130000"/>
                  </a:lnSpc>
                </a:pPr>
                <a:r>
                  <a:rPr lang="zh-CN" altLang="en-US" sz="865" dirty="0">
                    <a:solidFill>
                      <a:prstClr val="black">
                        <a:lumMod val="75000"/>
                        <a:lumOff val="25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a:t>
                </a:r>
              </a:p>
            </p:txBody>
          </p:sp>
        </p:grpSp>
      </p:grpSp>
      <p:grpSp>
        <p:nvGrpSpPr>
          <p:cNvPr id="27" name="组合 26"/>
          <p:cNvGrpSpPr/>
          <p:nvPr/>
        </p:nvGrpSpPr>
        <p:grpSpPr>
          <a:xfrm>
            <a:off x="2241573" y="1975321"/>
            <a:ext cx="2166180" cy="3329065"/>
            <a:chOff x="3276849" y="4117927"/>
            <a:chExt cx="4411986" cy="6641174"/>
          </a:xfrm>
        </p:grpSpPr>
        <p:grpSp>
          <p:nvGrpSpPr>
            <p:cNvPr id="28" name="组合 27"/>
            <p:cNvGrpSpPr/>
            <p:nvPr/>
          </p:nvGrpSpPr>
          <p:grpSpPr>
            <a:xfrm>
              <a:off x="3276849" y="4117927"/>
              <a:ext cx="4411986" cy="1959346"/>
              <a:chOff x="3276849" y="4117927"/>
              <a:chExt cx="4411986" cy="1959346"/>
            </a:xfrm>
          </p:grpSpPr>
          <p:sp>
            <p:nvSpPr>
              <p:cNvPr id="32" name="TextBox 45"/>
              <p:cNvSpPr txBox="1"/>
              <p:nvPr/>
            </p:nvSpPr>
            <p:spPr>
              <a:xfrm>
                <a:off x="4852457" y="4117927"/>
                <a:ext cx="2836378" cy="677943"/>
              </a:xfrm>
              <a:prstGeom prst="rect">
                <a:avLst/>
              </a:prstGeom>
              <a:noFill/>
            </p:spPr>
            <p:txBody>
              <a:bodyPr wrap="square" tIns="0" bIns="0" rtlCol="0" anchor="t">
                <a:spAutoFit/>
              </a:bodyPr>
              <a:lstStyle/>
              <a:p>
                <a:pPr algn="r">
                  <a:lnSpc>
                    <a:spcPct val="150000"/>
                  </a:lnSpc>
                </a:pPr>
                <a:r>
                  <a:rPr lang="zh-CN" altLang="en-US" sz="1470"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行政成本</a:t>
                </a:r>
              </a:p>
            </p:txBody>
          </p:sp>
          <p:sp>
            <p:nvSpPr>
              <p:cNvPr id="33" name="TextBox 46"/>
              <p:cNvSpPr txBox="1"/>
              <p:nvPr/>
            </p:nvSpPr>
            <p:spPr>
              <a:xfrm>
                <a:off x="3276849" y="4856591"/>
                <a:ext cx="4411986" cy="1220682"/>
              </a:xfrm>
              <a:prstGeom prst="rect">
                <a:avLst/>
              </a:prstGeom>
              <a:noFill/>
            </p:spPr>
            <p:txBody>
              <a:bodyPr wrap="square" rtlCol="0">
                <a:spAutoFit/>
              </a:bodyPr>
              <a:lstStyle/>
              <a:p>
                <a:pPr algn="r">
                  <a:lnSpc>
                    <a:spcPct val="130000"/>
                  </a:lnSpc>
                </a:pPr>
                <a:r>
                  <a:rPr lang="zh-CN" altLang="en-US" sz="865" dirty="0">
                    <a:solidFill>
                      <a:prstClr val="black">
                        <a:lumMod val="75000"/>
                        <a:lumOff val="25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a:t>
                </a:r>
              </a:p>
            </p:txBody>
          </p:sp>
        </p:grpSp>
        <p:grpSp>
          <p:nvGrpSpPr>
            <p:cNvPr id="29" name="组合 28"/>
            <p:cNvGrpSpPr/>
            <p:nvPr/>
          </p:nvGrpSpPr>
          <p:grpSpPr>
            <a:xfrm>
              <a:off x="3276849" y="8799755"/>
              <a:ext cx="4411986" cy="1959346"/>
              <a:chOff x="3276849" y="8799755"/>
              <a:chExt cx="4411986" cy="1959346"/>
            </a:xfrm>
          </p:grpSpPr>
          <p:sp>
            <p:nvSpPr>
              <p:cNvPr id="30" name="TextBox 73"/>
              <p:cNvSpPr txBox="1"/>
              <p:nvPr/>
            </p:nvSpPr>
            <p:spPr>
              <a:xfrm>
                <a:off x="4852457" y="8799755"/>
                <a:ext cx="2836378" cy="677943"/>
              </a:xfrm>
              <a:prstGeom prst="rect">
                <a:avLst/>
              </a:prstGeom>
              <a:noFill/>
            </p:spPr>
            <p:txBody>
              <a:bodyPr wrap="square" tIns="0" bIns="0" rtlCol="0" anchor="t">
                <a:spAutoFit/>
              </a:bodyPr>
              <a:lstStyle/>
              <a:p>
                <a:pPr algn="r">
                  <a:lnSpc>
                    <a:spcPct val="150000"/>
                  </a:lnSpc>
                </a:pPr>
                <a:r>
                  <a:rPr lang="zh-CN" altLang="en-US" sz="1470"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场地成本</a:t>
                </a:r>
              </a:p>
            </p:txBody>
          </p:sp>
          <p:sp>
            <p:nvSpPr>
              <p:cNvPr id="31" name="TextBox 74"/>
              <p:cNvSpPr txBox="1"/>
              <p:nvPr/>
            </p:nvSpPr>
            <p:spPr>
              <a:xfrm>
                <a:off x="3276849" y="9538419"/>
                <a:ext cx="4411986" cy="1220682"/>
              </a:xfrm>
              <a:prstGeom prst="rect">
                <a:avLst/>
              </a:prstGeom>
              <a:noFill/>
            </p:spPr>
            <p:txBody>
              <a:bodyPr wrap="square" rtlCol="0">
                <a:spAutoFit/>
              </a:bodyPr>
              <a:lstStyle/>
              <a:p>
                <a:pPr algn="r">
                  <a:lnSpc>
                    <a:spcPct val="130000"/>
                  </a:lnSpc>
                </a:pPr>
                <a:r>
                  <a:rPr lang="zh-CN" altLang="en-US" sz="865" dirty="0">
                    <a:solidFill>
                      <a:prstClr val="black">
                        <a:lumMod val="75000"/>
                        <a:lumOff val="25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a:t>
                </a: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path" presetSubtype="0" accel="50000" decel="50000" fill="hold" grpId="0" nodeType="withEffect">
                                  <p:stCondLst>
                                    <p:cond delay="0"/>
                                  </p:stCondLst>
                                  <p:childTnLst>
                                    <p:animMotion origin="layout" path="M 0 0 C 0.069 0 0.125 0.056 0.125 0.125 C 0.125 0.194 0.069 0.25 0 0.25 C -0.069 0.25 -0.125 0.194 -0.125 0.125 C -0.125 0.056 -0.069 0 0 0 Z" pathEditMode="relative" ptsTypes="">
                                      <p:cBhvr>
                                        <p:cTn id="9" dur="2000" fill="hold"/>
                                        <p:tgtEl>
                                          <p:spTgt spid="6"/>
                                        </p:tgtEl>
                                        <p:attrNameLst>
                                          <p:attrName>ppt_x</p:attrName>
                                          <p:attrName>ppt_y</p:attrName>
                                        </p:attrNameLst>
                                      </p:cBhvr>
                                    </p:animMotion>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par>
                          <p:cTn id="39" fill="hold">
                            <p:stCondLst>
                              <p:cond delay="2500"/>
                            </p:stCondLst>
                            <p:childTnLst>
                              <p:par>
                                <p:cTn id="40" presetID="2" presetClass="entr" presetSubtype="2"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1+#ppt_w/2"/>
                                          </p:val>
                                        </p:tav>
                                        <p:tav tm="100000">
                                          <p:val>
                                            <p:strVal val="#ppt_x"/>
                                          </p:val>
                                        </p:tav>
                                      </p:tavLst>
                                    </p:anim>
                                    <p:anim calcmode="lin" valueType="num">
                                      <p:cBhvr additive="base">
                                        <p:cTn id="43" dur="500" fill="hold"/>
                                        <p:tgtEl>
                                          <p:spTgt spid="20"/>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0-#ppt_w/2"/>
                                          </p:val>
                                        </p:tav>
                                        <p:tav tm="100000">
                                          <p:val>
                                            <p:strVal val="#ppt_x"/>
                                          </p:val>
                                        </p:tav>
                                      </p:tavLst>
                                    </p:anim>
                                    <p:anim calcmode="lin" valueType="num">
                                      <p:cBhvr additive="base">
                                        <p:cTn id="47"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产品前景</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矩形 5"/>
          <p:cNvSpPr/>
          <p:nvPr/>
        </p:nvSpPr>
        <p:spPr>
          <a:xfrm>
            <a:off x="794" y="1988458"/>
            <a:ext cx="12192001" cy="1814285"/>
          </a:xfrm>
          <a:prstGeom prst="rect">
            <a:avLst/>
          </a:prstGeom>
          <a:gradFill>
            <a:gsLst>
              <a:gs pos="0">
                <a:srgbClr val="0070C0"/>
              </a:gs>
              <a:gs pos="100000">
                <a:srgbClr val="01559B"/>
              </a:gs>
            </a:gsLst>
            <a:lin ang="10200000" scaled="0"/>
          </a:gradFill>
          <a:ln w="25400" cap="flat" cmpd="sng" algn="ctr">
            <a:noFill/>
            <a:prstDash val="solid"/>
          </a:ln>
          <a:effectLst/>
        </p:spPr>
        <p:txBody>
          <a:bodyPr lIns="91432" tIns="45715" rIns="91432" bIns="45715"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7" name="Freeform 683"/>
          <p:cNvSpPr>
            <a:spLocks noChangeAspect="1" noEditPoints="1"/>
          </p:cNvSpPr>
          <p:nvPr/>
        </p:nvSpPr>
        <p:spPr bwMode="auto">
          <a:xfrm>
            <a:off x="932106" y="2175600"/>
            <a:ext cx="1858909" cy="1440000"/>
          </a:xfrm>
          <a:custGeom>
            <a:avLst/>
            <a:gdLst>
              <a:gd name="T0" fmla="*/ 53 w 180"/>
              <a:gd name="T1" fmla="*/ 140 h 140"/>
              <a:gd name="T2" fmla="*/ 133 w 180"/>
              <a:gd name="T3" fmla="*/ 134 h 140"/>
              <a:gd name="T4" fmla="*/ 47 w 180"/>
              <a:gd name="T5" fmla="*/ 102 h 140"/>
              <a:gd name="T6" fmla="*/ 63 w 180"/>
              <a:gd name="T7" fmla="*/ 106 h 140"/>
              <a:gd name="T8" fmla="*/ 118 w 180"/>
              <a:gd name="T9" fmla="*/ 108 h 140"/>
              <a:gd name="T10" fmla="*/ 63 w 180"/>
              <a:gd name="T11" fmla="*/ 110 h 140"/>
              <a:gd name="T12" fmla="*/ 63 w 180"/>
              <a:gd name="T13" fmla="*/ 106 h 140"/>
              <a:gd name="T14" fmla="*/ 117 w 180"/>
              <a:gd name="T15" fmla="*/ 113 h 140"/>
              <a:gd name="T16" fmla="*/ 117 w 180"/>
              <a:gd name="T17" fmla="*/ 116 h 140"/>
              <a:gd name="T18" fmla="*/ 62 w 180"/>
              <a:gd name="T19" fmla="*/ 115 h 140"/>
              <a:gd name="T20" fmla="*/ 63 w 180"/>
              <a:gd name="T21" fmla="*/ 119 h 140"/>
              <a:gd name="T22" fmla="*/ 118 w 180"/>
              <a:gd name="T23" fmla="*/ 121 h 140"/>
              <a:gd name="T24" fmla="*/ 63 w 180"/>
              <a:gd name="T25" fmla="*/ 122 h 140"/>
              <a:gd name="T26" fmla="*/ 63 w 180"/>
              <a:gd name="T27" fmla="*/ 119 h 140"/>
              <a:gd name="T28" fmla="*/ 117 w 180"/>
              <a:gd name="T29" fmla="*/ 125 h 140"/>
              <a:gd name="T30" fmla="*/ 117 w 180"/>
              <a:gd name="T31" fmla="*/ 129 h 140"/>
              <a:gd name="T32" fmla="*/ 62 w 180"/>
              <a:gd name="T33" fmla="*/ 127 h 140"/>
              <a:gd name="T34" fmla="*/ 63 w 180"/>
              <a:gd name="T35" fmla="*/ 132 h 140"/>
              <a:gd name="T36" fmla="*/ 118 w 180"/>
              <a:gd name="T37" fmla="*/ 134 h 140"/>
              <a:gd name="T38" fmla="*/ 63 w 180"/>
              <a:gd name="T39" fmla="*/ 135 h 140"/>
              <a:gd name="T40" fmla="*/ 63 w 180"/>
              <a:gd name="T41" fmla="*/ 132 h 140"/>
              <a:gd name="T42" fmla="*/ 126 w 180"/>
              <a:gd name="T43" fmla="*/ 0 h 140"/>
              <a:gd name="T44" fmla="*/ 47 w 180"/>
              <a:gd name="T45" fmla="*/ 6 h 140"/>
              <a:gd name="T46" fmla="*/ 133 w 180"/>
              <a:gd name="T47" fmla="*/ 38 h 140"/>
              <a:gd name="T48" fmla="*/ 167 w 180"/>
              <a:gd name="T49" fmla="*/ 38 h 140"/>
              <a:gd name="T50" fmla="*/ 133 w 180"/>
              <a:gd name="T51" fmla="*/ 61 h 140"/>
              <a:gd name="T52" fmla="*/ 53 w 180"/>
              <a:gd name="T53" fmla="*/ 67 h 140"/>
              <a:gd name="T54" fmla="*/ 47 w 180"/>
              <a:gd name="T55" fmla="*/ 38 h 140"/>
              <a:gd name="T56" fmla="*/ 0 w 180"/>
              <a:gd name="T57" fmla="*/ 74 h 140"/>
              <a:gd name="T58" fmla="*/ 30 w 180"/>
              <a:gd name="T59" fmla="*/ 112 h 140"/>
              <a:gd name="T60" fmla="*/ 35 w 180"/>
              <a:gd name="T61" fmla="*/ 94 h 140"/>
              <a:gd name="T62" fmla="*/ 150 w 180"/>
              <a:gd name="T63" fmla="*/ 98 h 140"/>
              <a:gd name="T64" fmla="*/ 168 w 180"/>
              <a:gd name="T65" fmla="*/ 112 h 140"/>
              <a:gd name="T66" fmla="*/ 167 w 180"/>
              <a:gd name="T67" fmla="*/ 38 h 140"/>
              <a:gd name="T68" fmla="*/ 17 w 180"/>
              <a:gd name="T69" fmla="*/ 46 h 140"/>
              <a:gd name="T70" fmla="*/ 29 w 180"/>
              <a:gd name="T71" fmla="*/ 46 h 140"/>
              <a:gd name="T72" fmla="*/ 147 w 180"/>
              <a:gd name="T73" fmla="*/ 49 h 140"/>
              <a:gd name="T74" fmla="*/ 147 w 180"/>
              <a:gd name="T75" fmla="*/ 42 h 140"/>
              <a:gd name="T76" fmla="*/ 147 w 180"/>
              <a:gd name="T77" fmla="*/ 49 h 140"/>
              <a:gd name="T78" fmla="*/ 154 w 180"/>
              <a:gd name="T79" fmla="*/ 46 h 140"/>
              <a:gd name="T80" fmla="*/ 162 w 180"/>
              <a:gd name="T81" fmla="*/ 4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0" h="140">
                <a:moveTo>
                  <a:pt x="47" y="134"/>
                </a:moveTo>
                <a:cubicBezTo>
                  <a:pt x="47" y="137"/>
                  <a:pt x="50" y="140"/>
                  <a:pt x="53" y="140"/>
                </a:cubicBezTo>
                <a:cubicBezTo>
                  <a:pt x="126" y="140"/>
                  <a:pt x="126" y="140"/>
                  <a:pt x="126" y="140"/>
                </a:cubicBezTo>
                <a:cubicBezTo>
                  <a:pt x="130" y="140"/>
                  <a:pt x="133" y="137"/>
                  <a:pt x="133" y="134"/>
                </a:cubicBezTo>
                <a:cubicBezTo>
                  <a:pt x="133" y="102"/>
                  <a:pt x="133" y="102"/>
                  <a:pt x="133" y="102"/>
                </a:cubicBezTo>
                <a:cubicBezTo>
                  <a:pt x="47" y="102"/>
                  <a:pt x="47" y="102"/>
                  <a:pt x="47" y="102"/>
                </a:cubicBezTo>
                <a:lnTo>
                  <a:pt x="47" y="134"/>
                </a:lnTo>
                <a:close/>
                <a:moveTo>
                  <a:pt x="63" y="106"/>
                </a:moveTo>
                <a:cubicBezTo>
                  <a:pt x="117" y="106"/>
                  <a:pt x="117" y="106"/>
                  <a:pt x="117" y="106"/>
                </a:cubicBezTo>
                <a:cubicBezTo>
                  <a:pt x="117" y="106"/>
                  <a:pt x="118" y="107"/>
                  <a:pt x="118" y="108"/>
                </a:cubicBezTo>
                <a:cubicBezTo>
                  <a:pt x="118" y="109"/>
                  <a:pt x="117" y="110"/>
                  <a:pt x="117" y="110"/>
                </a:cubicBezTo>
                <a:cubicBezTo>
                  <a:pt x="63" y="110"/>
                  <a:pt x="63" y="110"/>
                  <a:pt x="63" y="110"/>
                </a:cubicBezTo>
                <a:cubicBezTo>
                  <a:pt x="62" y="110"/>
                  <a:pt x="62" y="109"/>
                  <a:pt x="62" y="108"/>
                </a:cubicBezTo>
                <a:cubicBezTo>
                  <a:pt x="62" y="107"/>
                  <a:pt x="62" y="106"/>
                  <a:pt x="63" y="106"/>
                </a:cubicBezTo>
                <a:close/>
                <a:moveTo>
                  <a:pt x="63" y="113"/>
                </a:moveTo>
                <a:cubicBezTo>
                  <a:pt x="117" y="113"/>
                  <a:pt x="117" y="113"/>
                  <a:pt x="117" y="113"/>
                </a:cubicBezTo>
                <a:cubicBezTo>
                  <a:pt x="117" y="113"/>
                  <a:pt x="118" y="114"/>
                  <a:pt x="118" y="115"/>
                </a:cubicBezTo>
                <a:cubicBezTo>
                  <a:pt x="118" y="116"/>
                  <a:pt x="117" y="116"/>
                  <a:pt x="117" y="116"/>
                </a:cubicBezTo>
                <a:cubicBezTo>
                  <a:pt x="63" y="116"/>
                  <a:pt x="63" y="116"/>
                  <a:pt x="63" y="116"/>
                </a:cubicBezTo>
                <a:cubicBezTo>
                  <a:pt x="62" y="116"/>
                  <a:pt x="62" y="116"/>
                  <a:pt x="62" y="115"/>
                </a:cubicBezTo>
                <a:cubicBezTo>
                  <a:pt x="62" y="114"/>
                  <a:pt x="62" y="113"/>
                  <a:pt x="63" y="113"/>
                </a:cubicBezTo>
                <a:close/>
                <a:moveTo>
                  <a:pt x="63" y="119"/>
                </a:moveTo>
                <a:cubicBezTo>
                  <a:pt x="117" y="119"/>
                  <a:pt x="117" y="119"/>
                  <a:pt x="117" y="119"/>
                </a:cubicBezTo>
                <a:cubicBezTo>
                  <a:pt x="117" y="119"/>
                  <a:pt x="118" y="120"/>
                  <a:pt x="118" y="121"/>
                </a:cubicBezTo>
                <a:cubicBezTo>
                  <a:pt x="118" y="121"/>
                  <a:pt x="117" y="122"/>
                  <a:pt x="117" y="122"/>
                </a:cubicBezTo>
                <a:cubicBezTo>
                  <a:pt x="63" y="122"/>
                  <a:pt x="63" y="122"/>
                  <a:pt x="63" y="122"/>
                </a:cubicBezTo>
                <a:cubicBezTo>
                  <a:pt x="62" y="122"/>
                  <a:pt x="62" y="121"/>
                  <a:pt x="62" y="121"/>
                </a:cubicBezTo>
                <a:cubicBezTo>
                  <a:pt x="62" y="120"/>
                  <a:pt x="62" y="119"/>
                  <a:pt x="63" y="119"/>
                </a:cubicBezTo>
                <a:close/>
                <a:moveTo>
                  <a:pt x="63" y="125"/>
                </a:moveTo>
                <a:cubicBezTo>
                  <a:pt x="117" y="125"/>
                  <a:pt x="117" y="125"/>
                  <a:pt x="117" y="125"/>
                </a:cubicBezTo>
                <a:cubicBezTo>
                  <a:pt x="117" y="125"/>
                  <a:pt x="118" y="126"/>
                  <a:pt x="118" y="127"/>
                </a:cubicBezTo>
                <a:cubicBezTo>
                  <a:pt x="118" y="128"/>
                  <a:pt x="117" y="129"/>
                  <a:pt x="117" y="129"/>
                </a:cubicBezTo>
                <a:cubicBezTo>
                  <a:pt x="63" y="129"/>
                  <a:pt x="63" y="129"/>
                  <a:pt x="63" y="129"/>
                </a:cubicBezTo>
                <a:cubicBezTo>
                  <a:pt x="62" y="129"/>
                  <a:pt x="62" y="128"/>
                  <a:pt x="62" y="127"/>
                </a:cubicBezTo>
                <a:cubicBezTo>
                  <a:pt x="62" y="126"/>
                  <a:pt x="62" y="125"/>
                  <a:pt x="63" y="125"/>
                </a:cubicBezTo>
                <a:close/>
                <a:moveTo>
                  <a:pt x="63" y="132"/>
                </a:moveTo>
                <a:cubicBezTo>
                  <a:pt x="117" y="132"/>
                  <a:pt x="117" y="132"/>
                  <a:pt x="117" y="132"/>
                </a:cubicBezTo>
                <a:cubicBezTo>
                  <a:pt x="117" y="132"/>
                  <a:pt x="118" y="133"/>
                  <a:pt x="118" y="134"/>
                </a:cubicBezTo>
                <a:cubicBezTo>
                  <a:pt x="118" y="135"/>
                  <a:pt x="117" y="135"/>
                  <a:pt x="117" y="135"/>
                </a:cubicBezTo>
                <a:cubicBezTo>
                  <a:pt x="63" y="135"/>
                  <a:pt x="63" y="135"/>
                  <a:pt x="63" y="135"/>
                </a:cubicBezTo>
                <a:cubicBezTo>
                  <a:pt x="62" y="135"/>
                  <a:pt x="62" y="135"/>
                  <a:pt x="62" y="134"/>
                </a:cubicBezTo>
                <a:cubicBezTo>
                  <a:pt x="62" y="133"/>
                  <a:pt x="62" y="132"/>
                  <a:pt x="63" y="132"/>
                </a:cubicBezTo>
                <a:close/>
                <a:moveTo>
                  <a:pt x="133" y="6"/>
                </a:moveTo>
                <a:cubicBezTo>
                  <a:pt x="133" y="3"/>
                  <a:pt x="130" y="0"/>
                  <a:pt x="126" y="0"/>
                </a:cubicBezTo>
                <a:cubicBezTo>
                  <a:pt x="53" y="0"/>
                  <a:pt x="53" y="0"/>
                  <a:pt x="53" y="0"/>
                </a:cubicBezTo>
                <a:cubicBezTo>
                  <a:pt x="50" y="0"/>
                  <a:pt x="47" y="3"/>
                  <a:pt x="47" y="6"/>
                </a:cubicBezTo>
                <a:cubicBezTo>
                  <a:pt x="47" y="38"/>
                  <a:pt x="47" y="38"/>
                  <a:pt x="47" y="38"/>
                </a:cubicBezTo>
                <a:cubicBezTo>
                  <a:pt x="133" y="38"/>
                  <a:pt x="133" y="38"/>
                  <a:pt x="133" y="38"/>
                </a:cubicBezTo>
                <a:lnTo>
                  <a:pt x="133" y="6"/>
                </a:lnTo>
                <a:close/>
                <a:moveTo>
                  <a:pt x="167" y="38"/>
                </a:moveTo>
                <a:cubicBezTo>
                  <a:pt x="133" y="38"/>
                  <a:pt x="133" y="38"/>
                  <a:pt x="133" y="38"/>
                </a:cubicBezTo>
                <a:cubicBezTo>
                  <a:pt x="133" y="61"/>
                  <a:pt x="133" y="61"/>
                  <a:pt x="133" y="61"/>
                </a:cubicBezTo>
                <a:cubicBezTo>
                  <a:pt x="133" y="64"/>
                  <a:pt x="130" y="67"/>
                  <a:pt x="126" y="67"/>
                </a:cubicBezTo>
                <a:cubicBezTo>
                  <a:pt x="53" y="67"/>
                  <a:pt x="53" y="67"/>
                  <a:pt x="53" y="67"/>
                </a:cubicBezTo>
                <a:cubicBezTo>
                  <a:pt x="50" y="67"/>
                  <a:pt x="47" y="64"/>
                  <a:pt x="47" y="61"/>
                </a:cubicBezTo>
                <a:cubicBezTo>
                  <a:pt x="47" y="38"/>
                  <a:pt x="47" y="38"/>
                  <a:pt x="47" y="38"/>
                </a:cubicBezTo>
                <a:cubicBezTo>
                  <a:pt x="12" y="38"/>
                  <a:pt x="12" y="38"/>
                  <a:pt x="12" y="38"/>
                </a:cubicBezTo>
                <a:cubicBezTo>
                  <a:pt x="9" y="38"/>
                  <a:pt x="0" y="49"/>
                  <a:pt x="0" y="74"/>
                </a:cubicBezTo>
                <a:cubicBezTo>
                  <a:pt x="0" y="100"/>
                  <a:pt x="9" y="112"/>
                  <a:pt x="12" y="112"/>
                </a:cubicBezTo>
                <a:cubicBezTo>
                  <a:pt x="30" y="112"/>
                  <a:pt x="30" y="112"/>
                  <a:pt x="30" y="112"/>
                </a:cubicBezTo>
                <a:cubicBezTo>
                  <a:pt x="30" y="112"/>
                  <a:pt x="30" y="102"/>
                  <a:pt x="30" y="98"/>
                </a:cubicBezTo>
                <a:cubicBezTo>
                  <a:pt x="30" y="96"/>
                  <a:pt x="32" y="94"/>
                  <a:pt x="35" y="94"/>
                </a:cubicBezTo>
                <a:cubicBezTo>
                  <a:pt x="55" y="94"/>
                  <a:pt x="120" y="94"/>
                  <a:pt x="144" y="94"/>
                </a:cubicBezTo>
                <a:cubicBezTo>
                  <a:pt x="148" y="94"/>
                  <a:pt x="150" y="95"/>
                  <a:pt x="150" y="98"/>
                </a:cubicBezTo>
                <a:cubicBezTo>
                  <a:pt x="150" y="102"/>
                  <a:pt x="150" y="112"/>
                  <a:pt x="150" y="112"/>
                </a:cubicBezTo>
                <a:cubicBezTo>
                  <a:pt x="168" y="112"/>
                  <a:pt x="168" y="112"/>
                  <a:pt x="168" y="112"/>
                </a:cubicBezTo>
                <a:cubicBezTo>
                  <a:pt x="171" y="112"/>
                  <a:pt x="180" y="101"/>
                  <a:pt x="180" y="76"/>
                </a:cubicBezTo>
                <a:cubicBezTo>
                  <a:pt x="180" y="50"/>
                  <a:pt x="171" y="38"/>
                  <a:pt x="167" y="38"/>
                </a:cubicBezTo>
                <a:close/>
                <a:moveTo>
                  <a:pt x="23" y="48"/>
                </a:moveTo>
                <a:cubicBezTo>
                  <a:pt x="19" y="48"/>
                  <a:pt x="17" y="47"/>
                  <a:pt x="17" y="46"/>
                </a:cubicBezTo>
                <a:cubicBezTo>
                  <a:pt x="17" y="45"/>
                  <a:pt x="19" y="44"/>
                  <a:pt x="23" y="44"/>
                </a:cubicBezTo>
                <a:cubicBezTo>
                  <a:pt x="26" y="44"/>
                  <a:pt x="29" y="45"/>
                  <a:pt x="29" y="46"/>
                </a:cubicBezTo>
                <a:cubicBezTo>
                  <a:pt x="29" y="47"/>
                  <a:pt x="26" y="48"/>
                  <a:pt x="23" y="48"/>
                </a:cubicBezTo>
                <a:close/>
                <a:moveTo>
                  <a:pt x="147" y="49"/>
                </a:moveTo>
                <a:cubicBezTo>
                  <a:pt x="145" y="49"/>
                  <a:pt x="143" y="48"/>
                  <a:pt x="143" y="46"/>
                </a:cubicBezTo>
                <a:cubicBezTo>
                  <a:pt x="143" y="44"/>
                  <a:pt x="145" y="42"/>
                  <a:pt x="147" y="42"/>
                </a:cubicBezTo>
                <a:cubicBezTo>
                  <a:pt x="149" y="42"/>
                  <a:pt x="151" y="44"/>
                  <a:pt x="151" y="46"/>
                </a:cubicBezTo>
                <a:cubicBezTo>
                  <a:pt x="151" y="48"/>
                  <a:pt x="149" y="49"/>
                  <a:pt x="147" y="49"/>
                </a:cubicBezTo>
                <a:close/>
                <a:moveTo>
                  <a:pt x="158" y="49"/>
                </a:moveTo>
                <a:cubicBezTo>
                  <a:pt x="156" y="49"/>
                  <a:pt x="154" y="48"/>
                  <a:pt x="154" y="46"/>
                </a:cubicBezTo>
                <a:cubicBezTo>
                  <a:pt x="154" y="44"/>
                  <a:pt x="156" y="42"/>
                  <a:pt x="158" y="42"/>
                </a:cubicBezTo>
                <a:cubicBezTo>
                  <a:pt x="160" y="42"/>
                  <a:pt x="162" y="44"/>
                  <a:pt x="162" y="46"/>
                </a:cubicBezTo>
                <a:cubicBezTo>
                  <a:pt x="162" y="48"/>
                  <a:pt x="160" y="49"/>
                  <a:pt x="158" y="49"/>
                </a:cubicBezTo>
                <a:close/>
              </a:path>
            </a:pathLst>
          </a:custGeom>
          <a:solidFill>
            <a:sysClr val="window" lastClr="FFFFFF"/>
          </a:solidFill>
          <a:ln>
            <a:noFill/>
          </a:ln>
        </p:spPr>
        <p:txBody>
          <a:bodyPr vert="horz" wrap="square" lIns="91432" tIns="45715" rIns="91432" bIns="4571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a:ln>
                <a:noFill/>
              </a:ln>
              <a:solidFill>
                <a:prstClr val="black"/>
              </a:solidFill>
              <a:effectLst/>
              <a:uLnTx/>
              <a:uFillTx/>
            </a:endParaRPr>
          </a:p>
        </p:txBody>
      </p:sp>
      <p:sp>
        <p:nvSpPr>
          <p:cNvPr id="8" name="矩形 7"/>
          <p:cNvSpPr/>
          <p:nvPr/>
        </p:nvSpPr>
        <p:spPr>
          <a:xfrm>
            <a:off x="3400369" y="2084853"/>
            <a:ext cx="7936083" cy="2012849"/>
          </a:xfrm>
          <a:prstGeom prst="rect">
            <a:avLst/>
          </a:prstGeom>
        </p:spPr>
        <p:txBody>
          <a:bodyPr wrap="square" lIns="91432" tIns="45715" rIns="91432" bIns="45715">
            <a:spAutoFit/>
          </a:bodyPr>
          <a:lstStyle/>
          <a:p>
            <a:pPr defTabSz="913765">
              <a:lnSpc>
                <a:spcPct val="130000"/>
              </a:lnSpc>
              <a:spcBef>
                <a:spcPct val="0"/>
              </a:spcBef>
            </a:pPr>
            <a:r>
              <a:rPr lang="zh-CN" altLang="en-US" sz="1600" b="1">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a:t>
            </a:r>
            <a:r>
              <a:rPr lang="zh-CN" altLang="en-US" sz="160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在此录入上述图表的描述说明，在此录入上述图表的描述说明。在此录入上述图表的描述说明，在此录入上述图表的描述说明，在此录入上述图表的描述说明。</a:t>
            </a:r>
          </a:p>
          <a:p>
            <a:pPr defTabSz="913765">
              <a:lnSpc>
                <a:spcPct val="130000"/>
              </a:lnSpc>
              <a:spcBef>
                <a:spcPct val="0"/>
              </a:spcBef>
            </a:pPr>
            <a:r>
              <a:rPr lang="zh-CN" altLang="en-US" sz="160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a:p>
            <a:pPr defTabSz="913765">
              <a:lnSpc>
                <a:spcPct val="130000"/>
              </a:lnSpc>
              <a:spcBef>
                <a:spcPct val="0"/>
              </a:spcBef>
            </a:pPr>
            <a:endPar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3436" y="3995392"/>
            <a:ext cx="2469137" cy="1800000"/>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625" y="3989884"/>
            <a:ext cx="2365309" cy="1800000"/>
          </a:xfrm>
          <a:prstGeom prst="rect">
            <a:avLst/>
          </a:prstGeom>
        </p:spPr>
      </p:pic>
      <p:sp>
        <p:nvSpPr>
          <p:cNvPr id="11" name="矩形 10"/>
          <p:cNvSpPr/>
          <p:nvPr/>
        </p:nvSpPr>
        <p:spPr>
          <a:xfrm>
            <a:off x="3186934" y="3958956"/>
            <a:ext cx="2937289" cy="1723854"/>
          </a:xfrm>
          <a:prstGeom prst="rect">
            <a:avLst/>
          </a:prstGeom>
        </p:spPr>
        <p:txBody>
          <a:bodyPr wrap="square" lIns="121907" tIns="60952" rIns="121907" bIns="60952"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01559B"/>
                </a:solidFill>
                <a:latin typeface="微软雅黑" panose="020B0503020204020204" pitchFamily="34" charset="-122"/>
                <a:ea typeface="微软雅黑" panose="020B0503020204020204" pitchFamily="34" charset="-122"/>
              </a:rPr>
              <a:t>在此添加关键字</a:t>
            </a:r>
          </a:p>
          <a:p>
            <a:pPr>
              <a:lnSpc>
                <a:spcPct val="120000"/>
              </a:lnSpc>
              <a:spcBef>
                <a:spcPct val="0"/>
              </a:spcBef>
            </a:pPr>
            <a:r>
              <a:rPr lang="zh-CN" altLang="en-US" sz="1465">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en-US" altLang="zh-CN" sz="1465">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spcBef>
                <a:spcPct val="0"/>
              </a:spcBef>
            </a:pPr>
            <a:r>
              <a:rPr lang="zh-CN" altLang="en-US" sz="1465">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a:p>
            <a:pPr>
              <a:lnSpc>
                <a:spcPct val="120000"/>
              </a:lnSpc>
              <a:spcBef>
                <a:spcPct val="0"/>
              </a:spcBef>
            </a:pP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p:nvPr/>
        </p:nvSpPr>
        <p:spPr>
          <a:xfrm>
            <a:off x="8782572" y="3958956"/>
            <a:ext cx="2937289" cy="1723854"/>
          </a:xfrm>
          <a:prstGeom prst="rect">
            <a:avLst/>
          </a:prstGeom>
        </p:spPr>
        <p:txBody>
          <a:bodyPr wrap="square" lIns="121907" tIns="60952" rIns="121907" bIns="60952"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01559B"/>
                </a:solidFill>
                <a:latin typeface="微软雅黑" panose="020B0503020204020204" pitchFamily="34" charset="-122"/>
                <a:ea typeface="微软雅黑" panose="020B0503020204020204" pitchFamily="34" charset="-122"/>
              </a:rPr>
              <a:t>在此添加关键字</a:t>
            </a:r>
          </a:p>
          <a:p>
            <a:pPr>
              <a:lnSpc>
                <a:spcPct val="120000"/>
              </a:lnSpc>
              <a:spcBef>
                <a:spcPct val="0"/>
              </a:spcBef>
            </a:pPr>
            <a:r>
              <a:rPr lang="zh-CN" altLang="en-US" sz="1465">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en-US" altLang="zh-CN" sz="1465">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spcBef>
                <a:spcPct val="0"/>
              </a:spcBef>
            </a:pPr>
            <a:r>
              <a:rPr lang="zh-CN" altLang="en-US" sz="1465">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a:p>
            <a:pPr>
              <a:lnSpc>
                <a:spcPct val="120000"/>
              </a:lnSpc>
              <a:spcBef>
                <a:spcPct val="0"/>
              </a:spcBef>
            </a:pP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90"/>
                                          </p:val>
                                        </p:tav>
                                        <p:tav tm="100000">
                                          <p:val>
                                            <p:fltVal val="0"/>
                                          </p:val>
                                        </p:tav>
                                      </p:tavLst>
                                    </p:anim>
                                    <p:animEffect transition="in" filter="fade">
                                      <p:cBhvr>
                                        <p:cTn id="14" dur="1000"/>
                                        <p:tgtEl>
                                          <p:spTgt spid="7"/>
                                        </p:tgtEl>
                                      </p:cBhvr>
                                    </p:animEffect>
                                  </p:childTnLst>
                                </p:cTn>
                              </p:par>
                            </p:childTnLst>
                          </p:cTn>
                        </p:par>
                        <p:par>
                          <p:cTn id="15" fill="hold">
                            <p:stCondLst>
                              <p:cond delay="1500"/>
                            </p:stCondLst>
                            <p:childTnLst>
                              <p:par>
                                <p:cTn id="16" presetID="5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Scale>
                                      <p:cBhvr>
                                        <p:cTn id="18"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8"/>
                                        </p:tgtEl>
                                        <p:attrNameLst>
                                          <p:attrName>ppt_x</p:attrName>
                                          <p:attrName>ppt_y</p:attrName>
                                        </p:attrNameLst>
                                      </p:cBhvr>
                                    </p:animMotion>
                                    <p:animEffect transition="in" filter="fade">
                                      <p:cBhvr>
                                        <p:cTn id="20" dur="1000"/>
                                        <p:tgtEl>
                                          <p:spTgt spid="8"/>
                                        </p:tgtEl>
                                      </p:cBhvr>
                                    </p:animEffect>
                                  </p:childTnLst>
                                </p:cTn>
                              </p:par>
                            </p:childTnLst>
                          </p:cTn>
                        </p:par>
                        <p:par>
                          <p:cTn id="21" fill="hold">
                            <p:stCondLst>
                              <p:cond delay="2500"/>
                            </p:stCondLst>
                            <p:childTnLst>
                              <p:par>
                                <p:cTn id="22" presetID="53" presetClass="entr" presetSubtype="16"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30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1"/>
                                        </p:tgtEl>
                                        <p:attrNameLst>
                                          <p:attrName>ppt_y</p:attrName>
                                        </p:attrNameLst>
                                      </p:cBhvr>
                                      <p:tavLst>
                                        <p:tav tm="0">
                                          <p:val>
                                            <p:strVal val="#ppt_y"/>
                                          </p:val>
                                        </p:tav>
                                        <p:tav tm="100000">
                                          <p:val>
                                            <p:strVal val="#ppt_y"/>
                                          </p:val>
                                        </p:tav>
                                      </p:tavLst>
                                    </p:anim>
                                    <p:anim calcmode="lin" valueType="num">
                                      <p:cBhvr>
                                        <p:cTn id="32"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1"/>
                                        </p:tgtEl>
                                      </p:cBhvr>
                                    </p:animEffect>
                                  </p:childTnLst>
                                </p:cTn>
                              </p:par>
                            </p:childTnLst>
                          </p:cTn>
                        </p:par>
                        <p:par>
                          <p:cTn id="35" fill="hold">
                            <p:stCondLst>
                              <p:cond delay="6599"/>
                            </p:stCondLst>
                            <p:childTnLst>
                              <p:par>
                                <p:cTn id="36" presetID="53" presetClass="entr" presetSubtype="16"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par>
                          <p:cTn id="41" fill="hold">
                            <p:stCondLst>
                              <p:cond delay="7099"/>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2"/>
                                        </p:tgtEl>
                                        <p:attrNameLst>
                                          <p:attrName>ppt_y</p:attrName>
                                        </p:attrNameLst>
                                      </p:cBhvr>
                                      <p:tavLst>
                                        <p:tav tm="0">
                                          <p:val>
                                            <p:strVal val="#ppt_y"/>
                                          </p:val>
                                        </p:tav>
                                        <p:tav tm="100000">
                                          <p:val>
                                            <p:strVal val="#ppt_y"/>
                                          </p:val>
                                        </p:tav>
                                      </p:tavLst>
                                    </p:anim>
                                    <p:anim calcmode="lin" valueType="num">
                                      <p:cBhvr>
                                        <p:cTn id="4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其他</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794" y="1504951"/>
            <a:ext cx="3232864" cy="4552951"/>
          </a:xfrm>
          <a:prstGeom prst="rect">
            <a:avLst/>
          </a:prstGeom>
        </p:spPr>
      </p:pic>
      <p:sp>
        <p:nvSpPr>
          <p:cNvPr id="7" name="矩形 6"/>
          <p:cNvSpPr/>
          <p:nvPr/>
        </p:nvSpPr>
        <p:spPr>
          <a:xfrm>
            <a:off x="3379195" y="1504951"/>
            <a:ext cx="3124200" cy="4552951"/>
          </a:xfrm>
          <a:prstGeom prst="rect">
            <a:avLst/>
          </a:prstGeom>
          <a:gradFill>
            <a:gsLst>
              <a:gs pos="0">
                <a:srgbClr val="0070C0"/>
              </a:gs>
              <a:gs pos="100000">
                <a:srgbClr val="01559B"/>
              </a:gs>
            </a:gsLst>
            <a:lin ang="10200000" scaled="0"/>
          </a:gradFill>
          <a:ln w="25400" cap="flat" cmpd="sng" algn="ctr">
            <a:noFill/>
            <a:prstDash val="solid"/>
          </a:ln>
          <a:effectLst/>
        </p:spPr>
        <p:txBody>
          <a:bodyPr lIns="91432" tIns="45715" rIns="91432" bIns="45715"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8" name="矩形 7"/>
          <p:cNvSpPr/>
          <p:nvPr/>
        </p:nvSpPr>
        <p:spPr>
          <a:xfrm>
            <a:off x="6648933" y="1504951"/>
            <a:ext cx="3124200" cy="4552951"/>
          </a:xfrm>
          <a:prstGeom prst="rect">
            <a:avLst/>
          </a:prstGeom>
          <a:solidFill>
            <a:sysClr val="windowText" lastClr="000000">
              <a:lumMod val="65000"/>
              <a:lumOff val="35000"/>
            </a:sysClr>
          </a:solidFill>
          <a:ln w="25400" cap="flat" cmpd="sng" algn="ctr">
            <a:noFill/>
            <a:prstDash val="solid"/>
          </a:ln>
          <a:effectLst/>
        </p:spPr>
        <p:txBody>
          <a:bodyPr lIns="91432" tIns="45715" rIns="91432" bIns="45715"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9918673" y="1504951"/>
            <a:ext cx="2268487" cy="4552951"/>
          </a:xfrm>
          <a:prstGeom prst="rect">
            <a:avLst/>
          </a:prstGeom>
        </p:spPr>
      </p:pic>
      <p:sp>
        <p:nvSpPr>
          <p:cNvPr id="10" name="矩形 9"/>
          <p:cNvSpPr/>
          <p:nvPr/>
        </p:nvSpPr>
        <p:spPr>
          <a:xfrm>
            <a:off x="3379197" y="3020291"/>
            <a:ext cx="3099364" cy="1637355"/>
          </a:xfrm>
          <a:prstGeom prst="rect">
            <a:avLst/>
          </a:prstGeom>
        </p:spPr>
        <p:txBody>
          <a:bodyPr wrap="square" lIns="121907" tIns="60952" rIns="121907" bIns="609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400" b="1" dirty="0">
                <a:solidFill>
                  <a:prstClr val="white"/>
                </a:solidFill>
                <a:latin typeface="微软雅黑" panose="020B0503020204020204" pitchFamily="34" charset="-122"/>
                <a:ea typeface="微软雅黑" panose="020B0503020204020204" pitchFamily="34" charset="-122"/>
              </a:rPr>
              <a:t>在此添加关键字</a:t>
            </a:r>
          </a:p>
          <a:p>
            <a:pPr defTabSz="913765">
              <a:lnSpc>
                <a:spcPct val="130000"/>
              </a:lnSpc>
              <a:spcBef>
                <a:spcPct val="0"/>
              </a:spcBef>
            </a:pPr>
            <a:r>
              <a:rPr lang="zh-CN" altLang="en-US" sz="160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endPar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nvSpPr>
        <p:spPr>
          <a:xfrm>
            <a:off x="6648933" y="3020291"/>
            <a:ext cx="3124200" cy="1637355"/>
          </a:xfrm>
          <a:prstGeom prst="rect">
            <a:avLst/>
          </a:prstGeom>
        </p:spPr>
        <p:txBody>
          <a:bodyPr wrap="square" lIns="121907" tIns="60952" rIns="121907" bIns="609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400" b="1" dirty="0">
                <a:solidFill>
                  <a:prstClr val="white"/>
                </a:solidFill>
                <a:latin typeface="微软雅黑" panose="020B0503020204020204" pitchFamily="34" charset="-122"/>
                <a:ea typeface="微软雅黑" panose="020B0503020204020204" pitchFamily="34" charset="-122"/>
              </a:rPr>
              <a:t>在此添加关键字</a:t>
            </a:r>
          </a:p>
          <a:p>
            <a:pPr defTabSz="913765">
              <a:lnSpc>
                <a:spcPct val="130000"/>
              </a:lnSpc>
              <a:spcBef>
                <a:spcPct val="0"/>
              </a:spcBef>
            </a:pPr>
            <a:r>
              <a:rPr lang="zh-CN" altLang="en-US" sz="160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endPar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nvGrpSpPr>
        <p:grpSpPr>
          <a:xfrm>
            <a:off x="4369797" y="1781176"/>
            <a:ext cx="1142999" cy="819152"/>
            <a:chOff x="4369001" y="1781175"/>
            <a:chExt cx="1143000" cy="819150"/>
          </a:xfrm>
        </p:grpSpPr>
        <p:sp>
          <p:nvSpPr>
            <p:cNvPr id="13" name="矩形 12"/>
            <p:cNvSpPr/>
            <p:nvPr/>
          </p:nvSpPr>
          <p:spPr>
            <a:xfrm>
              <a:off x="4369001" y="1781175"/>
              <a:ext cx="1143000" cy="819150"/>
            </a:xfrm>
            <a:prstGeom prst="rect">
              <a:avLst/>
            </a:prstGeom>
            <a:solidFill>
              <a:sysClr val="window" lastClr="FFFFFF"/>
            </a:solid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nvGrpSpPr>
            <p:cNvPr id="14" name="组合 13"/>
            <p:cNvGrpSpPr/>
            <p:nvPr/>
          </p:nvGrpSpPr>
          <p:grpSpPr>
            <a:xfrm>
              <a:off x="4627509" y="1890712"/>
              <a:ext cx="638174" cy="600075"/>
              <a:chOff x="5759451" y="844551"/>
              <a:chExt cx="638174" cy="600075"/>
            </a:xfrm>
            <a:solidFill>
              <a:srgbClr val="C00000"/>
            </a:solidFill>
          </p:grpSpPr>
          <p:sp>
            <p:nvSpPr>
              <p:cNvPr id="15" name="Freeform 801"/>
              <p:cNvSpPr>
                <a:spLocks noEditPoints="1"/>
              </p:cNvSpPr>
              <p:nvPr/>
            </p:nvSpPr>
            <p:spPr bwMode="auto">
              <a:xfrm>
                <a:off x="5759451" y="915988"/>
                <a:ext cx="525463" cy="528638"/>
              </a:xfrm>
              <a:custGeom>
                <a:avLst/>
                <a:gdLst>
                  <a:gd name="T0" fmla="*/ 0 w 140"/>
                  <a:gd name="T1" fmla="*/ 115 h 141"/>
                  <a:gd name="T2" fmla="*/ 25 w 140"/>
                  <a:gd name="T3" fmla="*/ 130 h 141"/>
                  <a:gd name="T4" fmla="*/ 10 w 140"/>
                  <a:gd name="T5" fmla="*/ 60 h 141"/>
                  <a:gd name="T6" fmla="*/ 0 w 140"/>
                  <a:gd name="T7" fmla="*/ 81 h 141"/>
                  <a:gd name="T8" fmla="*/ 10 w 140"/>
                  <a:gd name="T9" fmla="*/ 60 h 141"/>
                  <a:gd name="T10" fmla="*/ 10 w 140"/>
                  <a:gd name="T11" fmla="*/ 26 h 141"/>
                  <a:gd name="T12" fmla="*/ 25 w 140"/>
                  <a:gd name="T13" fmla="*/ 0 h 141"/>
                  <a:gd name="T14" fmla="*/ 10 w 140"/>
                  <a:gd name="T15" fmla="*/ 87 h 141"/>
                  <a:gd name="T16" fmla="*/ 0 w 140"/>
                  <a:gd name="T17" fmla="*/ 108 h 141"/>
                  <a:gd name="T18" fmla="*/ 10 w 140"/>
                  <a:gd name="T19" fmla="*/ 87 h 141"/>
                  <a:gd name="T20" fmla="*/ 0 w 140"/>
                  <a:gd name="T21" fmla="*/ 33 h 141"/>
                  <a:gd name="T22" fmla="*/ 10 w 140"/>
                  <a:gd name="T23" fmla="*/ 54 h 141"/>
                  <a:gd name="T24" fmla="*/ 140 w 140"/>
                  <a:gd name="T25" fmla="*/ 42 h 141"/>
                  <a:gd name="T26" fmla="*/ 140 w 140"/>
                  <a:gd name="T27" fmla="*/ 54 h 141"/>
                  <a:gd name="T28" fmla="*/ 107 w 140"/>
                  <a:gd name="T29" fmla="*/ 9 h 141"/>
                  <a:gd name="T30" fmla="*/ 87 w 140"/>
                  <a:gd name="T31" fmla="*/ 0 h 141"/>
                  <a:gd name="T32" fmla="*/ 105 w 140"/>
                  <a:gd name="T33" fmla="*/ 10 h 141"/>
                  <a:gd name="T34" fmla="*/ 32 w 140"/>
                  <a:gd name="T35" fmla="*/ 141 h 141"/>
                  <a:gd name="T36" fmla="*/ 53 w 140"/>
                  <a:gd name="T37" fmla="*/ 131 h 141"/>
                  <a:gd name="T38" fmla="*/ 32 w 140"/>
                  <a:gd name="T39" fmla="*/ 141 h 141"/>
                  <a:gd name="T40" fmla="*/ 140 w 140"/>
                  <a:gd name="T41" fmla="*/ 108 h 141"/>
                  <a:gd name="T42" fmla="*/ 130 w 140"/>
                  <a:gd name="T43" fmla="*/ 87 h 141"/>
                  <a:gd name="T44" fmla="*/ 115 w 140"/>
                  <a:gd name="T45" fmla="*/ 130 h 141"/>
                  <a:gd name="T46" fmla="*/ 140 w 140"/>
                  <a:gd name="T47" fmla="*/ 115 h 141"/>
                  <a:gd name="T48" fmla="*/ 115 w 140"/>
                  <a:gd name="T49" fmla="*/ 130 h 141"/>
                  <a:gd name="T50" fmla="*/ 130 w 140"/>
                  <a:gd name="T51" fmla="*/ 81 h 141"/>
                  <a:gd name="T52" fmla="*/ 140 w 140"/>
                  <a:gd name="T53" fmla="*/ 60 h 141"/>
                  <a:gd name="T54" fmla="*/ 32 w 140"/>
                  <a:gd name="T55" fmla="*/ 10 h 141"/>
                  <a:gd name="T56" fmla="*/ 53 w 140"/>
                  <a:gd name="T57" fmla="*/ 0 h 141"/>
                  <a:gd name="T58" fmla="*/ 32 w 140"/>
                  <a:gd name="T59" fmla="*/ 10 h 141"/>
                  <a:gd name="T60" fmla="*/ 80 w 140"/>
                  <a:gd name="T61" fmla="*/ 10 h 141"/>
                  <a:gd name="T62" fmla="*/ 60 w 140"/>
                  <a:gd name="T63" fmla="*/ 0 h 141"/>
                  <a:gd name="T64" fmla="*/ 60 w 140"/>
                  <a:gd name="T65" fmla="*/ 141 h 141"/>
                  <a:gd name="T66" fmla="*/ 80 w 140"/>
                  <a:gd name="T67" fmla="*/ 131 h 141"/>
                  <a:gd name="T68" fmla="*/ 60 w 140"/>
                  <a:gd name="T69" fmla="*/ 141 h 141"/>
                  <a:gd name="T70" fmla="*/ 107 w 140"/>
                  <a:gd name="T71" fmla="*/ 141 h 141"/>
                  <a:gd name="T72" fmla="*/ 87 w 140"/>
                  <a:gd name="T73" fmla="*/ 1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1">
                    <a:moveTo>
                      <a:pt x="10" y="115"/>
                    </a:moveTo>
                    <a:cubicBezTo>
                      <a:pt x="0" y="115"/>
                      <a:pt x="0" y="115"/>
                      <a:pt x="0" y="115"/>
                    </a:cubicBezTo>
                    <a:cubicBezTo>
                      <a:pt x="0" y="129"/>
                      <a:pt x="11" y="140"/>
                      <a:pt x="25" y="140"/>
                    </a:cubicBezTo>
                    <a:cubicBezTo>
                      <a:pt x="25" y="130"/>
                      <a:pt x="25" y="130"/>
                      <a:pt x="25" y="130"/>
                    </a:cubicBezTo>
                    <a:cubicBezTo>
                      <a:pt x="17" y="130"/>
                      <a:pt x="10" y="124"/>
                      <a:pt x="10" y="115"/>
                    </a:cubicBezTo>
                    <a:close/>
                    <a:moveTo>
                      <a:pt x="10" y="60"/>
                    </a:moveTo>
                    <a:cubicBezTo>
                      <a:pt x="0" y="60"/>
                      <a:pt x="0" y="60"/>
                      <a:pt x="0" y="60"/>
                    </a:cubicBezTo>
                    <a:cubicBezTo>
                      <a:pt x="0" y="81"/>
                      <a:pt x="0" y="81"/>
                      <a:pt x="0" y="81"/>
                    </a:cubicBezTo>
                    <a:cubicBezTo>
                      <a:pt x="10" y="81"/>
                      <a:pt x="10" y="81"/>
                      <a:pt x="10" y="81"/>
                    </a:cubicBezTo>
                    <a:lnTo>
                      <a:pt x="10" y="60"/>
                    </a:lnTo>
                    <a:close/>
                    <a:moveTo>
                      <a:pt x="0" y="26"/>
                    </a:moveTo>
                    <a:cubicBezTo>
                      <a:pt x="10" y="26"/>
                      <a:pt x="10" y="26"/>
                      <a:pt x="10" y="26"/>
                    </a:cubicBezTo>
                    <a:cubicBezTo>
                      <a:pt x="10" y="17"/>
                      <a:pt x="17" y="10"/>
                      <a:pt x="25" y="10"/>
                    </a:cubicBezTo>
                    <a:cubicBezTo>
                      <a:pt x="25" y="0"/>
                      <a:pt x="25" y="0"/>
                      <a:pt x="25" y="0"/>
                    </a:cubicBezTo>
                    <a:cubicBezTo>
                      <a:pt x="11" y="0"/>
                      <a:pt x="0" y="12"/>
                      <a:pt x="0" y="26"/>
                    </a:cubicBezTo>
                    <a:close/>
                    <a:moveTo>
                      <a:pt x="10" y="87"/>
                    </a:moveTo>
                    <a:cubicBezTo>
                      <a:pt x="0" y="87"/>
                      <a:pt x="0" y="87"/>
                      <a:pt x="0" y="87"/>
                    </a:cubicBezTo>
                    <a:cubicBezTo>
                      <a:pt x="0" y="108"/>
                      <a:pt x="0" y="108"/>
                      <a:pt x="0" y="108"/>
                    </a:cubicBezTo>
                    <a:cubicBezTo>
                      <a:pt x="10" y="108"/>
                      <a:pt x="10" y="108"/>
                      <a:pt x="10" y="108"/>
                    </a:cubicBezTo>
                    <a:lnTo>
                      <a:pt x="10" y="87"/>
                    </a:lnTo>
                    <a:close/>
                    <a:moveTo>
                      <a:pt x="10" y="33"/>
                    </a:moveTo>
                    <a:cubicBezTo>
                      <a:pt x="0" y="33"/>
                      <a:pt x="0" y="33"/>
                      <a:pt x="0" y="33"/>
                    </a:cubicBezTo>
                    <a:cubicBezTo>
                      <a:pt x="0" y="54"/>
                      <a:pt x="0" y="54"/>
                      <a:pt x="0" y="54"/>
                    </a:cubicBezTo>
                    <a:cubicBezTo>
                      <a:pt x="10" y="54"/>
                      <a:pt x="10" y="54"/>
                      <a:pt x="10" y="54"/>
                    </a:cubicBezTo>
                    <a:lnTo>
                      <a:pt x="10" y="33"/>
                    </a:lnTo>
                    <a:close/>
                    <a:moveTo>
                      <a:pt x="140" y="42"/>
                    </a:moveTo>
                    <a:cubicBezTo>
                      <a:pt x="137" y="46"/>
                      <a:pt x="135" y="50"/>
                      <a:pt x="132" y="54"/>
                    </a:cubicBezTo>
                    <a:cubicBezTo>
                      <a:pt x="140" y="54"/>
                      <a:pt x="140" y="54"/>
                      <a:pt x="140" y="54"/>
                    </a:cubicBezTo>
                    <a:lnTo>
                      <a:pt x="140" y="42"/>
                    </a:lnTo>
                    <a:close/>
                    <a:moveTo>
                      <a:pt x="107" y="9"/>
                    </a:moveTo>
                    <a:cubicBezTo>
                      <a:pt x="107" y="0"/>
                      <a:pt x="107" y="0"/>
                      <a:pt x="107" y="0"/>
                    </a:cubicBezTo>
                    <a:cubicBezTo>
                      <a:pt x="87" y="0"/>
                      <a:pt x="87" y="0"/>
                      <a:pt x="87" y="0"/>
                    </a:cubicBezTo>
                    <a:cubicBezTo>
                      <a:pt x="87" y="10"/>
                      <a:pt x="87" y="10"/>
                      <a:pt x="87" y="10"/>
                    </a:cubicBezTo>
                    <a:cubicBezTo>
                      <a:pt x="105" y="10"/>
                      <a:pt x="105" y="10"/>
                      <a:pt x="105" y="10"/>
                    </a:cubicBezTo>
                    <a:cubicBezTo>
                      <a:pt x="106" y="10"/>
                      <a:pt x="106" y="9"/>
                      <a:pt x="107" y="9"/>
                    </a:cubicBezTo>
                    <a:close/>
                    <a:moveTo>
                      <a:pt x="32" y="141"/>
                    </a:moveTo>
                    <a:cubicBezTo>
                      <a:pt x="53" y="141"/>
                      <a:pt x="53" y="141"/>
                      <a:pt x="53" y="141"/>
                    </a:cubicBezTo>
                    <a:cubicBezTo>
                      <a:pt x="53" y="131"/>
                      <a:pt x="53" y="131"/>
                      <a:pt x="53" y="131"/>
                    </a:cubicBezTo>
                    <a:cubicBezTo>
                      <a:pt x="32" y="131"/>
                      <a:pt x="32" y="131"/>
                      <a:pt x="32" y="131"/>
                    </a:cubicBezTo>
                    <a:lnTo>
                      <a:pt x="32" y="141"/>
                    </a:lnTo>
                    <a:close/>
                    <a:moveTo>
                      <a:pt x="130" y="108"/>
                    </a:moveTo>
                    <a:cubicBezTo>
                      <a:pt x="140" y="108"/>
                      <a:pt x="140" y="108"/>
                      <a:pt x="140" y="108"/>
                    </a:cubicBezTo>
                    <a:cubicBezTo>
                      <a:pt x="140" y="87"/>
                      <a:pt x="140" y="87"/>
                      <a:pt x="140" y="87"/>
                    </a:cubicBezTo>
                    <a:cubicBezTo>
                      <a:pt x="130" y="87"/>
                      <a:pt x="130" y="87"/>
                      <a:pt x="130" y="87"/>
                    </a:cubicBezTo>
                    <a:lnTo>
                      <a:pt x="130" y="108"/>
                    </a:lnTo>
                    <a:close/>
                    <a:moveTo>
                      <a:pt x="115" y="130"/>
                    </a:moveTo>
                    <a:cubicBezTo>
                      <a:pt x="115" y="140"/>
                      <a:pt x="115" y="140"/>
                      <a:pt x="115" y="140"/>
                    </a:cubicBezTo>
                    <a:cubicBezTo>
                      <a:pt x="129" y="140"/>
                      <a:pt x="140" y="129"/>
                      <a:pt x="140" y="115"/>
                    </a:cubicBezTo>
                    <a:cubicBezTo>
                      <a:pt x="130" y="115"/>
                      <a:pt x="130" y="115"/>
                      <a:pt x="130" y="115"/>
                    </a:cubicBezTo>
                    <a:cubicBezTo>
                      <a:pt x="130" y="124"/>
                      <a:pt x="123" y="130"/>
                      <a:pt x="115" y="130"/>
                    </a:cubicBezTo>
                    <a:close/>
                    <a:moveTo>
                      <a:pt x="130" y="60"/>
                    </a:moveTo>
                    <a:cubicBezTo>
                      <a:pt x="130" y="81"/>
                      <a:pt x="130" y="81"/>
                      <a:pt x="130" y="81"/>
                    </a:cubicBezTo>
                    <a:cubicBezTo>
                      <a:pt x="140" y="81"/>
                      <a:pt x="140" y="81"/>
                      <a:pt x="140" y="81"/>
                    </a:cubicBezTo>
                    <a:cubicBezTo>
                      <a:pt x="140" y="60"/>
                      <a:pt x="140" y="60"/>
                      <a:pt x="140" y="60"/>
                    </a:cubicBezTo>
                    <a:lnTo>
                      <a:pt x="130" y="60"/>
                    </a:lnTo>
                    <a:close/>
                    <a:moveTo>
                      <a:pt x="32" y="10"/>
                    </a:moveTo>
                    <a:cubicBezTo>
                      <a:pt x="53" y="10"/>
                      <a:pt x="53" y="10"/>
                      <a:pt x="53" y="10"/>
                    </a:cubicBezTo>
                    <a:cubicBezTo>
                      <a:pt x="53" y="0"/>
                      <a:pt x="53" y="0"/>
                      <a:pt x="53" y="0"/>
                    </a:cubicBezTo>
                    <a:cubicBezTo>
                      <a:pt x="32" y="0"/>
                      <a:pt x="32" y="0"/>
                      <a:pt x="32" y="0"/>
                    </a:cubicBezTo>
                    <a:lnTo>
                      <a:pt x="32" y="10"/>
                    </a:lnTo>
                    <a:close/>
                    <a:moveTo>
                      <a:pt x="60" y="10"/>
                    </a:moveTo>
                    <a:cubicBezTo>
                      <a:pt x="80" y="10"/>
                      <a:pt x="80" y="10"/>
                      <a:pt x="80" y="10"/>
                    </a:cubicBezTo>
                    <a:cubicBezTo>
                      <a:pt x="80" y="0"/>
                      <a:pt x="80" y="0"/>
                      <a:pt x="80" y="0"/>
                    </a:cubicBezTo>
                    <a:cubicBezTo>
                      <a:pt x="60" y="0"/>
                      <a:pt x="60" y="0"/>
                      <a:pt x="60" y="0"/>
                    </a:cubicBezTo>
                    <a:lnTo>
                      <a:pt x="60" y="10"/>
                    </a:lnTo>
                    <a:close/>
                    <a:moveTo>
                      <a:pt x="60" y="141"/>
                    </a:moveTo>
                    <a:cubicBezTo>
                      <a:pt x="80" y="141"/>
                      <a:pt x="80" y="141"/>
                      <a:pt x="80" y="141"/>
                    </a:cubicBezTo>
                    <a:cubicBezTo>
                      <a:pt x="80" y="131"/>
                      <a:pt x="80" y="131"/>
                      <a:pt x="80" y="131"/>
                    </a:cubicBezTo>
                    <a:cubicBezTo>
                      <a:pt x="60" y="131"/>
                      <a:pt x="60" y="131"/>
                      <a:pt x="60" y="131"/>
                    </a:cubicBezTo>
                    <a:lnTo>
                      <a:pt x="60" y="141"/>
                    </a:lnTo>
                    <a:close/>
                    <a:moveTo>
                      <a:pt x="87" y="141"/>
                    </a:moveTo>
                    <a:cubicBezTo>
                      <a:pt x="107" y="141"/>
                      <a:pt x="107" y="141"/>
                      <a:pt x="107" y="141"/>
                    </a:cubicBezTo>
                    <a:cubicBezTo>
                      <a:pt x="107" y="131"/>
                      <a:pt x="107" y="131"/>
                      <a:pt x="107" y="131"/>
                    </a:cubicBezTo>
                    <a:cubicBezTo>
                      <a:pt x="87" y="131"/>
                      <a:pt x="87" y="131"/>
                      <a:pt x="87" y="131"/>
                    </a:cubicBezTo>
                    <a:lnTo>
                      <a:pt x="87" y="141"/>
                    </a:lnTo>
                    <a:close/>
                  </a:path>
                </a:pathLst>
              </a:custGeom>
              <a:solidFill>
                <a:srgbClr val="01559B"/>
              </a:solidFill>
              <a:ln w="9525">
                <a:solidFill>
                  <a:srgbClr val="000000"/>
                </a:solidFill>
                <a:round/>
              </a:ln>
            </p:spPr>
            <p:txBody>
              <a:bodyPr vert="horz" wrap="square" lIns="121920" tIns="60960" rIns="121920" bIns="6096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dirty="0">
                  <a:ln>
                    <a:noFill/>
                  </a:ln>
                  <a:solidFill>
                    <a:prstClr val="black"/>
                  </a:solidFill>
                  <a:effectLst/>
                  <a:uLnTx/>
                  <a:uFillTx/>
                </a:endParaRPr>
              </a:p>
            </p:txBody>
          </p:sp>
          <p:sp>
            <p:nvSpPr>
              <p:cNvPr id="16" name="Freeform 802"/>
              <p:cNvSpPr/>
              <p:nvPr/>
            </p:nvSpPr>
            <p:spPr bwMode="auto">
              <a:xfrm>
                <a:off x="5819775" y="844551"/>
                <a:ext cx="577850" cy="498475"/>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solidFill>
                <a:srgbClr val="0155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dirty="0">
                  <a:ln>
                    <a:noFill/>
                  </a:ln>
                  <a:solidFill>
                    <a:prstClr val="black"/>
                  </a:solidFill>
                  <a:effectLst/>
                  <a:uLnTx/>
                  <a:uFillTx/>
                </a:endParaRPr>
              </a:p>
            </p:txBody>
          </p:sp>
        </p:grpSp>
      </p:grpSp>
      <p:grpSp>
        <p:nvGrpSpPr>
          <p:cNvPr id="17" name="组合 16"/>
          <p:cNvGrpSpPr/>
          <p:nvPr/>
        </p:nvGrpSpPr>
        <p:grpSpPr>
          <a:xfrm>
            <a:off x="7639533" y="1781176"/>
            <a:ext cx="1142999" cy="819152"/>
            <a:chOff x="7638738" y="1781175"/>
            <a:chExt cx="1143000" cy="819150"/>
          </a:xfrm>
        </p:grpSpPr>
        <p:sp>
          <p:nvSpPr>
            <p:cNvPr id="18" name="矩形 17"/>
            <p:cNvSpPr/>
            <p:nvPr/>
          </p:nvSpPr>
          <p:spPr>
            <a:xfrm>
              <a:off x="7638738" y="1781175"/>
              <a:ext cx="1143000" cy="819150"/>
            </a:xfrm>
            <a:prstGeom prst="rect">
              <a:avLst/>
            </a:prstGeom>
            <a:solidFill>
              <a:sysClr val="window" lastClr="FFFFFF"/>
            </a:solid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nvGrpSpPr>
            <p:cNvPr id="19" name="组合 18"/>
            <p:cNvGrpSpPr/>
            <p:nvPr/>
          </p:nvGrpSpPr>
          <p:grpSpPr>
            <a:xfrm>
              <a:off x="7897246" y="1890712"/>
              <a:ext cx="638174" cy="600075"/>
              <a:chOff x="5759451" y="844551"/>
              <a:chExt cx="638174" cy="600075"/>
            </a:xfrm>
            <a:solidFill>
              <a:srgbClr val="595959"/>
            </a:solidFill>
          </p:grpSpPr>
          <p:sp>
            <p:nvSpPr>
              <p:cNvPr id="20" name="Freeform 801"/>
              <p:cNvSpPr>
                <a:spLocks noEditPoints="1"/>
              </p:cNvSpPr>
              <p:nvPr/>
            </p:nvSpPr>
            <p:spPr bwMode="auto">
              <a:xfrm>
                <a:off x="5759451" y="915988"/>
                <a:ext cx="525463" cy="528638"/>
              </a:xfrm>
              <a:custGeom>
                <a:avLst/>
                <a:gdLst>
                  <a:gd name="T0" fmla="*/ 0 w 140"/>
                  <a:gd name="T1" fmla="*/ 115 h 141"/>
                  <a:gd name="T2" fmla="*/ 25 w 140"/>
                  <a:gd name="T3" fmla="*/ 130 h 141"/>
                  <a:gd name="T4" fmla="*/ 10 w 140"/>
                  <a:gd name="T5" fmla="*/ 60 h 141"/>
                  <a:gd name="T6" fmla="*/ 0 w 140"/>
                  <a:gd name="T7" fmla="*/ 81 h 141"/>
                  <a:gd name="T8" fmla="*/ 10 w 140"/>
                  <a:gd name="T9" fmla="*/ 60 h 141"/>
                  <a:gd name="T10" fmla="*/ 10 w 140"/>
                  <a:gd name="T11" fmla="*/ 26 h 141"/>
                  <a:gd name="T12" fmla="*/ 25 w 140"/>
                  <a:gd name="T13" fmla="*/ 0 h 141"/>
                  <a:gd name="T14" fmla="*/ 10 w 140"/>
                  <a:gd name="T15" fmla="*/ 87 h 141"/>
                  <a:gd name="T16" fmla="*/ 0 w 140"/>
                  <a:gd name="T17" fmla="*/ 108 h 141"/>
                  <a:gd name="T18" fmla="*/ 10 w 140"/>
                  <a:gd name="T19" fmla="*/ 87 h 141"/>
                  <a:gd name="T20" fmla="*/ 0 w 140"/>
                  <a:gd name="T21" fmla="*/ 33 h 141"/>
                  <a:gd name="T22" fmla="*/ 10 w 140"/>
                  <a:gd name="T23" fmla="*/ 54 h 141"/>
                  <a:gd name="T24" fmla="*/ 140 w 140"/>
                  <a:gd name="T25" fmla="*/ 42 h 141"/>
                  <a:gd name="T26" fmla="*/ 140 w 140"/>
                  <a:gd name="T27" fmla="*/ 54 h 141"/>
                  <a:gd name="T28" fmla="*/ 107 w 140"/>
                  <a:gd name="T29" fmla="*/ 9 h 141"/>
                  <a:gd name="T30" fmla="*/ 87 w 140"/>
                  <a:gd name="T31" fmla="*/ 0 h 141"/>
                  <a:gd name="T32" fmla="*/ 105 w 140"/>
                  <a:gd name="T33" fmla="*/ 10 h 141"/>
                  <a:gd name="T34" fmla="*/ 32 w 140"/>
                  <a:gd name="T35" fmla="*/ 141 h 141"/>
                  <a:gd name="T36" fmla="*/ 53 w 140"/>
                  <a:gd name="T37" fmla="*/ 131 h 141"/>
                  <a:gd name="T38" fmla="*/ 32 w 140"/>
                  <a:gd name="T39" fmla="*/ 141 h 141"/>
                  <a:gd name="T40" fmla="*/ 140 w 140"/>
                  <a:gd name="T41" fmla="*/ 108 h 141"/>
                  <a:gd name="T42" fmla="*/ 130 w 140"/>
                  <a:gd name="T43" fmla="*/ 87 h 141"/>
                  <a:gd name="T44" fmla="*/ 115 w 140"/>
                  <a:gd name="T45" fmla="*/ 130 h 141"/>
                  <a:gd name="T46" fmla="*/ 140 w 140"/>
                  <a:gd name="T47" fmla="*/ 115 h 141"/>
                  <a:gd name="T48" fmla="*/ 115 w 140"/>
                  <a:gd name="T49" fmla="*/ 130 h 141"/>
                  <a:gd name="T50" fmla="*/ 130 w 140"/>
                  <a:gd name="T51" fmla="*/ 81 h 141"/>
                  <a:gd name="T52" fmla="*/ 140 w 140"/>
                  <a:gd name="T53" fmla="*/ 60 h 141"/>
                  <a:gd name="T54" fmla="*/ 32 w 140"/>
                  <a:gd name="T55" fmla="*/ 10 h 141"/>
                  <a:gd name="T56" fmla="*/ 53 w 140"/>
                  <a:gd name="T57" fmla="*/ 0 h 141"/>
                  <a:gd name="T58" fmla="*/ 32 w 140"/>
                  <a:gd name="T59" fmla="*/ 10 h 141"/>
                  <a:gd name="T60" fmla="*/ 80 w 140"/>
                  <a:gd name="T61" fmla="*/ 10 h 141"/>
                  <a:gd name="T62" fmla="*/ 60 w 140"/>
                  <a:gd name="T63" fmla="*/ 0 h 141"/>
                  <a:gd name="T64" fmla="*/ 60 w 140"/>
                  <a:gd name="T65" fmla="*/ 141 h 141"/>
                  <a:gd name="T66" fmla="*/ 80 w 140"/>
                  <a:gd name="T67" fmla="*/ 131 h 141"/>
                  <a:gd name="T68" fmla="*/ 60 w 140"/>
                  <a:gd name="T69" fmla="*/ 141 h 141"/>
                  <a:gd name="T70" fmla="*/ 107 w 140"/>
                  <a:gd name="T71" fmla="*/ 141 h 141"/>
                  <a:gd name="T72" fmla="*/ 87 w 140"/>
                  <a:gd name="T73" fmla="*/ 1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1">
                    <a:moveTo>
                      <a:pt x="10" y="115"/>
                    </a:moveTo>
                    <a:cubicBezTo>
                      <a:pt x="0" y="115"/>
                      <a:pt x="0" y="115"/>
                      <a:pt x="0" y="115"/>
                    </a:cubicBezTo>
                    <a:cubicBezTo>
                      <a:pt x="0" y="129"/>
                      <a:pt x="11" y="140"/>
                      <a:pt x="25" y="140"/>
                    </a:cubicBezTo>
                    <a:cubicBezTo>
                      <a:pt x="25" y="130"/>
                      <a:pt x="25" y="130"/>
                      <a:pt x="25" y="130"/>
                    </a:cubicBezTo>
                    <a:cubicBezTo>
                      <a:pt x="17" y="130"/>
                      <a:pt x="10" y="124"/>
                      <a:pt x="10" y="115"/>
                    </a:cubicBezTo>
                    <a:close/>
                    <a:moveTo>
                      <a:pt x="10" y="60"/>
                    </a:moveTo>
                    <a:cubicBezTo>
                      <a:pt x="0" y="60"/>
                      <a:pt x="0" y="60"/>
                      <a:pt x="0" y="60"/>
                    </a:cubicBezTo>
                    <a:cubicBezTo>
                      <a:pt x="0" y="81"/>
                      <a:pt x="0" y="81"/>
                      <a:pt x="0" y="81"/>
                    </a:cubicBezTo>
                    <a:cubicBezTo>
                      <a:pt x="10" y="81"/>
                      <a:pt x="10" y="81"/>
                      <a:pt x="10" y="81"/>
                    </a:cubicBezTo>
                    <a:lnTo>
                      <a:pt x="10" y="60"/>
                    </a:lnTo>
                    <a:close/>
                    <a:moveTo>
                      <a:pt x="0" y="26"/>
                    </a:moveTo>
                    <a:cubicBezTo>
                      <a:pt x="10" y="26"/>
                      <a:pt x="10" y="26"/>
                      <a:pt x="10" y="26"/>
                    </a:cubicBezTo>
                    <a:cubicBezTo>
                      <a:pt x="10" y="17"/>
                      <a:pt x="17" y="10"/>
                      <a:pt x="25" y="10"/>
                    </a:cubicBezTo>
                    <a:cubicBezTo>
                      <a:pt x="25" y="0"/>
                      <a:pt x="25" y="0"/>
                      <a:pt x="25" y="0"/>
                    </a:cubicBezTo>
                    <a:cubicBezTo>
                      <a:pt x="11" y="0"/>
                      <a:pt x="0" y="12"/>
                      <a:pt x="0" y="26"/>
                    </a:cubicBezTo>
                    <a:close/>
                    <a:moveTo>
                      <a:pt x="10" y="87"/>
                    </a:moveTo>
                    <a:cubicBezTo>
                      <a:pt x="0" y="87"/>
                      <a:pt x="0" y="87"/>
                      <a:pt x="0" y="87"/>
                    </a:cubicBezTo>
                    <a:cubicBezTo>
                      <a:pt x="0" y="108"/>
                      <a:pt x="0" y="108"/>
                      <a:pt x="0" y="108"/>
                    </a:cubicBezTo>
                    <a:cubicBezTo>
                      <a:pt x="10" y="108"/>
                      <a:pt x="10" y="108"/>
                      <a:pt x="10" y="108"/>
                    </a:cubicBezTo>
                    <a:lnTo>
                      <a:pt x="10" y="87"/>
                    </a:lnTo>
                    <a:close/>
                    <a:moveTo>
                      <a:pt x="10" y="33"/>
                    </a:moveTo>
                    <a:cubicBezTo>
                      <a:pt x="0" y="33"/>
                      <a:pt x="0" y="33"/>
                      <a:pt x="0" y="33"/>
                    </a:cubicBezTo>
                    <a:cubicBezTo>
                      <a:pt x="0" y="54"/>
                      <a:pt x="0" y="54"/>
                      <a:pt x="0" y="54"/>
                    </a:cubicBezTo>
                    <a:cubicBezTo>
                      <a:pt x="10" y="54"/>
                      <a:pt x="10" y="54"/>
                      <a:pt x="10" y="54"/>
                    </a:cubicBezTo>
                    <a:lnTo>
                      <a:pt x="10" y="33"/>
                    </a:lnTo>
                    <a:close/>
                    <a:moveTo>
                      <a:pt x="140" y="42"/>
                    </a:moveTo>
                    <a:cubicBezTo>
                      <a:pt x="137" y="46"/>
                      <a:pt x="135" y="50"/>
                      <a:pt x="132" y="54"/>
                    </a:cubicBezTo>
                    <a:cubicBezTo>
                      <a:pt x="140" y="54"/>
                      <a:pt x="140" y="54"/>
                      <a:pt x="140" y="54"/>
                    </a:cubicBezTo>
                    <a:lnTo>
                      <a:pt x="140" y="42"/>
                    </a:lnTo>
                    <a:close/>
                    <a:moveTo>
                      <a:pt x="107" y="9"/>
                    </a:moveTo>
                    <a:cubicBezTo>
                      <a:pt x="107" y="0"/>
                      <a:pt x="107" y="0"/>
                      <a:pt x="107" y="0"/>
                    </a:cubicBezTo>
                    <a:cubicBezTo>
                      <a:pt x="87" y="0"/>
                      <a:pt x="87" y="0"/>
                      <a:pt x="87" y="0"/>
                    </a:cubicBezTo>
                    <a:cubicBezTo>
                      <a:pt x="87" y="10"/>
                      <a:pt x="87" y="10"/>
                      <a:pt x="87" y="10"/>
                    </a:cubicBezTo>
                    <a:cubicBezTo>
                      <a:pt x="105" y="10"/>
                      <a:pt x="105" y="10"/>
                      <a:pt x="105" y="10"/>
                    </a:cubicBezTo>
                    <a:cubicBezTo>
                      <a:pt x="106" y="10"/>
                      <a:pt x="106" y="9"/>
                      <a:pt x="107" y="9"/>
                    </a:cubicBezTo>
                    <a:close/>
                    <a:moveTo>
                      <a:pt x="32" y="141"/>
                    </a:moveTo>
                    <a:cubicBezTo>
                      <a:pt x="53" y="141"/>
                      <a:pt x="53" y="141"/>
                      <a:pt x="53" y="141"/>
                    </a:cubicBezTo>
                    <a:cubicBezTo>
                      <a:pt x="53" y="131"/>
                      <a:pt x="53" y="131"/>
                      <a:pt x="53" y="131"/>
                    </a:cubicBezTo>
                    <a:cubicBezTo>
                      <a:pt x="32" y="131"/>
                      <a:pt x="32" y="131"/>
                      <a:pt x="32" y="131"/>
                    </a:cubicBezTo>
                    <a:lnTo>
                      <a:pt x="32" y="141"/>
                    </a:lnTo>
                    <a:close/>
                    <a:moveTo>
                      <a:pt x="130" y="108"/>
                    </a:moveTo>
                    <a:cubicBezTo>
                      <a:pt x="140" y="108"/>
                      <a:pt x="140" y="108"/>
                      <a:pt x="140" y="108"/>
                    </a:cubicBezTo>
                    <a:cubicBezTo>
                      <a:pt x="140" y="87"/>
                      <a:pt x="140" y="87"/>
                      <a:pt x="140" y="87"/>
                    </a:cubicBezTo>
                    <a:cubicBezTo>
                      <a:pt x="130" y="87"/>
                      <a:pt x="130" y="87"/>
                      <a:pt x="130" y="87"/>
                    </a:cubicBezTo>
                    <a:lnTo>
                      <a:pt x="130" y="108"/>
                    </a:lnTo>
                    <a:close/>
                    <a:moveTo>
                      <a:pt x="115" y="130"/>
                    </a:moveTo>
                    <a:cubicBezTo>
                      <a:pt x="115" y="140"/>
                      <a:pt x="115" y="140"/>
                      <a:pt x="115" y="140"/>
                    </a:cubicBezTo>
                    <a:cubicBezTo>
                      <a:pt x="129" y="140"/>
                      <a:pt x="140" y="129"/>
                      <a:pt x="140" y="115"/>
                    </a:cubicBezTo>
                    <a:cubicBezTo>
                      <a:pt x="130" y="115"/>
                      <a:pt x="130" y="115"/>
                      <a:pt x="130" y="115"/>
                    </a:cubicBezTo>
                    <a:cubicBezTo>
                      <a:pt x="130" y="124"/>
                      <a:pt x="123" y="130"/>
                      <a:pt x="115" y="130"/>
                    </a:cubicBezTo>
                    <a:close/>
                    <a:moveTo>
                      <a:pt x="130" y="60"/>
                    </a:moveTo>
                    <a:cubicBezTo>
                      <a:pt x="130" y="81"/>
                      <a:pt x="130" y="81"/>
                      <a:pt x="130" y="81"/>
                    </a:cubicBezTo>
                    <a:cubicBezTo>
                      <a:pt x="140" y="81"/>
                      <a:pt x="140" y="81"/>
                      <a:pt x="140" y="81"/>
                    </a:cubicBezTo>
                    <a:cubicBezTo>
                      <a:pt x="140" y="60"/>
                      <a:pt x="140" y="60"/>
                      <a:pt x="140" y="60"/>
                    </a:cubicBezTo>
                    <a:lnTo>
                      <a:pt x="130" y="60"/>
                    </a:lnTo>
                    <a:close/>
                    <a:moveTo>
                      <a:pt x="32" y="10"/>
                    </a:moveTo>
                    <a:cubicBezTo>
                      <a:pt x="53" y="10"/>
                      <a:pt x="53" y="10"/>
                      <a:pt x="53" y="10"/>
                    </a:cubicBezTo>
                    <a:cubicBezTo>
                      <a:pt x="53" y="0"/>
                      <a:pt x="53" y="0"/>
                      <a:pt x="53" y="0"/>
                    </a:cubicBezTo>
                    <a:cubicBezTo>
                      <a:pt x="32" y="0"/>
                      <a:pt x="32" y="0"/>
                      <a:pt x="32" y="0"/>
                    </a:cubicBezTo>
                    <a:lnTo>
                      <a:pt x="32" y="10"/>
                    </a:lnTo>
                    <a:close/>
                    <a:moveTo>
                      <a:pt x="60" y="10"/>
                    </a:moveTo>
                    <a:cubicBezTo>
                      <a:pt x="80" y="10"/>
                      <a:pt x="80" y="10"/>
                      <a:pt x="80" y="10"/>
                    </a:cubicBezTo>
                    <a:cubicBezTo>
                      <a:pt x="80" y="0"/>
                      <a:pt x="80" y="0"/>
                      <a:pt x="80" y="0"/>
                    </a:cubicBezTo>
                    <a:cubicBezTo>
                      <a:pt x="60" y="0"/>
                      <a:pt x="60" y="0"/>
                      <a:pt x="60" y="0"/>
                    </a:cubicBezTo>
                    <a:lnTo>
                      <a:pt x="60" y="10"/>
                    </a:lnTo>
                    <a:close/>
                    <a:moveTo>
                      <a:pt x="60" y="141"/>
                    </a:moveTo>
                    <a:cubicBezTo>
                      <a:pt x="80" y="141"/>
                      <a:pt x="80" y="141"/>
                      <a:pt x="80" y="141"/>
                    </a:cubicBezTo>
                    <a:cubicBezTo>
                      <a:pt x="80" y="131"/>
                      <a:pt x="80" y="131"/>
                      <a:pt x="80" y="131"/>
                    </a:cubicBezTo>
                    <a:cubicBezTo>
                      <a:pt x="60" y="131"/>
                      <a:pt x="60" y="131"/>
                      <a:pt x="60" y="131"/>
                    </a:cubicBezTo>
                    <a:lnTo>
                      <a:pt x="60" y="141"/>
                    </a:lnTo>
                    <a:close/>
                    <a:moveTo>
                      <a:pt x="87" y="141"/>
                    </a:moveTo>
                    <a:cubicBezTo>
                      <a:pt x="107" y="141"/>
                      <a:pt x="107" y="141"/>
                      <a:pt x="107" y="141"/>
                    </a:cubicBezTo>
                    <a:cubicBezTo>
                      <a:pt x="107" y="131"/>
                      <a:pt x="107" y="131"/>
                      <a:pt x="107" y="131"/>
                    </a:cubicBezTo>
                    <a:cubicBezTo>
                      <a:pt x="87" y="131"/>
                      <a:pt x="87" y="131"/>
                      <a:pt x="87" y="131"/>
                    </a:cubicBezTo>
                    <a:lnTo>
                      <a:pt x="87" y="1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dirty="0">
                  <a:ln>
                    <a:noFill/>
                  </a:ln>
                  <a:solidFill>
                    <a:prstClr val="black"/>
                  </a:solidFill>
                  <a:effectLst/>
                  <a:uLnTx/>
                  <a:uFillTx/>
                </a:endParaRPr>
              </a:p>
            </p:txBody>
          </p:sp>
          <p:sp>
            <p:nvSpPr>
              <p:cNvPr id="21" name="Freeform 802"/>
              <p:cNvSpPr/>
              <p:nvPr/>
            </p:nvSpPr>
            <p:spPr bwMode="auto">
              <a:xfrm>
                <a:off x="5819775" y="844551"/>
                <a:ext cx="577850" cy="498475"/>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dirty="0">
                  <a:ln>
                    <a:noFill/>
                  </a:ln>
                  <a:solidFill>
                    <a:prstClr val="black"/>
                  </a:solidFill>
                  <a:effectLst/>
                  <a:uLnTx/>
                  <a:uFillTx/>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par>
                          <p:cTn id="19" fill="hold">
                            <p:stCondLst>
                              <p:cond delay="1000"/>
                            </p:stCondLst>
                            <p:childTnLst>
                              <p:par>
                                <p:cTn id="20" presetID="15"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 calcmode="lin" valueType="num">
                                      <p:cBhvr>
                                        <p:cTn id="24"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2000"/>
                            </p:stCondLst>
                            <p:childTnLst>
                              <p:par>
                                <p:cTn id="27" presetID="26" presetClass="emph" presetSubtype="0" fill="hold" nodeType="afterEffect">
                                  <p:stCondLst>
                                    <p:cond delay="0"/>
                                  </p:stCondLst>
                                  <p:childTnLst>
                                    <p:animEffect transition="out" filter="fade">
                                      <p:cBhvr>
                                        <p:cTn id="28" dur="500" tmFilter="0, 0; .2, .5; .8, .5; 1, 0"/>
                                        <p:tgtEl>
                                          <p:spTgt spid="12"/>
                                        </p:tgtEl>
                                      </p:cBhvr>
                                    </p:animEffect>
                                    <p:animScale>
                                      <p:cBhvr>
                                        <p:cTn id="29" dur="250" autoRev="1" fill="hold"/>
                                        <p:tgtEl>
                                          <p:spTgt spid="12"/>
                                        </p:tgtEl>
                                      </p:cBhvr>
                                      <p:by x="105000" y="105000"/>
                                    </p:animScale>
                                  </p:childTnLst>
                                </p:cTn>
                              </p:par>
                            </p:childTnLst>
                          </p:cTn>
                        </p:par>
                        <p:par>
                          <p:cTn id="30" fill="hold">
                            <p:stCondLst>
                              <p:cond delay="2500"/>
                            </p:stCondLst>
                            <p:childTnLst>
                              <p:par>
                                <p:cTn id="31" presetID="52"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Scale>
                                      <p:cBhvr>
                                        <p:cTn id="33"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0"/>
                                        </p:tgtEl>
                                        <p:attrNameLst>
                                          <p:attrName>ppt_x</p:attrName>
                                          <p:attrName>ppt_y</p:attrName>
                                        </p:attrNameLst>
                                      </p:cBhvr>
                                    </p:animMotion>
                                    <p:animEffect transition="in" filter="fade">
                                      <p:cBhvr>
                                        <p:cTn id="35" dur="1000"/>
                                        <p:tgtEl>
                                          <p:spTgt spid="10"/>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par>
                          <p:cTn id="42" fill="hold">
                            <p:stCondLst>
                              <p:cond delay="4000"/>
                            </p:stCondLst>
                            <p:childTnLst>
                              <p:par>
                                <p:cTn id="43" presetID="15"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1000" fill="hold"/>
                                        <p:tgtEl>
                                          <p:spTgt spid="17"/>
                                        </p:tgtEl>
                                        <p:attrNameLst>
                                          <p:attrName>ppt_w</p:attrName>
                                        </p:attrNameLst>
                                      </p:cBhvr>
                                      <p:tavLst>
                                        <p:tav tm="0">
                                          <p:val>
                                            <p:fltVal val="0"/>
                                          </p:val>
                                        </p:tav>
                                        <p:tav tm="100000">
                                          <p:val>
                                            <p:strVal val="#ppt_w"/>
                                          </p:val>
                                        </p:tav>
                                      </p:tavLst>
                                    </p:anim>
                                    <p:anim calcmode="lin" valueType="num">
                                      <p:cBhvr>
                                        <p:cTn id="46" dur="1000" fill="hold"/>
                                        <p:tgtEl>
                                          <p:spTgt spid="17"/>
                                        </p:tgtEl>
                                        <p:attrNameLst>
                                          <p:attrName>ppt_h</p:attrName>
                                        </p:attrNameLst>
                                      </p:cBhvr>
                                      <p:tavLst>
                                        <p:tav tm="0">
                                          <p:val>
                                            <p:fltVal val="0"/>
                                          </p:val>
                                        </p:tav>
                                        <p:tav tm="100000">
                                          <p:val>
                                            <p:strVal val="#ppt_h"/>
                                          </p:val>
                                        </p:tav>
                                      </p:tavLst>
                                    </p:anim>
                                    <p:anim calcmode="lin" valueType="num">
                                      <p:cBhvr>
                                        <p:cTn id="47"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par>
                          <p:cTn id="49" fill="hold">
                            <p:stCondLst>
                              <p:cond delay="5000"/>
                            </p:stCondLst>
                            <p:childTnLst>
                              <p:par>
                                <p:cTn id="50" presetID="26" presetClass="emph" presetSubtype="0" fill="hold" nodeType="afterEffect">
                                  <p:stCondLst>
                                    <p:cond delay="0"/>
                                  </p:stCondLst>
                                  <p:childTnLst>
                                    <p:animEffect transition="out" filter="fade">
                                      <p:cBhvr>
                                        <p:cTn id="51" dur="500" tmFilter="0, 0; .2, .5; .8, .5; 1, 0"/>
                                        <p:tgtEl>
                                          <p:spTgt spid="17"/>
                                        </p:tgtEl>
                                      </p:cBhvr>
                                    </p:animEffect>
                                    <p:animScale>
                                      <p:cBhvr>
                                        <p:cTn id="52" dur="250" autoRev="1" fill="hold"/>
                                        <p:tgtEl>
                                          <p:spTgt spid="17"/>
                                        </p:tgtEl>
                                      </p:cBhvr>
                                      <p:by x="105000" y="105000"/>
                                    </p:animScale>
                                  </p:childTnLst>
                                </p:cTn>
                              </p:par>
                            </p:childTnLst>
                          </p:cTn>
                        </p:par>
                        <p:par>
                          <p:cTn id="53" fill="hold">
                            <p:stCondLst>
                              <p:cond delay="5500"/>
                            </p:stCondLst>
                            <p:childTnLst>
                              <p:par>
                                <p:cTn id="54" presetID="52"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Scale>
                                      <p:cBhvr>
                                        <p:cTn id="56"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1000" decel="50000" fill="hold">
                                          <p:stCondLst>
                                            <p:cond delay="0"/>
                                          </p:stCondLst>
                                        </p:cTn>
                                        <p:tgtEl>
                                          <p:spTgt spid="11"/>
                                        </p:tgtEl>
                                        <p:attrNameLst>
                                          <p:attrName>ppt_x</p:attrName>
                                          <p:attrName>ppt_y</p:attrName>
                                        </p:attrNameLst>
                                      </p:cBhvr>
                                    </p:animMotion>
                                    <p:animEffect transition="in" filter="fade">
                                      <p:cBhvr>
                                        <p:cTn id="5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联系我们</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29"/>
          <p:cNvSpPr/>
          <p:nvPr/>
        </p:nvSpPr>
        <p:spPr>
          <a:xfrm>
            <a:off x="4587576" y="5253201"/>
            <a:ext cx="7605220" cy="1023056"/>
          </a:xfrm>
          <a:prstGeom prst="rect">
            <a:avLst/>
          </a:prstGeom>
          <a:gradFill>
            <a:gsLst>
              <a:gs pos="0">
                <a:srgbClr val="0070C0"/>
              </a:gs>
              <a:gs pos="100000">
                <a:srgbClr val="01559B"/>
              </a:gs>
            </a:gsLst>
            <a:lin ang="10200000" scaled="0"/>
          </a:gradFill>
          <a:ln>
            <a:noFill/>
          </a:ln>
        </p:spPr>
        <p:style>
          <a:lnRef idx="2">
            <a:schemeClr val="accent1">
              <a:shade val="50000"/>
            </a:schemeClr>
          </a:lnRef>
          <a:fillRef idx="1001">
            <a:schemeClr val="dk2"/>
          </a:fillRef>
          <a:effectRef idx="0">
            <a:schemeClr val="accent1"/>
          </a:effectRef>
          <a:fontRef idx="minor">
            <a:schemeClr val="lt1"/>
          </a:fontRef>
        </p:style>
        <p:txBody>
          <a:bodyPr lIns="91388" tIns="45693" rIns="91388" bIns="45693" rtlCol="0" anchor="ctr"/>
          <a:lstStyle/>
          <a:p>
            <a:pPr algn="ctr" defTabSz="913765"/>
            <a:endParaRPr lang="en-US" sz="1735">
              <a:solidFill>
                <a:prstClr val="white"/>
              </a:solidFill>
            </a:endParaRPr>
          </a:p>
        </p:txBody>
      </p:sp>
      <p:sp>
        <p:nvSpPr>
          <p:cNvPr id="23" name="Text Box 24"/>
          <p:cNvSpPr txBox="1">
            <a:spLocks noChangeArrowheads="1"/>
          </p:cNvSpPr>
          <p:nvPr/>
        </p:nvSpPr>
        <p:spPr bwMode="auto">
          <a:xfrm>
            <a:off x="4519335" y="2311125"/>
            <a:ext cx="6121185" cy="267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9" tIns="45688" rIns="91379" bIns="45688">
            <a:spAutoFit/>
          </a:bodyPr>
          <a:lstStyle>
            <a:defPPr>
              <a:defRPr lang="zh-CN"/>
            </a:defPPr>
            <a:lvl1pPr>
              <a:lnSpc>
                <a:spcPct val="120000"/>
              </a:lnSpc>
              <a:spcBef>
                <a:spcPct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defTabSz="913765">
              <a:lnSpc>
                <a:spcPct val="150000"/>
              </a:lnSpc>
            </a:pPr>
            <a:r>
              <a:rPr lang="zh-CN" altLang="en-US" sz="1865" dirty="0">
                <a:solidFill>
                  <a:prstClr val="black">
                    <a:lumMod val="65000"/>
                    <a:lumOff val="35000"/>
                  </a:prstClr>
                </a:solidFill>
              </a:rPr>
              <a:t>地址：</a:t>
            </a:r>
            <a:r>
              <a:rPr lang="zh-CN" altLang="en-US" sz="1865" dirty="0">
                <a:solidFill>
                  <a:prstClr val="black">
                    <a:lumMod val="65000"/>
                    <a:lumOff val="35000"/>
                  </a:prstClr>
                </a:solidFill>
                <a:sym typeface="微软雅黑" panose="020B0503020204020204" pitchFamily="34" charset="-122"/>
              </a:rPr>
              <a:t>在此录入上述图表的描述说明，在此录入上述图表的描述说明</a:t>
            </a:r>
            <a:endParaRPr lang="en-US" altLang="zh-CN" sz="1865" dirty="0">
              <a:solidFill>
                <a:prstClr val="black">
                  <a:lumMod val="65000"/>
                  <a:lumOff val="35000"/>
                </a:prstClr>
              </a:solidFill>
            </a:endParaRPr>
          </a:p>
          <a:p>
            <a:pPr defTabSz="913765">
              <a:lnSpc>
                <a:spcPct val="150000"/>
              </a:lnSpc>
            </a:pPr>
            <a:r>
              <a:rPr lang="en-US" sz="1865" dirty="0">
                <a:solidFill>
                  <a:prstClr val="black">
                    <a:lumMod val="65000"/>
                    <a:lumOff val="35000"/>
                  </a:prstClr>
                </a:solidFill>
              </a:rPr>
              <a:t>ADD:HOUSE# </a:t>
            </a:r>
            <a:r>
              <a:rPr lang="en-US" altLang="zh-CN" sz="1865" dirty="0">
                <a:solidFill>
                  <a:prstClr val="black">
                    <a:lumMod val="65000"/>
                    <a:lumOff val="35000"/>
                  </a:prstClr>
                </a:solidFill>
              </a:rPr>
              <a:t>01</a:t>
            </a:r>
            <a:r>
              <a:rPr lang="en-US" sz="1865" dirty="0">
                <a:solidFill>
                  <a:prstClr val="black">
                    <a:lumMod val="65000"/>
                    <a:lumOff val="35000"/>
                  </a:prstClr>
                </a:solidFill>
              </a:rPr>
              <a:t>, SUITE </a:t>
            </a:r>
            <a:r>
              <a:rPr lang="en-US" altLang="zh-CN" sz="1865" dirty="0">
                <a:solidFill>
                  <a:prstClr val="black">
                    <a:lumMod val="65000"/>
                    <a:lumOff val="35000"/>
                  </a:prstClr>
                </a:solidFill>
              </a:rPr>
              <a:t>A</a:t>
            </a:r>
            <a:r>
              <a:rPr lang="en-US" sz="1865" dirty="0">
                <a:solidFill>
                  <a:prstClr val="black">
                    <a:lumMod val="65000"/>
                    <a:lumOff val="35000"/>
                  </a:prstClr>
                </a:solidFill>
              </a:rPr>
              <a:t>, ROAD# 1</a:t>
            </a:r>
            <a:r>
              <a:rPr lang="en-US" altLang="zh-CN" sz="1865" dirty="0">
                <a:solidFill>
                  <a:prstClr val="black">
                    <a:lumMod val="65000"/>
                    <a:lumOff val="35000"/>
                  </a:prstClr>
                </a:solidFill>
              </a:rPr>
              <a:t>23</a:t>
            </a:r>
            <a:r>
              <a:rPr lang="en-US" sz="1865" dirty="0">
                <a:solidFill>
                  <a:prstClr val="black">
                    <a:lumMod val="65000"/>
                    <a:lumOff val="35000"/>
                  </a:prstClr>
                </a:solidFill>
              </a:rPr>
              <a:t>, SHANGHAI, CHINA, </a:t>
            </a:r>
            <a:r>
              <a:rPr lang="en-US" altLang="zh-CN" sz="1865" dirty="0">
                <a:solidFill>
                  <a:prstClr val="black">
                    <a:lumMod val="65000"/>
                    <a:lumOff val="35000"/>
                  </a:prstClr>
                </a:solidFill>
              </a:rPr>
              <a:t>200000</a:t>
            </a:r>
          </a:p>
          <a:p>
            <a:pPr defTabSz="913765">
              <a:lnSpc>
                <a:spcPct val="150000"/>
              </a:lnSpc>
            </a:pPr>
            <a:r>
              <a:rPr lang="en-US" sz="1865" dirty="0">
                <a:solidFill>
                  <a:prstClr val="black">
                    <a:lumMod val="65000"/>
                    <a:lumOff val="35000"/>
                  </a:prstClr>
                </a:solidFill>
              </a:rPr>
              <a:t>PHONE: +123 456 7890 FAX: +123 456 7890</a:t>
            </a:r>
          </a:p>
          <a:p>
            <a:pPr defTabSz="913765">
              <a:lnSpc>
                <a:spcPct val="150000"/>
              </a:lnSpc>
            </a:pPr>
            <a:r>
              <a:rPr lang="en-US" sz="1865" dirty="0">
                <a:solidFill>
                  <a:prstClr val="black">
                    <a:lumMod val="65000"/>
                    <a:lumOff val="35000"/>
                  </a:prstClr>
                </a:solidFill>
              </a:rPr>
              <a:t>EMAIL: EMAILID@DOMAIN.COM </a:t>
            </a:r>
          </a:p>
        </p:txBody>
      </p:sp>
      <p:sp>
        <p:nvSpPr>
          <p:cNvPr id="24" name="矩形 23"/>
          <p:cNvSpPr/>
          <p:nvPr/>
        </p:nvSpPr>
        <p:spPr>
          <a:xfrm>
            <a:off x="4686300" y="5452124"/>
            <a:ext cx="1894299" cy="557460"/>
          </a:xfrm>
          <a:prstGeom prst="rect">
            <a:avLst/>
          </a:prstGeom>
        </p:spPr>
        <p:txBody>
          <a:bodyPr wrap="square" lIns="91379" tIns="45688" rIns="91379" bIns="45688">
            <a:spAutoFit/>
          </a:bodyPr>
          <a:lstStyle/>
          <a:p>
            <a:pPr defTabSz="913765" fontAlgn="ctr"/>
            <a:r>
              <a:rPr lang="zh-CN" altLang="en-US" sz="3025" b="1" dirty="0">
                <a:solidFill>
                  <a:prstClr val="white">
                    <a:lumMod val="95000"/>
                  </a:prstClr>
                </a:solidFill>
                <a:latin typeface="微软雅黑" panose="020B0503020204020204" pitchFamily="34" charset="-122"/>
                <a:ea typeface="微软雅黑" panose="020B0503020204020204" pitchFamily="34" charset="-122"/>
              </a:rPr>
              <a:t>添加标题</a:t>
            </a:r>
            <a:endParaRPr lang="en-US" altLang="zh-CN" sz="3025" b="1" dirty="0">
              <a:solidFill>
                <a:prstClr val="white">
                  <a:lumMod val="95000"/>
                </a:prstClr>
              </a:solidFill>
              <a:latin typeface="微软雅黑" panose="020B0503020204020204" pitchFamily="34" charset="-122"/>
              <a:ea typeface="微软雅黑" panose="020B0503020204020204" pitchFamily="34" charset="-122"/>
            </a:endParaRPr>
          </a:p>
        </p:txBody>
      </p:sp>
      <p:sp>
        <p:nvSpPr>
          <p:cNvPr id="25" name="矩形 47"/>
          <p:cNvSpPr>
            <a:spLocks noChangeArrowheads="1"/>
          </p:cNvSpPr>
          <p:nvPr/>
        </p:nvSpPr>
        <p:spPr bwMode="auto">
          <a:xfrm>
            <a:off x="6864879" y="5337795"/>
            <a:ext cx="3959225" cy="83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9" tIns="45688" rIns="91379" bIns="4568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10000"/>
              </a:lnSpc>
              <a:spcBef>
                <a:spcPct val="0"/>
              </a:spcBef>
              <a:buNone/>
            </a:pPr>
            <a:r>
              <a:rPr lang="zh-CN" altLang="en-US" sz="1465" dirty="0">
                <a:solidFill>
                  <a:prstClr val="white">
                    <a:lumMod val="95000"/>
                  </a:prstClr>
                </a:solidFill>
                <a:sym typeface="微软雅黑" panose="020B0503020204020204" pitchFamily="34" charset="-122"/>
              </a:rPr>
              <a:t>在此录入上述图表的描述说明，在此录入上述图表的描述说明，在此录入上述图表的描述说明，在此录入上述图表的描述说明。</a:t>
            </a:r>
          </a:p>
        </p:txBody>
      </p:sp>
      <p:pic>
        <p:nvPicPr>
          <p:cNvPr id="26" name="图片 25"/>
          <p:cNvPicPr>
            <a:picLocks noChangeAspect="1"/>
          </p:cNvPicPr>
          <p:nvPr/>
        </p:nvPicPr>
        <p:blipFill>
          <a:blip r:embed="rId3"/>
          <a:stretch>
            <a:fillRect/>
          </a:stretch>
        </p:blipFill>
        <p:spPr>
          <a:xfrm>
            <a:off x="1549893" y="2335481"/>
            <a:ext cx="2738655" cy="2706812"/>
          </a:xfrm>
          <a:prstGeom prst="rect">
            <a:avLst/>
          </a:prstGeom>
        </p:spPr>
      </p:pic>
      <p:sp>
        <p:nvSpPr>
          <p:cNvPr id="27" name="Line 13"/>
          <p:cNvSpPr>
            <a:spLocks noChangeShapeType="1"/>
          </p:cNvSpPr>
          <p:nvPr/>
        </p:nvSpPr>
        <p:spPr bwMode="auto">
          <a:xfrm>
            <a:off x="6454485" y="4115591"/>
            <a:ext cx="0" cy="693879"/>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txBody>
          <a:bodyPr wrap="none" lIns="91388" tIns="45693" rIns="91388" bIns="45693" anchor="ctr"/>
          <a:lstStyle/>
          <a:p>
            <a:pPr defTabSz="913765"/>
            <a:endParaRPr lang="en-US" sz="1735">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randombar(horizontal)">
                                      <p:cBhvr>
                                        <p:cTn id="13" dur="500"/>
                                        <p:tgtEl>
                                          <p:spTgt spid="23"/>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650" fill="hold"/>
                                        <p:tgtEl>
                                          <p:spTgt spid="22"/>
                                        </p:tgtEl>
                                        <p:attrNameLst>
                                          <p:attrName>ppt_x</p:attrName>
                                        </p:attrNameLst>
                                      </p:cBhvr>
                                      <p:tavLst>
                                        <p:tav tm="0">
                                          <p:val>
                                            <p:strVal val="1+#ppt_w/2"/>
                                          </p:val>
                                        </p:tav>
                                        <p:tav tm="100000">
                                          <p:val>
                                            <p:strVal val="#ppt_x"/>
                                          </p:val>
                                        </p:tav>
                                      </p:tavLst>
                                    </p:anim>
                                    <p:anim calcmode="lin" valueType="num">
                                      <p:cBhvr additive="base">
                                        <p:cTn id="18" dur="650" fill="hold"/>
                                        <p:tgtEl>
                                          <p:spTgt spid="2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3" presetClass="entr" presetSubtype="16"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400" fill="hold"/>
                                        <p:tgtEl>
                                          <p:spTgt spid="24"/>
                                        </p:tgtEl>
                                        <p:attrNameLst>
                                          <p:attrName>ppt_w</p:attrName>
                                        </p:attrNameLst>
                                      </p:cBhvr>
                                      <p:tavLst>
                                        <p:tav tm="0">
                                          <p:val>
                                            <p:fltVal val="0"/>
                                          </p:val>
                                        </p:tav>
                                        <p:tav tm="100000">
                                          <p:val>
                                            <p:strVal val="#ppt_w"/>
                                          </p:val>
                                        </p:tav>
                                      </p:tavLst>
                                    </p:anim>
                                    <p:anim calcmode="lin" valueType="num">
                                      <p:cBhvr>
                                        <p:cTn id="23" dur="400" fill="hold"/>
                                        <p:tgtEl>
                                          <p:spTgt spid="24"/>
                                        </p:tgtEl>
                                        <p:attrNameLst>
                                          <p:attrName>ppt_h</p:attrName>
                                        </p:attrNameLst>
                                      </p:cBhvr>
                                      <p:tavLst>
                                        <p:tav tm="0">
                                          <p:val>
                                            <p:fltVal val="0"/>
                                          </p:val>
                                        </p:tav>
                                        <p:tav tm="100000">
                                          <p:val>
                                            <p:strVal val="#ppt_h"/>
                                          </p:val>
                                        </p:tav>
                                      </p:tavLst>
                                    </p:anim>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25" grpId="0"/>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联系我们</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46"/>
          <p:cNvSpPr/>
          <p:nvPr/>
        </p:nvSpPr>
        <p:spPr>
          <a:xfrm>
            <a:off x="3647441" y="1986530"/>
            <a:ext cx="7517871" cy="1151257"/>
          </a:xfrm>
          <a:prstGeom prst="rect">
            <a:avLst/>
          </a:prstGeom>
          <a:gradFill>
            <a:gsLst>
              <a:gs pos="0">
                <a:srgbClr val="0070C0"/>
              </a:gs>
              <a:gs pos="100000">
                <a:srgbClr val="01559B"/>
              </a:gs>
            </a:gsLst>
            <a:lin ang="10200000" scaled="0"/>
          </a:gradFill>
          <a:ln>
            <a:noFill/>
          </a:ln>
        </p:spPr>
        <p:style>
          <a:lnRef idx="2">
            <a:schemeClr val="accent1">
              <a:shade val="50000"/>
            </a:schemeClr>
          </a:lnRef>
          <a:fillRef idx="1001">
            <a:schemeClr val="dk2"/>
          </a:fillRef>
          <a:effectRef idx="0">
            <a:schemeClr val="accent1"/>
          </a:effectRef>
          <a:fontRef idx="minor">
            <a:schemeClr val="lt1"/>
          </a:fontRef>
        </p:style>
        <p:txBody>
          <a:bodyPr lIns="121907" tIns="60952" rIns="121907" bIns="60952" rtlCol="0" anchor="ctr"/>
          <a:lstStyle/>
          <a:p>
            <a:pPr algn="ctr"/>
            <a:endParaRPr lang="en-US" sz="3025"/>
          </a:p>
        </p:txBody>
      </p:sp>
      <p:sp>
        <p:nvSpPr>
          <p:cNvPr id="11" name="Rectangle 28"/>
          <p:cNvSpPr/>
          <p:nvPr/>
        </p:nvSpPr>
        <p:spPr>
          <a:xfrm>
            <a:off x="3647439" y="3310935"/>
            <a:ext cx="7496043" cy="1165184"/>
          </a:xfrm>
          <a:prstGeom prst="rect">
            <a:avLst/>
          </a:prstGeom>
          <a:solidFill>
            <a:schemeClr val="bg1">
              <a:lumMod val="50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lIns="121907" tIns="60952" rIns="121907" bIns="60952" rtlCol="0" anchor="ctr"/>
          <a:lstStyle/>
          <a:p>
            <a:pPr algn="ctr"/>
            <a:endParaRPr lang="en-US" sz="3025"/>
          </a:p>
        </p:txBody>
      </p:sp>
      <p:sp>
        <p:nvSpPr>
          <p:cNvPr id="12" name="Rectangle 33"/>
          <p:cNvSpPr/>
          <p:nvPr/>
        </p:nvSpPr>
        <p:spPr>
          <a:xfrm>
            <a:off x="3647439" y="4659024"/>
            <a:ext cx="7496043" cy="1151257"/>
          </a:xfrm>
          <a:prstGeom prst="rect">
            <a:avLst/>
          </a:prstGeom>
          <a:gradFill>
            <a:gsLst>
              <a:gs pos="0">
                <a:srgbClr val="0070C0"/>
              </a:gs>
              <a:gs pos="100000">
                <a:srgbClr val="01559B"/>
              </a:gs>
            </a:gsLst>
            <a:lin ang="10200000" scaled="0"/>
          </a:gradFill>
          <a:ln>
            <a:noFill/>
          </a:ln>
        </p:spPr>
        <p:style>
          <a:lnRef idx="2">
            <a:schemeClr val="accent1">
              <a:shade val="50000"/>
            </a:schemeClr>
          </a:lnRef>
          <a:fillRef idx="1001">
            <a:schemeClr val="dk2"/>
          </a:fillRef>
          <a:effectRef idx="0">
            <a:schemeClr val="accent1"/>
          </a:effectRef>
          <a:fontRef idx="minor">
            <a:schemeClr val="lt1"/>
          </a:fontRef>
        </p:style>
        <p:txBody>
          <a:bodyPr lIns="121907" tIns="60952" rIns="121907" bIns="60952" rtlCol="0" anchor="ctr"/>
          <a:lstStyle/>
          <a:p>
            <a:pPr algn="ctr"/>
            <a:endParaRPr lang="en-US" sz="3025"/>
          </a:p>
        </p:txBody>
      </p:sp>
      <p:pic>
        <p:nvPicPr>
          <p:cNvPr id="13" name="Picture 2" descr="E:\lizzy\PPT-by lizzy\icon\mzl.amvyqtlq.png"/>
          <p:cNvPicPr>
            <a:picLocks noChangeAspect="1" noChangeArrowheads="1"/>
          </p:cNvPicPr>
          <p:nvPr/>
        </p:nvPicPr>
        <p:blipFill>
          <a:blip r:embed="rId3" cstate="print"/>
          <a:srcRect/>
          <a:stretch>
            <a:fillRect/>
          </a:stretch>
        </p:blipFill>
        <p:spPr bwMode="auto">
          <a:xfrm>
            <a:off x="1635071" y="4726298"/>
            <a:ext cx="1083593" cy="1083983"/>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a:off x="3888868" y="3544755"/>
            <a:ext cx="6639671" cy="697547"/>
          </a:xfrm>
          <a:prstGeom prst="rect">
            <a:avLst/>
          </a:prstGeom>
          <a:noFill/>
          <a:ln w="9525" algn="ctr">
            <a:noFill/>
            <a:miter lim="800000"/>
          </a:ln>
        </p:spPr>
        <p:txBody>
          <a:bodyPr wrap="square" lIns="121907" tIns="60952" rIns="121907" bIns="60952" anchor="ctr">
            <a:spAutoFit/>
          </a:bodyPr>
          <a:lstStyle/>
          <a:p>
            <a:pPr defTabSz="1631315" fontAlgn="ctr"/>
            <a:r>
              <a:rPr lang="zh-CN" altLang="en-US" sz="3735"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官方公众账号</a:t>
            </a:r>
            <a:endParaRPr lang="en-US" sz="3735"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5" name="Text Box 19"/>
          <p:cNvSpPr txBox="1">
            <a:spLocks noChangeArrowheads="1"/>
          </p:cNvSpPr>
          <p:nvPr/>
        </p:nvSpPr>
        <p:spPr bwMode="auto">
          <a:xfrm>
            <a:off x="3888868" y="4885879"/>
            <a:ext cx="5997121" cy="697547"/>
          </a:xfrm>
          <a:prstGeom prst="rect">
            <a:avLst/>
          </a:prstGeom>
          <a:noFill/>
          <a:ln w="9525" algn="ctr">
            <a:noFill/>
            <a:miter lim="800000"/>
          </a:ln>
        </p:spPr>
        <p:txBody>
          <a:bodyPr wrap="square" lIns="121907" tIns="60952" rIns="121907" bIns="60952" anchor="ctr">
            <a:spAutoFit/>
          </a:bodyPr>
          <a:lstStyle/>
          <a:p>
            <a:pPr defTabSz="1631315" fontAlgn="ctr"/>
            <a:r>
              <a:rPr lang="en-US" sz="3735" dirty="0">
                <a:solidFill>
                  <a:schemeClr val="bg1"/>
                </a:solidFill>
                <a:latin typeface="Calibri" panose="020F0502020204030204" pitchFamily="34" charset="0"/>
                <a:cs typeface="Calibri" panose="020F0502020204030204" pitchFamily="34" charset="0"/>
              </a:rPr>
              <a:t>http://</a:t>
            </a:r>
            <a:r>
              <a:rPr lang="en-US" altLang="zh-CN" sz="3735" dirty="0">
                <a:solidFill>
                  <a:schemeClr val="bg1"/>
                </a:solidFill>
                <a:latin typeface="Calibri" panose="020F0502020204030204" pitchFamily="34" charset="0"/>
                <a:cs typeface="Calibri" panose="020F0502020204030204" pitchFamily="34" charset="0"/>
              </a:rPr>
              <a:t>our</a:t>
            </a:r>
            <a:r>
              <a:rPr lang="en-US" sz="3735" dirty="0">
                <a:solidFill>
                  <a:schemeClr val="bg1"/>
                </a:solidFill>
                <a:latin typeface="Calibri" panose="020F0502020204030204" pitchFamily="34" charset="0"/>
                <a:cs typeface="Calibri" panose="020F0502020204030204" pitchFamily="34" charset="0"/>
              </a:rPr>
              <a:t>.weibo.com/</a:t>
            </a:r>
          </a:p>
        </p:txBody>
      </p:sp>
      <p:sp>
        <p:nvSpPr>
          <p:cNvPr id="16" name="Text Box 20"/>
          <p:cNvSpPr txBox="1">
            <a:spLocks noChangeArrowheads="1"/>
          </p:cNvSpPr>
          <p:nvPr/>
        </p:nvSpPr>
        <p:spPr bwMode="auto">
          <a:xfrm>
            <a:off x="3888867" y="2213385"/>
            <a:ext cx="6558432" cy="697547"/>
          </a:xfrm>
          <a:prstGeom prst="rect">
            <a:avLst/>
          </a:prstGeom>
          <a:noFill/>
          <a:ln w="9525" algn="ctr">
            <a:noFill/>
            <a:miter lim="800000"/>
          </a:ln>
        </p:spPr>
        <p:txBody>
          <a:bodyPr wrap="square" lIns="121907" tIns="60952" rIns="121907" bIns="60952" anchor="ctr">
            <a:spAutoFit/>
          </a:bodyPr>
          <a:lstStyle/>
          <a:p>
            <a:pPr defTabSz="1631315" fontAlgn="ctr"/>
            <a:r>
              <a:rPr lang="en-US" sz="3735" dirty="0">
                <a:solidFill>
                  <a:schemeClr val="bg1"/>
                </a:solidFill>
                <a:latin typeface="Calibri" panose="020F0502020204030204" pitchFamily="34" charset="0"/>
                <a:cs typeface="Calibri" panose="020F0502020204030204" pitchFamily="34" charset="0"/>
              </a:rPr>
              <a:t>www.ourwebsite.com</a:t>
            </a:r>
          </a:p>
        </p:txBody>
      </p:sp>
      <p:pic>
        <p:nvPicPr>
          <p:cNvPr id="17" name="图片 16"/>
          <p:cNvPicPr>
            <a:picLocks noChangeAspect="1"/>
          </p:cNvPicPr>
          <p:nvPr/>
        </p:nvPicPr>
        <p:blipFill>
          <a:blip r:embed="rId4" cstate="print"/>
          <a:stretch>
            <a:fillRect/>
          </a:stretch>
        </p:blipFill>
        <p:spPr>
          <a:xfrm>
            <a:off x="1635071" y="3351997"/>
            <a:ext cx="1084732" cy="1085124"/>
          </a:xfrm>
          <a:prstGeom prst="rect">
            <a:avLst/>
          </a:prstGeom>
          <a:noFill/>
          <a:effectLst/>
        </p:spPr>
      </p:pic>
      <p:grpSp>
        <p:nvGrpSpPr>
          <p:cNvPr id="18" name="组合 17"/>
          <p:cNvGrpSpPr/>
          <p:nvPr/>
        </p:nvGrpSpPr>
        <p:grpSpPr>
          <a:xfrm>
            <a:off x="1635071" y="1986525"/>
            <a:ext cx="1083593" cy="1076291"/>
            <a:chOff x="2721294" y="2181751"/>
            <a:chExt cx="812800" cy="807030"/>
          </a:xfrm>
          <a:effectLst/>
        </p:grpSpPr>
        <p:sp>
          <p:nvSpPr>
            <p:cNvPr id="19" name="圆角矩形 18"/>
            <p:cNvSpPr/>
            <p:nvPr/>
          </p:nvSpPr>
          <p:spPr>
            <a:xfrm>
              <a:off x="2721294" y="2181751"/>
              <a:ext cx="812800" cy="807029"/>
            </a:xfrm>
            <a:prstGeom prst="roundRect">
              <a:avLst>
                <a:gd name="adj" fmla="val 102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25"/>
            </a:p>
          </p:txBody>
        </p:sp>
        <p:pic>
          <p:nvPicPr>
            <p:cNvPr id="20" name="Picture 39" descr="15_Twitter-iCon.png"/>
            <p:cNvPicPr>
              <a:picLocks noChangeAspect="1"/>
            </p:cNvPicPr>
            <p:nvPr/>
          </p:nvPicPr>
          <p:blipFill>
            <a:blip r:embed="rId5" cstate="print">
              <a:extLst>
                <a:ext uri="{BEBA8EAE-BF5A-486C-A8C5-ECC9F3942E4B}">
                  <a14:imgProps xmlns:a14="http://schemas.microsoft.com/office/drawing/2010/main">
                    <a14:imgLayer r:embed="rId6">
                      <a14:imgEffect>
                        <a14:brightnessContrast contrast="-20000"/>
                      </a14:imgEffect>
                      <a14:imgEffect>
                        <a14:saturation sat="66000"/>
                      </a14:imgEffect>
                    </a14:imgLayer>
                  </a14:imgProps>
                </a:ext>
              </a:extLst>
            </a:blip>
            <a:stretch>
              <a:fillRect/>
            </a:stretch>
          </p:blipFill>
          <p:spPr>
            <a:xfrm>
              <a:off x="2721294" y="2181752"/>
              <a:ext cx="812800" cy="80702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9"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1+#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par>
                                <p:cTn id="38" presetID="22" presetClass="entr" presetSubtype="8" fill="hold" grpId="0" nodeType="withEffect">
                                  <p:stCondLst>
                                    <p:cond delay="25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备用图表</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 name="组合 20"/>
          <p:cNvGrpSpPr/>
          <p:nvPr/>
        </p:nvGrpSpPr>
        <p:grpSpPr>
          <a:xfrm>
            <a:off x="3083410" y="1854468"/>
            <a:ext cx="1425880" cy="1414259"/>
            <a:chOff x="6099402" y="3699492"/>
            <a:chExt cx="2821311" cy="2821311"/>
          </a:xfrm>
        </p:grpSpPr>
        <p:sp>
          <p:nvSpPr>
            <p:cNvPr id="22" name="Shape 2620"/>
            <p:cNvSpPr/>
            <p:nvPr/>
          </p:nvSpPr>
          <p:spPr>
            <a:xfrm>
              <a:off x="6099402" y="3699492"/>
              <a:ext cx="2821311" cy="2821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cap="flat">
              <a:noFill/>
              <a:miter lim="400000"/>
            </a:ln>
            <a:effectLst/>
          </p:spPr>
          <p:txBody>
            <a:bodyPr wrap="square" lIns="0" tIns="0" rIns="0" bIns="0" numCol="1" anchor="ctr">
              <a:noAutofit/>
            </a:bodyPr>
            <a:lstStyle/>
            <a:p>
              <a:pPr defTabSz="1157605">
                <a:defRPr sz="3200"/>
              </a:pPr>
              <a:endParaRPr sz="28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Shape 2621"/>
            <p:cNvSpPr/>
            <p:nvPr/>
          </p:nvSpPr>
          <p:spPr>
            <a:xfrm>
              <a:off x="6827949" y="4405951"/>
              <a:ext cx="1442047" cy="1309579"/>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defTabSz="1157605">
                <a:defRPr sz="1800" b="0">
                  <a:solidFill>
                    <a:srgbClr val="000000"/>
                  </a:solidFill>
                </a:defRPr>
              </a:pPr>
              <a:r>
                <a:rPr lang="zh-CN" altLang="en-US" sz="2135" b="0" dirty="0">
                  <a:solidFill>
                    <a:prstClr val="white"/>
                  </a:solidFill>
                  <a:latin typeface="Arial" panose="020B0604020202020204" pitchFamily="34" charset="0"/>
                  <a:ea typeface="微软雅黑" panose="020B0503020204020204" pitchFamily="34" charset="-122"/>
                  <a:sym typeface="Arial" panose="020B0604020202020204" pitchFamily="34" charset="0"/>
                </a:rPr>
                <a:t>盈利</a:t>
              </a:r>
              <a:endParaRPr lang="en-US" altLang="zh-CN" sz="2135" b="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a:p>
              <a:pPr defTabSz="1157605">
                <a:defRPr sz="1800" b="0">
                  <a:solidFill>
                    <a:srgbClr val="000000"/>
                  </a:solidFill>
                </a:defRPr>
              </a:pPr>
              <a:r>
                <a:rPr lang="zh-CN" altLang="en-US" sz="2135" b="0" dirty="0">
                  <a:solidFill>
                    <a:prstClr val="white"/>
                  </a:solidFill>
                  <a:latin typeface="Arial" panose="020B0604020202020204" pitchFamily="34" charset="0"/>
                  <a:ea typeface="微软雅黑" panose="020B0503020204020204" pitchFamily="34" charset="-122"/>
                  <a:sym typeface="Arial" panose="020B0604020202020204" pitchFamily="34" charset="0"/>
                </a:rPr>
                <a:t>扩大</a:t>
              </a:r>
              <a:endParaRPr sz="2135" b="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p:cNvGrpSpPr/>
          <p:nvPr/>
        </p:nvGrpSpPr>
        <p:grpSpPr>
          <a:xfrm>
            <a:off x="1402155" y="2914902"/>
            <a:ext cx="1095455" cy="1086524"/>
            <a:chOff x="2772793" y="5814957"/>
            <a:chExt cx="2167514" cy="2167513"/>
          </a:xfrm>
        </p:grpSpPr>
        <p:sp>
          <p:nvSpPr>
            <p:cNvPr id="25" name="Shape 2630"/>
            <p:cNvSpPr/>
            <p:nvPr/>
          </p:nvSpPr>
          <p:spPr>
            <a:xfrm>
              <a:off x="2772793" y="5814957"/>
              <a:ext cx="2167514" cy="21675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070C0"/>
                </a:gs>
                <a:gs pos="100000">
                  <a:srgbClr val="01559B"/>
                </a:gs>
              </a:gsLst>
              <a:lin ang="10200000" scaled="0"/>
            </a:gradFill>
            <a:ln w="12700" cap="flat">
              <a:noFill/>
              <a:miter lim="400000"/>
            </a:ln>
            <a:effectLst/>
          </p:spPr>
          <p:txBody>
            <a:bodyPr wrap="square" lIns="0" tIns="0" rIns="0" bIns="0" numCol="1" anchor="ctr">
              <a:noAutofit/>
            </a:bodyPr>
            <a:lstStyle/>
            <a:p>
              <a:pPr defTabSz="1157605">
                <a:defRPr sz="3200"/>
              </a:pPr>
              <a:endParaRPr sz="28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Shape 2621"/>
            <p:cNvSpPr/>
            <p:nvPr/>
          </p:nvSpPr>
          <p:spPr>
            <a:xfrm>
              <a:off x="3060624" y="6347818"/>
              <a:ext cx="1751223" cy="1063985"/>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defTabSz="1157605">
                <a:defRPr sz="1800" b="0">
                  <a:solidFill>
                    <a:srgbClr val="000000"/>
                  </a:solidFill>
                </a:defRPr>
              </a:pPr>
              <a:r>
                <a:rPr lang="zh-CN" altLang="en-US" sz="1735" b="0" dirty="0">
                  <a:solidFill>
                    <a:prstClr val="white"/>
                  </a:solidFill>
                  <a:latin typeface="Arial" panose="020B0604020202020204" pitchFamily="34" charset="0"/>
                  <a:ea typeface="微软雅黑" panose="020B0503020204020204" pitchFamily="34" charset="-122"/>
                  <a:sym typeface="Arial" panose="020B0604020202020204" pitchFamily="34" charset="0"/>
                </a:rPr>
                <a:t>市场占有率快</a:t>
              </a:r>
              <a:endParaRPr sz="1735" b="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组合 26"/>
          <p:cNvGrpSpPr/>
          <p:nvPr/>
        </p:nvGrpSpPr>
        <p:grpSpPr>
          <a:xfrm>
            <a:off x="3547403" y="3815404"/>
            <a:ext cx="1171491" cy="1161941"/>
            <a:chOff x="7017480" y="7611380"/>
            <a:chExt cx="2317967" cy="2317966"/>
          </a:xfrm>
        </p:grpSpPr>
        <p:sp>
          <p:nvSpPr>
            <p:cNvPr id="28" name="Shape 2625"/>
            <p:cNvSpPr/>
            <p:nvPr/>
          </p:nvSpPr>
          <p:spPr>
            <a:xfrm>
              <a:off x="7017480" y="7611380"/>
              <a:ext cx="2317967" cy="23179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070C0"/>
                </a:gs>
                <a:gs pos="100000">
                  <a:srgbClr val="01559B"/>
                </a:gs>
              </a:gsLst>
              <a:lin ang="10200000" scaled="0"/>
            </a:gradFill>
            <a:ln w="12700" cap="flat">
              <a:noFill/>
              <a:miter lim="400000"/>
            </a:ln>
            <a:effectLst/>
          </p:spPr>
          <p:txBody>
            <a:bodyPr wrap="square" lIns="0" tIns="0" rIns="0" bIns="0" numCol="1" anchor="ctr">
              <a:noAutofit/>
            </a:bodyPr>
            <a:lstStyle/>
            <a:p>
              <a:pPr defTabSz="1157605">
                <a:defRPr sz="3200"/>
              </a:pPr>
              <a:endParaRPr sz="28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Shape 2621"/>
            <p:cNvSpPr/>
            <p:nvPr/>
          </p:nvSpPr>
          <p:spPr>
            <a:xfrm>
              <a:off x="7478667" y="8116778"/>
              <a:ext cx="1442046" cy="1309582"/>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defTabSz="1157605">
                <a:defRPr sz="1800" b="0">
                  <a:solidFill>
                    <a:srgbClr val="000000"/>
                  </a:solidFill>
                </a:defRPr>
              </a:pPr>
              <a:r>
                <a:rPr lang="zh-CN" altLang="en-US" sz="2135" b="0" dirty="0">
                  <a:solidFill>
                    <a:prstClr val="white"/>
                  </a:solidFill>
                  <a:latin typeface="Arial" panose="020B0604020202020204" pitchFamily="34" charset="0"/>
                  <a:ea typeface="微软雅黑" panose="020B0503020204020204" pitchFamily="34" charset="-122"/>
                  <a:sym typeface="Arial" panose="020B0604020202020204" pitchFamily="34" charset="0"/>
                </a:rPr>
                <a:t>研发要快</a:t>
              </a:r>
              <a:endParaRPr sz="2135" b="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7154927" y="1758105"/>
            <a:ext cx="1171491" cy="1161943"/>
            <a:chOff x="14043632" y="3533937"/>
            <a:chExt cx="2317966" cy="2317967"/>
          </a:xfrm>
        </p:grpSpPr>
        <p:sp>
          <p:nvSpPr>
            <p:cNvPr id="31" name="Shape 2640"/>
            <p:cNvSpPr/>
            <p:nvPr/>
          </p:nvSpPr>
          <p:spPr>
            <a:xfrm>
              <a:off x="14043632" y="3533937"/>
              <a:ext cx="2317966" cy="23179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070C0"/>
                </a:gs>
                <a:gs pos="100000">
                  <a:srgbClr val="01559B"/>
                </a:gs>
              </a:gsLst>
              <a:lin ang="10200000" scaled="0"/>
            </a:gradFill>
            <a:ln w="12700" cap="flat">
              <a:noFill/>
              <a:miter lim="400000"/>
            </a:ln>
            <a:effectLst/>
          </p:spPr>
          <p:txBody>
            <a:bodyPr wrap="square" lIns="0" tIns="0" rIns="0" bIns="0" numCol="1" anchor="ctr">
              <a:noAutofit/>
            </a:bodyPr>
            <a:lstStyle/>
            <a:p>
              <a:pPr defTabSz="1157605">
                <a:defRPr sz="3200"/>
              </a:pPr>
              <a:endParaRPr sz="28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Shape 2621"/>
            <p:cNvSpPr/>
            <p:nvPr/>
          </p:nvSpPr>
          <p:spPr>
            <a:xfrm>
              <a:off x="14531042" y="3958940"/>
              <a:ext cx="1442047" cy="1309580"/>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defTabSz="1157605">
                <a:defRPr sz="1800" b="0">
                  <a:solidFill>
                    <a:srgbClr val="000000"/>
                  </a:solidFill>
                </a:defRPr>
              </a:pPr>
              <a:r>
                <a:rPr lang="zh-CN" altLang="en-US" sz="2135" b="0" dirty="0">
                  <a:solidFill>
                    <a:prstClr val="white"/>
                  </a:solidFill>
                  <a:latin typeface="Arial" panose="020B0604020202020204" pitchFamily="34" charset="0"/>
                  <a:ea typeface="微软雅黑" panose="020B0503020204020204" pitchFamily="34" charset="-122"/>
                  <a:sym typeface="Arial" panose="020B0604020202020204" pitchFamily="34" charset="0"/>
                </a:rPr>
                <a:t>技术提高</a:t>
              </a:r>
              <a:endParaRPr sz="2135" b="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3" name="组合 32"/>
          <p:cNvGrpSpPr/>
          <p:nvPr/>
        </p:nvGrpSpPr>
        <p:grpSpPr>
          <a:xfrm>
            <a:off x="7929604" y="3670542"/>
            <a:ext cx="1326881" cy="1316061"/>
            <a:chOff x="15688300" y="7322383"/>
            <a:chExt cx="2625425" cy="2625424"/>
          </a:xfrm>
        </p:grpSpPr>
        <p:sp>
          <p:nvSpPr>
            <p:cNvPr id="34" name="Shape 2645"/>
            <p:cNvSpPr/>
            <p:nvPr/>
          </p:nvSpPr>
          <p:spPr>
            <a:xfrm>
              <a:off x="15688300" y="7322383"/>
              <a:ext cx="2625425" cy="26254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cap="flat">
              <a:noFill/>
              <a:miter lim="400000"/>
            </a:ln>
            <a:effectLst/>
          </p:spPr>
          <p:txBody>
            <a:bodyPr wrap="square" lIns="0" tIns="0" rIns="0" bIns="0" numCol="1" anchor="ctr">
              <a:noAutofit/>
            </a:bodyPr>
            <a:lstStyle/>
            <a:p>
              <a:pPr defTabSz="1157605">
                <a:defRPr sz="3200"/>
              </a:pPr>
              <a:endParaRPr sz="28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Shape 2621"/>
            <p:cNvSpPr/>
            <p:nvPr/>
          </p:nvSpPr>
          <p:spPr>
            <a:xfrm>
              <a:off x="16413687" y="7962777"/>
              <a:ext cx="1442052" cy="1309583"/>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defTabSz="1157605">
                <a:defRPr sz="1800" b="0">
                  <a:solidFill>
                    <a:srgbClr val="000000"/>
                  </a:solidFill>
                </a:defRPr>
              </a:pPr>
              <a:r>
                <a:rPr lang="zh-CN" altLang="en-US" sz="2135" b="0" dirty="0">
                  <a:solidFill>
                    <a:prstClr val="white"/>
                  </a:solidFill>
                  <a:latin typeface="Arial" panose="020B0604020202020204" pitchFamily="34" charset="0"/>
                  <a:ea typeface="微软雅黑" panose="020B0503020204020204" pitchFamily="34" charset="-122"/>
                  <a:sym typeface="Arial" panose="020B0604020202020204" pitchFamily="34" charset="0"/>
                </a:rPr>
                <a:t>功能强大</a:t>
              </a:r>
              <a:endParaRPr sz="2135" b="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组合 35"/>
          <p:cNvGrpSpPr/>
          <p:nvPr/>
        </p:nvGrpSpPr>
        <p:grpSpPr>
          <a:xfrm>
            <a:off x="9453952" y="1696396"/>
            <a:ext cx="1561617" cy="1548888"/>
            <a:chOff x="18704446" y="3384153"/>
            <a:chExt cx="3089888" cy="3089888"/>
          </a:xfrm>
        </p:grpSpPr>
        <p:sp>
          <p:nvSpPr>
            <p:cNvPr id="37" name="Shape 2635"/>
            <p:cNvSpPr/>
            <p:nvPr/>
          </p:nvSpPr>
          <p:spPr>
            <a:xfrm>
              <a:off x="18704446" y="3384153"/>
              <a:ext cx="3089888" cy="30898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070C0"/>
                </a:gs>
                <a:gs pos="100000">
                  <a:srgbClr val="01559B"/>
                </a:gs>
              </a:gsLst>
              <a:lin ang="10200000" scaled="0"/>
            </a:gradFill>
            <a:ln w="12700" cap="flat">
              <a:noFill/>
              <a:miter lim="400000"/>
            </a:ln>
            <a:effectLst/>
          </p:spPr>
          <p:txBody>
            <a:bodyPr wrap="square" lIns="0" tIns="0" rIns="0" bIns="0" numCol="1" anchor="ctr">
              <a:noAutofit/>
            </a:bodyPr>
            <a:lstStyle/>
            <a:p>
              <a:pPr defTabSz="1157605">
                <a:defRPr sz="3200"/>
              </a:pPr>
              <a:endParaRPr sz="28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Shape 2621"/>
            <p:cNvSpPr/>
            <p:nvPr/>
          </p:nvSpPr>
          <p:spPr>
            <a:xfrm>
              <a:off x="19133266" y="4176811"/>
              <a:ext cx="2232248" cy="1309581"/>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algn="ctr" defTabSz="1157605">
                <a:defRPr sz="1800" b="0">
                  <a:solidFill>
                    <a:srgbClr val="000000"/>
                  </a:solidFill>
                </a:defRPr>
              </a:pPr>
              <a:r>
                <a:rPr lang="zh-CN" altLang="en-US" sz="2135" b="0" dirty="0">
                  <a:solidFill>
                    <a:prstClr val="white"/>
                  </a:solidFill>
                  <a:latin typeface="Arial" panose="020B0604020202020204" pitchFamily="34" charset="0"/>
                  <a:ea typeface="微软雅黑" panose="020B0503020204020204" pitchFamily="34" charset="-122"/>
                  <a:sym typeface="Arial" panose="020B0604020202020204" pitchFamily="34" charset="0"/>
                </a:rPr>
                <a:t>利益</a:t>
              </a:r>
              <a:endParaRPr lang="en-US" altLang="zh-CN" sz="2135" b="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a:p>
              <a:pPr algn="ctr" defTabSz="1157605">
                <a:defRPr sz="1800" b="0">
                  <a:solidFill>
                    <a:srgbClr val="000000"/>
                  </a:solidFill>
                </a:defRPr>
              </a:pPr>
              <a:r>
                <a:rPr lang="zh-CN" altLang="en-US" sz="2135" b="0" dirty="0">
                  <a:solidFill>
                    <a:prstClr val="white"/>
                  </a:solidFill>
                  <a:latin typeface="Arial" panose="020B0604020202020204" pitchFamily="34" charset="0"/>
                  <a:ea typeface="微软雅黑" panose="020B0503020204020204" pitchFamily="34" charset="-122"/>
                  <a:sym typeface="Arial" panose="020B0604020202020204" pitchFamily="34" charset="0"/>
                </a:rPr>
                <a:t>最大化</a:t>
              </a:r>
              <a:endParaRPr sz="2135" b="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Arc 3"/>
          <p:cNvSpPr/>
          <p:nvPr/>
        </p:nvSpPr>
        <p:spPr>
          <a:xfrm rot="20794530">
            <a:off x="3848260" y="2853497"/>
            <a:ext cx="1741273" cy="1727080"/>
          </a:xfrm>
          <a:prstGeom prst="arc">
            <a:avLst/>
          </a:prstGeom>
          <a:ln w="44450">
            <a:solidFill>
              <a:schemeClr val="tx1">
                <a:lumMod val="50000"/>
                <a:lumOff val="50000"/>
              </a:schemeClr>
            </a:solidFill>
            <a:prstDash val="dash"/>
            <a:headEnd type="triangle" w="lg" len="lg"/>
            <a:tailEnd type="none" w="med" len="med"/>
          </a:ln>
          <a:effectLst/>
        </p:spPr>
        <p:style>
          <a:lnRef idx="1">
            <a:schemeClr val="accent1"/>
          </a:lnRef>
          <a:fillRef idx="0">
            <a:schemeClr val="accent1"/>
          </a:fillRef>
          <a:effectRef idx="0">
            <a:schemeClr val="accent1"/>
          </a:effectRef>
          <a:fontRef idx="minor">
            <a:schemeClr val="tx1"/>
          </a:fontRef>
        </p:style>
        <p:txBody>
          <a:bodyPr lIns="43755" tIns="21877" rIns="43755" bIns="21877" rtlCol="0" anchor="ctr"/>
          <a:lstStyle/>
          <a:p>
            <a:pPr algn="ctr" defTabSz="1157605"/>
            <a:endParaRPr lang="en-US" sz="665">
              <a:solidFill>
                <a:srgbClr val="C0504D"/>
              </a:solidFill>
            </a:endParaRPr>
          </a:p>
        </p:txBody>
      </p:sp>
      <p:sp>
        <p:nvSpPr>
          <p:cNvPr id="40" name="Arc 3"/>
          <p:cNvSpPr/>
          <p:nvPr/>
        </p:nvSpPr>
        <p:spPr>
          <a:xfrm rot="17548443">
            <a:off x="4743502" y="3888122"/>
            <a:ext cx="1253061" cy="1263361"/>
          </a:xfrm>
          <a:prstGeom prst="arc">
            <a:avLst/>
          </a:prstGeom>
          <a:ln w="44450">
            <a:solidFill>
              <a:schemeClr val="tx1">
                <a:lumMod val="50000"/>
                <a:lumOff val="50000"/>
              </a:schemeClr>
            </a:solidFill>
            <a:prstDash val="dash"/>
            <a:headEnd type="triangle" w="lg" len="lg"/>
            <a:tailEnd type="none" w="med" len="med"/>
          </a:ln>
          <a:effectLst/>
        </p:spPr>
        <p:style>
          <a:lnRef idx="1">
            <a:schemeClr val="accent1"/>
          </a:lnRef>
          <a:fillRef idx="0">
            <a:schemeClr val="accent1"/>
          </a:fillRef>
          <a:effectRef idx="0">
            <a:schemeClr val="accent1"/>
          </a:effectRef>
          <a:fontRef idx="minor">
            <a:schemeClr val="tx1"/>
          </a:fontRef>
        </p:style>
        <p:txBody>
          <a:bodyPr lIns="43755" tIns="21877" rIns="43755" bIns="21877" rtlCol="0" anchor="ctr"/>
          <a:lstStyle/>
          <a:p>
            <a:pPr algn="ctr" defTabSz="1157605"/>
            <a:endParaRPr lang="en-US" sz="665">
              <a:solidFill>
                <a:srgbClr val="C0504D"/>
              </a:solidFill>
            </a:endParaRPr>
          </a:p>
        </p:txBody>
      </p:sp>
      <p:sp>
        <p:nvSpPr>
          <p:cNvPr id="41" name="Arc 3"/>
          <p:cNvSpPr/>
          <p:nvPr/>
        </p:nvSpPr>
        <p:spPr>
          <a:xfrm rot="805470" flipH="1">
            <a:off x="6191332" y="2739272"/>
            <a:ext cx="1741273" cy="1727080"/>
          </a:xfrm>
          <a:prstGeom prst="arc">
            <a:avLst/>
          </a:prstGeom>
          <a:ln w="44450">
            <a:solidFill>
              <a:schemeClr val="tx1">
                <a:lumMod val="50000"/>
                <a:lumOff val="50000"/>
              </a:schemeClr>
            </a:solidFill>
            <a:prstDash val="dash"/>
            <a:headEnd type="triangle" w="lg" len="lg"/>
            <a:tailEnd type="none" w="med" len="med"/>
          </a:ln>
          <a:effectLst/>
        </p:spPr>
        <p:style>
          <a:lnRef idx="1">
            <a:schemeClr val="accent1"/>
          </a:lnRef>
          <a:fillRef idx="0">
            <a:schemeClr val="accent1"/>
          </a:fillRef>
          <a:effectRef idx="0">
            <a:schemeClr val="accent1"/>
          </a:effectRef>
          <a:fontRef idx="minor">
            <a:schemeClr val="tx1"/>
          </a:fontRef>
        </p:style>
        <p:txBody>
          <a:bodyPr lIns="43755" tIns="21877" rIns="43755" bIns="21877" rtlCol="0" anchor="ctr"/>
          <a:lstStyle/>
          <a:p>
            <a:pPr algn="ctr" defTabSz="1157605"/>
            <a:endParaRPr lang="en-US" sz="665">
              <a:solidFill>
                <a:srgbClr val="C0504D"/>
              </a:solidFill>
            </a:endParaRPr>
          </a:p>
        </p:txBody>
      </p:sp>
      <p:sp>
        <p:nvSpPr>
          <p:cNvPr id="42" name="Arc 3"/>
          <p:cNvSpPr/>
          <p:nvPr/>
        </p:nvSpPr>
        <p:spPr>
          <a:xfrm rot="3055585" flipH="1">
            <a:off x="6796572" y="3784204"/>
            <a:ext cx="1253061" cy="1263361"/>
          </a:xfrm>
          <a:prstGeom prst="arc">
            <a:avLst/>
          </a:prstGeom>
          <a:ln w="44450">
            <a:solidFill>
              <a:schemeClr val="tx1">
                <a:lumMod val="50000"/>
                <a:lumOff val="50000"/>
              </a:schemeClr>
            </a:solidFill>
            <a:prstDash val="dash"/>
            <a:headEnd type="triangle" w="lg" len="lg"/>
            <a:tailEnd type="none" w="med" len="med"/>
          </a:ln>
          <a:effectLst/>
        </p:spPr>
        <p:style>
          <a:lnRef idx="1">
            <a:schemeClr val="accent1"/>
          </a:lnRef>
          <a:fillRef idx="0">
            <a:schemeClr val="accent1"/>
          </a:fillRef>
          <a:effectRef idx="0">
            <a:schemeClr val="accent1"/>
          </a:effectRef>
          <a:fontRef idx="minor">
            <a:schemeClr val="tx1"/>
          </a:fontRef>
        </p:style>
        <p:txBody>
          <a:bodyPr lIns="43755" tIns="21877" rIns="43755" bIns="21877" rtlCol="0" anchor="ctr"/>
          <a:lstStyle/>
          <a:p>
            <a:pPr algn="ctr" defTabSz="1157605"/>
            <a:endParaRPr lang="en-US" sz="665">
              <a:solidFill>
                <a:srgbClr val="C0504D"/>
              </a:solidFill>
            </a:endParaRPr>
          </a:p>
        </p:txBody>
      </p:sp>
      <p:cxnSp>
        <p:nvCxnSpPr>
          <p:cNvPr id="43" name="直接箭头连接符 42"/>
          <p:cNvCxnSpPr/>
          <p:nvPr/>
        </p:nvCxnSpPr>
        <p:spPr>
          <a:xfrm flipH="1" flipV="1">
            <a:off x="2497611" y="3458166"/>
            <a:ext cx="2784388" cy="144649"/>
          </a:xfrm>
          <a:prstGeom prst="straightConnector1">
            <a:avLst/>
          </a:prstGeom>
          <a:ln w="44450">
            <a:solidFill>
              <a:schemeClr val="tx1">
                <a:lumMod val="50000"/>
                <a:lumOff val="50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6967037" y="2812089"/>
            <a:ext cx="2489415" cy="718401"/>
          </a:xfrm>
          <a:prstGeom prst="straightConnector1">
            <a:avLst/>
          </a:prstGeom>
          <a:ln w="44450">
            <a:solidFill>
              <a:schemeClr val="tx1">
                <a:lumMod val="50000"/>
                <a:lumOff val="50000"/>
              </a:schemeClr>
            </a:solidFill>
            <a:prstDash val="dash"/>
            <a:headEnd w="lg" len="lg"/>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5281997" y="2812087"/>
            <a:ext cx="1793147" cy="1778531"/>
            <a:chOff x="10449626" y="5609849"/>
            <a:chExt cx="3548002" cy="3548001"/>
          </a:xfrm>
        </p:grpSpPr>
        <p:sp>
          <p:nvSpPr>
            <p:cNvPr id="46" name="Shape 2658"/>
            <p:cNvSpPr/>
            <p:nvPr/>
          </p:nvSpPr>
          <p:spPr>
            <a:xfrm>
              <a:off x="10449626" y="5609849"/>
              <a:ext cx="3548002" cy="3548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12700" cap="flat">
              <a:noFill/>
              <a:miter lim="400000"/>
            </a:ln>
            <a:effectLst>
              <a:outerShdw blurRad="190500" dir="5400000" rotWithShape="0">
                <a:srgbClr val="000000">
                  <a:alpha val="29649"/>
                </a:srgbClr>
              </a:outerShdw>
            </a:effectLst>
          </p:spPr>
          <p:txBody>
            <a:bodyPr wrap="square" lIns="0" tIns="0" rIns="0" bIns="0" numCol="1" anchor="ctr">
              <a:noAutofit/>
            </a:bodyPr>
            <a:lstStyle/>
            <a:p>
              <a:pPr defTabSz="1157605">
                <a:defRPr sz="3200"/>
              </a:pPr>
              <a:endParaRPr sz="28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Shape 2659"/>
            <p:cNvSpPr/>
            <p:nvPr/>
          </p:nvSpPr>
          <p:spPr>
            <a:xfrm>
              <a:off x="10663032" y="5823504"/>
              <a:ext cx="3120691" cy="31206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070C0"/>
                </a:gs>
                <a:gs pos="100000">
                  <a:srgbClr val="01559B"/>
                </a:gs>
              </a:gsLst>
              <a:lin ang="10200000" scaled="0"/>
            </a:gradFill>
            <a:ln w="12700" cap="flat">
              <a:noFill/>
              <a:miter lim="400000"/>
            </a:ln>
            <a:effectLst/>
          </p:spPr>
          <p:txBody>
            <a:bodyPr wrap="square" lIns="0" tIns="0" rIns="0" bIns="0" numCol="1" anchor="ctr">
              <a:noAutofit/>
            </a:bodyPr>
            <a:lstStyle/>
            <a:p>
              <a:pPr defTabSz="1157605">
                <a:defRPr sz="3200"/>
              </a:pPr>
              <a:endParaRPr sz="28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Shape 2621"/>
            <p:cNvSpPr/>
            <p:nvPr/>
          </p:nvSpPr>
          <p:spPr>
            <a:xfrm>
              <a:off x="11074506" y="6529095"/>
              <a:ext cx="2232246" cy="1719157"/>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algn="ctr" defTabSz="1157605">
                <a:defRPr sz="1800" b="0">
                  <a:solidFill>
                    <a:srgbClr val="000000"/>
                  </a:solidFill>
                </a:defRPr>
              </a:pPr>
              <a:r>
                <a:rPr lang="zh-CN" altLang="en-US" sz="2800" b="0">
                  <a:solidFill>
                    <a:prstClr val="white"/>
                  </a:solidFill>
                  <a:latin typeface="Arial" panose="020B0604020202020204" pitchFamily="34" charset="0"/>
                  <a:ea typeface="微软雅黑" panose="020B0503020204020204" pitchFamily="34" charset="-122"/>
                  <a:sym typeface="Arial" panose="020B0604020202020204" pitchFamily="34" charset="0"/>
                </a:rPr>
                <a:t>我们的优势</a:t>
              </a:r>
              <a:r>
                <a:rPr lang="en-US" altLang="zh-CN" sz="2800" b="0">
                  <a:solidFill>
                    <a:prstClr val="white"/>
                  </a:solidFill>
                  <a:latin typeface="Arial" panose="020B0604020202020204" pitchFamily="34" charset="0"/>
                  <a:ea typeface="微软雅黑" panose="020B0503020204020204" pitchFamily="34" charset="-122"/>
                  <a:sym typeface="Arial" panose="020B0604020202020204" pitchFamily="34" charset="0"/>
                </a:rPr>
                <a:t> </a:t>
              </a:r>
              <a:endParaRPr sz="2800" b="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9" name="组合 48"/>
          <p:cNvGrpSpPr/>
          <p:nvPr/>
        </p:nvGrpSpPr>
        <p:grpSpPr>
          <a:xfrm>
            <a:off x="1329372" y="5522579"/>
            <a:ext cx="9579351" cy="923331"/>
            <a:chOff x="1379715" y="3986755"/>
            <a:chExt cx="6588710" cy="640288"/>
          </a:xfrm>
          <a:solidFill>
            <a:schemeClr val="bg1">
              <a:lumMod val="50000"/>
            </a:schemeClr>
          </a:solidFill>
        </p:grpSpPr>
        <p:sp>
          <p:nvSpPr>
            <p:cNvPr id="50" name="矩形 49"/>
            <p:cNvSpPr/>
            <p:nvPr/>
          </p:nvSpPr>
          <p:spPr>
            <a:xfrm>
              <a:off x="1379715" y="3988433"/>
              <a:ext cx="6588710" cy="5040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7605"/>
              <a:endParaRPr lang="zh-CN" altLang="en-US" sz="3025">
                <a:solidFill>
                  <a:prstClr val="white"/>
                </a:solidFill>
              </a:endParaRPr>
            </a:p>
          </p:txBody>
        </p:sp>
        <p:sp>
          <p:nvSpPr>
            <p:cNvPr id="51" name="TextBox 68"/>
            <p:cNvSpPr txBox="1"/>
            <p:nvPr/>
          </p:nvSpPr>
          <p:spPr>
            <a:xfrm>
              <a:off x="2711260" y="3986755"/>
              <a:ext cx="4042327" cy="640288"/>
            </a:xfrm>
            <a:prstGeom prst="rect">
              <a:avLst/>
            </a:prstGeom>
            <a:noFill/>
          </p:spPr>
          <p:txBody>
            <a:bodyPr wrap="square" rtlCol="0">
              <a:spAutoFit/>
            </a:bodyPr>
            <a:lstStyle/>
            <a:p>
              <a:pPr algn="ctr" defTabSz="1157605">
                <a:lnSpc>
                  <a:spcPct val="150000"/>
                </a:lnSpc>
              </a:pP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ctr" defTabSz="1157605">
                <a:lnSpc>
                  <a:spcPct val="150000"/>
                </a:lnSpc>
              </a:pPr>
              <a:endParaRPr lang="en-US" altLang="zh-CN" sz="1200"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2"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right)">
                                      <p:cBhvr>
                                        <p:cTn id="16" dur="500"/>
                                        <p:tgtEl>
                                          <p:spTgt spid="4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down)">
                                      <p:cBhvr>
                                        <p:cTn id="19" dur="500"/>
                                        <p:tgtEl>
                                          <p:spTgt spid="41"/>
                                        </p:tgtEl>
                                      </p:cBhvr>
                                    </p:animEffect>
                                  </p:childTnLst>
                                </p:cTn>
                              </p:par>
                              <p:par>
                                <p:cTn id="20" presetID="22" presetClass="entr" presetSubtype="8"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right)">
                                      <p:cBhvr>
                                        <p:cTn id="28" dur="500"/>
                                        <p:tgtEl>
                                          <p:spTgt spid="4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2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40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6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80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nodeType="withEffect">
                                  <p:stCondLst>
                                    <p:cond delay="1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par>
                          <p:cTn id="48" fill="hold">
                            <p:stCondLst>
                              <p:cond delay="1500"/>
                            </p:stCondLst>
                            <p:childTnLst>
                              <p:par>
                                <p:cTn id="49" presetID="42"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anim calcmode="lin" valueType="num">
                                      <p:cBhvr>
                                        <p:cTn id="52" dur="500" fill="hold"/>
                                        <p:tgtEl>
                                          <p:spTgt spid="49"/>
                                        </p:tgtEl>
                                        <p:attrNameLst>
                                          <p:attrName>ppt_x</p:attrName>
                                        </p:attrNameLst>
                                      </p:cBhvr>
                                      <p:tavLst>
                                        <p:tav tm="0">
                                          <p:val>
                                            <p:strVal val="#ppt_x"/>
                                          </p:val>
                                        </p:tav>
                                        <p:tav tm="100000">
                                          <p:val>
                                            <p:strVal val="#ppt_x"/>
                                          </p:val>
                                        </p:tav>
                                      </p:tavLst>
                                    </p:anim>
                                    <p:anim calcmode="lin" valueType="num">
                                      <p:cBhvr>
                                        <p:cTn id="53"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备用图表</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 name="表格 7"/>
          <p:cNvGraphicFramePr>
            <a:graphicFrameLocks noGrp="1"/>
          </p:cNvGraphicFramePr>
          <p:nvPr/>
        </p:nvGraphicFramePr>
        <p:xfrm>
          <a:off x="914599" y="1700808"/>
          <a:ext cx="6915149" cy="3888434"/>
        </p:xfrm>
        <a:graphic>
          <a:graphicData uri="http://schemas.openxmlformats.org/drawingml/2006/table">
            <a:tbl>
              <a:tblPr/>
              <a:tblGrid>
                <a:gridCol w="1730573">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tblGrid>
              <a:tr h="648074">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b="1" u="none" strike="noStrike" dirty="0">
                          <a:solidFill>
                            <a:schemeClr val="bg1"/>
                          </a:solidFill>
                          <a:effectLst/>
                        </a:rPr>
                        <a:t>项目</a:t>
                      </a:r>
                      <a:endParaRPr lang="zh-CN" altLang="en-US" sz="2000" b="1" i="0" u="none" strike="noStrike" dirty="0">
                        <a:solidFill>
                          <a:schemeClr val="bg1"/>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gradFill>
                      <a:gsLst>
                        <a:gs pos="0">
                          <a:srgbClr val="0070C0"/>
                        </a:gs>
                        <a:gs pos="100000">
                          <a:srgbClr val="01559B"/>
                        </a:gs>
                      </a:gsLst>
                      <a:lin ang="10200000" scaled="0"/>
                    </a:gra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zh-CN" altLang="en-US" sz="2000" b="1" u="none" strike="noStrike" dirty="0">
                          <a:solidFill>
                            <a:schemeClr val="bg1"/>
                          </a:solidFill>
                          <a:effectLst/>
                        </a:rPr>
                        <a:t>金额</a:t>
                      </a:r>
                      <a:endParaRPr lang="zh-CN" altLang="en-US" sz="2000" b="1" i="0" u="none" strike="noStrike" dirty="0">
                        <a:solidFill>
                          <a:schemeClr val="bg1"/>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gradFill>
                      <a:gsLst>
                        <a:gs pos="0">
                          <a:srgbClr val="0070C0"/>
                        </a:gs>
                        <a:gs pos="100000">
                          <a:srgbClr val="01559B"/>
                        </a:gs>
                      </a:gsLst>
                      <a:lin ang="10200000" scaled="0"/>
                    </a:gra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b="1" u="none" strike="noStrike" dirty="0">
                          <a:solidFill>
                            <a:schemeClr val="bg1"/>
                          </a:solidFill>
                          <a:effectLst/>
                        </a:rPr>
                        <a:t>项目</a:t>
                      </a:r>
                      <a:endParaRPr lang="zh-CN" altLang="en-US" sz="2000" b="1" i="0" u="none" strike="noStrike" dirty="0">
                        <a:solidFill>
                          <a:schemeClr val="bg1"/>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gradFill>
                      <a:gsLst>
                        <a:gs pos="0">
                          <a:srgbClr val="0070C0"/>
                        </a:gs>
                        <a:gs pos="100000">
                          <a:srgbClr val="01559B"/>
                        </a:gs>
                      </a:gsLst>
                      <a:lin ang="10200000" scaled="0"/>
                    </a:gra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zh-CN" altLang="en-US" sz="2000" b="1" u="none" strike="noStrike" dirty="0">
                          <a:solidFill>
                            <a:schemeClr val="bg1"/>
                          </a:solidFill>
                          <a:effectLst/>
                        </a:rPr>
                        <a:t>金额</a:t>
                      </a:r>
                      <a:endParaRPr lang="zh-CN" altLang="en-US" sz="2000" b="1" i="0" u="none" strike="noStrike" dirty="0">
                        <a:solidFill>
                          <a:schemeClr val="bg1"/>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gradFill>
                      <a:gsLst>
                        <a:gs pos="0">
                          <a:srgbClr val="0070C0"/>
                        </a:gs>
                        <a:gs pos="100000">
                          <a:srgbClr val="01559B"/>
                        </a:gs>
                      </a:gsLst>
                      <a:lin ang="10200000" scaled="0"/>
                    </a:gradFill>
                  </a:tcPr>
                </a:tc>
                <a:extLst>
                  <a:ext uri="{0D108BD9-81ED-4DB2-BD59-A6C34878D82A}">
                    <a16:rowId xmlns:a16="http://schemas.microsoft.com/office/drawing/2014/main" val="10000"/>
                  </a:ext>
                </a:extLst>
              </a:tr>
              <a:tr h="456051">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tx1">
                              <a:lumMod val="75000"/>
                              <a:lumOff val="25000"/>
                            </a:schemeClr>
                          </a:solidFill>
                          <a:effectLst/>
                        </a:rPr>
                        <a:t>车间设备</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dirty="0">
                          <a:solidFill>
                            <a:schemeClr val="tx1">
                              <a:lumMod val="75000"/>
                              <a:lumOff val="25000"/>
                            </a:schemeClr>
                          </a:solidFill>
                          <a:effectLst/>
                        </a:rPr>
                        <a:t>80</a:t>
                      </a:r>
                      <a:r>
                        <a:rPr lang="zh-CN" altLang="en-US" sz="2000" u="none" strike="noStrike" dirty="0">
                          <a:solidFill>
                            <a:schemeClr val="tx1">
                              <a:lumMod val="75000"/>
                              <a:lumOff val="25000"/>
                            </a:schemeClr>
                          </a:solidFill>
                          <a:effectLst/>
                        </a:rPr>
                        <a:t>万</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tx1">
                              <a:lumMod val="75000"/>
                              <a:lumOff val="25000"/>
                            </a:schemeClr>
                          </a:solidFill>
                          <a:effectLst/>
                        </a:rPr>
                        <a:t>办公设备</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a:solidFill>
                            <a:schemeClr val="tx1">
                              <a:lumMod val="75000"/>
                              <a:lumOff val="25000"/>
                            </a:schemeClr>
                          </a:solidFill>
                          <a:effectLst/>
                        </a:rPr>
                        <a:t>20</a:t>
                      </a:r>
                      <a:r>
                        <a:rPr lang="zh-CN" altLang="en-US" sz="2000" u="none" strike="noStrike">
                          <a:solidFill>
                            <a:schemeClr val="tx1">
                              <a:lumMod val="75000"/>
                              <a:lumOff val="25000"/>
                            </a:schemeClr>
                          </a:solidFill>
                          <a:effectLst/>
                        </a:rPr>
                        <a:t>万</a:t>
                      </a:r>
                      <a:endParaRPr lang="zh-CN" altLang="en-US" sz="2000" b="0" i="0" u="none" strike="noStrike">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456051">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tx1">
                              <a:lumMod val="75000"/>
                              <a:lumOff val="25000"/>
                            </a:schemeClr>
                          </a:solidFill>
                          <a:effectLst/>
                        </a:rPr>
                        <a:t>车间装修</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dirty="0">
                          <a:solidFill>
                            <a:schemeClr val="tx1">
                              <a:lumMod val="75000"/>
                              <a:lumOff val="25000"/>
                            </a:schemeClr>
                          </a:solidFill>
                          <a:effectLst/>
                        </a:rPr>
                        <a:t>40</a:t>
                      </a:r>
                      <a:r>
                        <a:rPr lang="zh-CN" altLang="en-US" sz="2000" u="none" strike="noStrike" dirty="0">
                          <a:solidFill>
                            <a:schemeClr val="tx1">
                              <a:lumMod val="75000"/>
                              <a:lumOff val="25000"/>
                            </a:schemeClr>
                          </a:solidFill>
                          <a:effectLst/>
                        </a:rPr>
                        <a:t>万</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tx1">
                              <a:lumMod val="75000"/>
                              <a:lumOff val="25000"/>
                            </a:schemeClr>
                          </a:solidFill>
                          <a:effectLst/>
                        </a:rPr>
                        <a:t>汽车展厅装修</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a:solidFill>
                            <a:schemeClr val="tx1">
                              <a:lumMod val="75000"/>
                              <a:lumOff val="25000"/>
                            </a:schemeClr>
                          </a:solidFill>
                          <a:effectLst/>
                        </a:rPr>
                        <a:t>30</a:t>
                      </a:r>
                      <a:r>
                        <a:rPr lang="zh-CN" altLang="en-US" sz="2000" u="none" strike="noStrike">
                          <a:solidFill>
                            <a:schemeClr val="tx1">
                              <a:lumMod val="75000"/>
                              <a:lumOff val="25000"/>
                            </a:schemeClr>
                          </a:solidFill>
                          <a:effectLst/>
                        </a:rPr>
                        <a:t>万</a:t>
                      </a:r>
                      <a:endParaRPr lang="zh-CN" altLang="en-US" sz="2000" b="0" i="0" u="none" strike="noStrike">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456051">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tx1">
                              <a:lumMod val="75000"/>
                              <a:lumOff val="25000"/>
                            </a:schemeClr>
                          </a:solidFill>
                          <a:effectLst/>
                        </a:rPr>
                        <a:t>客休区装修</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dirty="0">
                          <a:solidFill>
                            <a:schemeClr val="tx1">
                              <a:lumMod val="75000"/>
                              <a:lumOff val="25000"/>
                            </a:schemeClr>
                          </a:solidFill>
                          <a:effectLst/>
                        </a:rPr>
                        <a:t>30</a:t>
                      </a:r>
                      <a:r>
                        <a:rPr lang="zh-CN" altLang="en-US" sz="2000" u="none" strike="noStrike" dirty="0">
                          <a:solidFill>
                            <a:schemeClr val="tx1">
                              <a:lumMod val="75000"/>
                              <a:lumOff val="25000"/>
                            </a:schemeClr>
                          </a:solidFill>
                          <a:effectLst/>
                        </a:rPr>
                        <a:t>万</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tx1">
                              <a:lumMod val="75000"/>
                              <a:lumOff val="25000"/>
                            </a:schemeClr>
                          </a:solidFill>
                          <a:effectLst/>
                        </a:rPr>
                        <a:t>办公区装修</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a:solidFill>
                            <a:schemeClr val="tx1">
                              <a:lumMod val="75000"/>
                              <a:lumOff val="25000"/>
                            </a:schemeClr>
                          </a:solidFill>
                          <a:effectLst/>
                        </a:rPr>
                        <a:t>10</a:t>
                      </a:r>
                      <a:r>
                        <a:rPr lang="zh-CN" altLang="en-US" sz="2000" u="none" strike="noStrike">
                          <a:solidFill>
                            <a:schemeClr val="tx1">
                              <a:lumMod val="75000"/>
                              <a:lumOff val="25000"/>
                            </a:schemeClr>
                          </a:solidFill>
                          <a:effectLst/>
                        </a:rPr>
                        <a:t>万</a:t>
                      </a:r>
                      <a:endParaRPr lang="zh-CN" altLang="en-US" sz="2000" b="0" i="0" u="none" strike="noStrike">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456051">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tx1">
                              <a:lumMod val="75000"/>
                              <a:lumOff val="25000"/>
                            </a:schemeClr>
                          </a:solidFill>
                          <a:effectLst/>
                        </a:rPr>
                        <a:t>美容精品区</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dirty="0">
                          <a:solidFill>
                            <a:schemeClr val="tx1">
                              <a:lumMod val="75000"/>
                              <a:lumOff val="25000"/>
                            </a:schemeClr>
                          </a:solidFill>
                          <a:effectLst/>
                        </a:rPr>
                        <a:t>15</a:t>
                      </a:r>
                      <a:r>
                        <a:rPr lang="zh-CN" altLang="en-US" sz="2000" u="none" strike="noStrike" dirty="0">
                          <a:solidFill>
                            <a:schemeClr val="tx1">
                              <a:lumMod val="75000"/>
                              <a:lumOff val="25000"/>
                            </a:schemeClr>
                          </a:solidFill>
                          <a:effectLst/>
                        </a:rPr>
                        <a:t>万</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tx1">
                              <a:lumMod val="75000"/>
                              <a:lumOff val="25000"/>
                            </a:schemeClr>
                          </a:solidFill>
                          <a:effectLst/>
                        </a:rPr>
                        <a:t>广宣费</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dirty="0">
                          <a:solidFill>
                            <a:schemeClr val="tx1">
                              <a:lumMod val="75000"/>
                              <a:lumOff val="25000"/>
                            </a:schemeClr>
                          </a:solidFill>
                          <a:effectLst/>
                        </a:rPr>
                        <a:t>25</a:t>
                      </a:r>
                      <a:r>
                        <a:rPr lang="zh-CN" altLang="en-US" sz="2000" u="none" strike="noStrike" dirty="0">
                          <a:solidFill>
                            <a:schemeClr val="tx1">
                              <a:lumMod val="75000"/>
                              <a:lumOff val="25000"/>
                            </a:schemeClr>
                          </a:solidFill>
                          <a:effectLst/>
                        </a:rPr>
                        <a:t>万</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456051">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tx1">
                              <a:lumMod val="75000"/>
                              <a:lumOff val="25000"/>
                            </a:schemeClr>
                          </a:solidFill>
                          <a:effectLst/>
                        </a:rPr>
                        <a:t>厂房租金</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dirty="0">
                          <a:solidFill>
                            <a:schemeClr val="tx1">
                              <a:lumMod val="75000"/>
                              <a:lumOff val="25000"/>
                            </a:schemeClr>
                          </a:solidFill>
                          <a:effectLst/>
                        </a:rPr>
                        <a:t>80</a:t>
                      </a:r>
                      <a:r>
                        <a:rPr lang="zh-CN" altLang="en-US" sz="2000" u="none" strike="noStrike" dirty="0">
                          <a:solidFill>
                            <a:schemeClr val="tx1">
                              <a:lumMod val="75000"/>
                              <a:lumOff val="25000"/>
                            </a:schemeClr>
                          </a:solidFill>
                          <a:effectLst/>
                        </a:rPr>
                        <a:t>万</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tx1">
                              <a:lumMod val="75000"/>
                              <a:lumOff val="25000"/>
                            </a:schemeClr>
                          </a:solidFill>
                          <a:effectLst/>
                        </a:rPr>
                        <a:t>其它</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dirty="0">
                          <a:solidFill>
                            <a:schemeClr val="tx1">
                              <a:lumMod val="75000"/>
                              <a:lumOff val="25000"/>
                            </a:schemeClr>
                          </a:solidFill>
                          <a:effectLst/>
                        </a:rPr>
                        <a:t>10</a:t>
                      </a:r>
                      <a:r>
                        <a:rPr lang="zh-CN" altLang="en-US" sz="2000" u="none" strike="noStrike" dirty="0">
                          <a:solidFill>
                            <a:schemeClr val="tx1">
                              <a:lumMod val="75000"/>
                              <a:lumOff val="25000"/>
                            </a:schemeClr>
                          </a:solidFill>
                          <a:effectLst/>
                        </a:rPr>
                        <a:t>万</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456051">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tx1">
                              <a:lumMod val="75000"/>
                              <a:lumOff val="25000"/>
                            </a:schemeClr>
                          </a:solidFill>
                          <a:effectLst/>
                        </a:rPr>
                        <a:t>流动资金：</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dirty="0">
                          <a:solidFill>
                            <a:schemeClr val="tx1">
                              <a:lumMod val="75000"/>
                              <a:lumOff val="25000"/>
                            </a:schemeClr>
                          </a:solidFill>
                          <a:effectLst/>
                        </a:rPr>
                        <a:t>70</a:t>
                      </a:r>
                      <a:r>
                        <a:rPr lang="zh-CN" altLang="en-US" sz="2000" u="none" strike="noStrike" dirty="0">
                          <a:solidFill>
                            <a:schemeClr val="tx1">
                              <a:lumMod val="75000"/>
                              <a:lumOff val="25000"/>
                            </a:schemeClr>
                          </a:solidFill>
                          <a:effectLst/>
                        </a:rPr>
                        <a:t>万</a:t>
                      </a: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endParaRPr lang="zh-CN" altLang="en-US" sz="2000" b="0" i="0" u="none" strike="noStrike" dirty="0">
                        <a:solidFill>
                          <a:schemeClr val="tx1">
                            <a:lumMod val="75000"/>
                            <a:lumOff val="25000"/>
                          </a:schemeClr>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504054">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l" fontAlgn="ctr"/>
                      <a:r>
                        <a:rPr lang="zh-CN" altLang="en-US" sz="2000" u="none" strike="noStrike" dirty="0">
                          <a:solidFill>
                            <a:schemeClr val="bg1"/>
                          </a:solidFill>
                          <a:effectLst/>
                        </a:rPr>
                        <a:t>合计</a:t>
                      </a:r>
                      <a:endParaRPr lang="zh-CN" altLang="en-US" sz="2000" b="0" i="0" u="none" strike="noStrike" dirty="0">
                        <a:solidFill>
                          <a:schemeClr val="bg1"/>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gradFill>
                      <a:gsLst>
                        <a:gs pos="0">
                          <a:srgbClr val="0070C0"/>
                        </a:gs>
                        <a:gs pos="100000">
                          <a:srgbClr val="01559B"/>
                        </a:gs>
                      </a:gsLst>
                      <a:lin ang="10200000" scaled="0"/>
                    </a:gradFill>
                  </a:tcPr>
                </a:tc>
                <a:tc gridSpan="3">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fontAlgn="ctr"/>
                      <a:r>
                        <a:rPr lang="en-US" altLang="zh-CN" sz="2000" u="none" strike="noStrike" dirty="0">
                          <a:solidFill>
                            <a:schemeClr val="bg1"/>
                          </a:solidFill>
                          <a:effectLst/>
                        </a:rPr>
                        <a:t>410</a:t>
                      </a:r>
                      <a:r>
                        <a:rPr lang="zh-CN" altLang="en-US" sz="2000" u="none" strike="noStrike" dirty="0">
                          <a:solidFill>
                            <a:schemeClr val="bg1"/>
                          </a:solidFill>
                          <a:effectLst/>
                        </a:rPr>
                        <a:t>万</a:t>
                      </a:r>
                      <a:endParaRPr lang="zh-CN" altLang="en-US" sz="2000" b="0" i="0" u="none" strike="noStrike" dirty="0">
                        <a:solidFill>
                          <a:schemeClr val="bg1"/>
                        </a:solidFill>
                        <a:effectLst/>
                        <a:latin typeface="微软雅黑" panose="020B0503020204020204" pitchFamily="34" charset="-122"/>
                      </a:endParaRPr>
                    </a:p>
                  </a:txBody>
                  <a:tcPr anchor="ctr">
                    <a:lnL w="12700" cap="flat" cmpd="sng" algn="ctr">
                      <a:solidFill>
                        <a:srgbClr val="605958">
                          <a:lumMod val="60000"/>
                          <a:lumOff val="40000"/>
                        </a:srgbClr>
                      </a:solidFill>
                      <a:prstDash val="solid"/>
                      <a:round/>
                      <a:headEnd type="none" w="med" len="med"/>
                      <a:tailEnd type="none" w="med" len="med"/>
                    </a:lnL>
                    <a:lnR w="12700" cap="flat" cmpd="sng" algn="ctr">
                      <a:solidFill>
                        <a:srgbClr val="605958">
                          <a:lumMod val="60000"/>
                          <a:lumOff val="40000"/>
                        </a:srgbClr>
                      </a:solidFill>
                      <a:prstDash val="solid"/>
                      <a:round/>
                      <a:headEnd type="none" w="med" len="med"/>
                      <a:tailEnd type="none" w="med" len="med"/>
                    </a:lnR>
                    <a:lnT w="12700" cap="flat" cmpd="sng" algn="ctr">
                      <a:solidFill>
                        <a:srgbClr val="605958">
                          <a:lumMod val="60000"/>
                          <a:lumOff val="40000"/>
                        </a:srgbClr>
                      </a:solidFill>
                      <a:prstDash val="solid"/>
                      <a:round/>
                      <a:headEnd type="none" w="med" len="med"/>
                      <a:tailEnd type="none" w="med" len="med"/>
                    </a:lnT>
                    <a:lnB w="12700" cap="flat" cmpd="sng" algn="ctr">
                      <a:solidFill>
                        <a:srgbClr val="605958">
                          <a:lumMod val="60000"/>
                          <a:lumOff val="40000"/>
                        </a:srgbClr>
                      </a:solidFill>
                      <a:prstDash val="solid"/>
                      <a:round/>
                      <a:headEnd type="none" w="med" len="med"/>
                      <a:tailEnd type="none" w="med" len="med"/>
                    </a:lnB>
                    <a:lnTlToBr w="12700" cmpd="sng">
                      <a:noFill/>
                      <a:prstDash val="solid"/>
                    </a:lnTlToBr>
                    <a:lnBlToTr w="12700" cmpd="sng">
                      <a:noFill/>
                      <a:prstDash val="solid"/>
                    </a:lnBlToTr>
                    <a:gradFill>
                      <a:gsLst>
                        <a:gs pos="0">
                          <a:srgbClr val="0070C0"/>
                        </a:gs>
                        <a:gs pos="100000">
                          <a:srgbClr val="01559B"/>
                        </a:gs>
                      </a:gsLst>
                      <a:lin ang="10200000" scaled="0"/>
                    </a:gra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bl>
          </a:graphicData>
        </a:graphic>
      </p:graphicFrame>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9295" y="1700808"/>
            <a:ext cx="4032448" cy="46449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5"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备用图表</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66"/>
          <p:cNvSpPr>
            <a:spLocks noEditPoints="1"/>
          </p:cNvSpPr>
          <p:nvPr/>
        </p:nvSpPr>
        <p:spPr bwMode="auto">
          <a:xfrm>
            <a:off x="3785617" y="3211250"/>
            <a:ext cx="440405" cy="504148"/>
          </a:xfrm>
          <a:custGeom>
            <a:avLst/>
            <a:gdLst>
              <a:gd name="T0" fmla="*/ 15 w 98"/>
              <a:gd name="T1" fmla="*/ 55 h 110"/>
              <a:gd name="T2" fmla="*/ 25 w 98"/>
              <a:gd name="T3" fmla="*/ 36 h 110"/>
              <a:gd name="T4" fmla="*/ 11 w 98"/>
              <a:gd name="T5" fmla="*/ 24 h 110"/>
              <a:gd name="T6" fmla="*/ 1 w 98"/>
              <a:gd name="T7" fmla="*/ 38 h 110"/>
              <a:gd name="T8" fmla="*/ 15 w 98"/>
              <a:gd name="T9" fmla="*/ 55 h 110"/>
              <a:gd name="T10" fmla="*/ 27 w 98"/>
              <a:gd name="T11" fmla="*/ 79 h 110"/>
              <a:gd name="T12" fmla="*/ 27 w 98"/>
              <a:gd name="T13" fmla="*/ 84 h 110"/>
              <a:gd name="T14" fmla="*/ 32 w 98"/>
              <a:gd name="T15" fmla="*/ 89 h 110"/>
              <a:gd name="T16" fmla="*/ 38 w 98"/>
              <a:gd name="T17" fmla="*/ 89 h 110"/>
              <a:gd name="T18" fmla="*/ 38 w 98"/>
              <a:gd name="T19" fmla="*/ 75 h 110"/>
              <a:gd name="T20" fmla="*/ 32 w 98"/>
              <a:gd name="T21" fmla="*/ 75 h 110"/>
              <a:gd name="T22" fmla="*/ 27 w 98"/>
              <a:gd name="T23" fmla="*/ 79 h 110"/>
              <a:gd name="T24" fmla="*/ 36 w 98"/>
              <a:gd name="T25" fmla="*/ 33 h 110"/>
              <a:gd name="T26" fmla="*/ 48 w 98"/>
              <a:gd name="T27" fmla="*/ 16 h 110"/>
              <a:gd name="T28" fmla="*/ 36 w 98"/>
              <a:gd name="T29" fmla="*/ 0 h 110"/>
              <a:gd name="T30" fmla="*/ 25 w 98"/>
              <a:gd name="T31" fmla="*/ 16 h 110"/>
              <a:gd name="T32" fmla="*/ 36 w 98"/>
              <a:gd name="T33" fmla="*/ 33 h 110"/>
              <a:gd name="T34" fmla="*/ 63 w 98"/>
              <a:gd name="T35" fmla="*/ 34 h 110"/>
              <a:gd name="T36" fmla="*/ 78 w 98"/>
              <a:gd name="T37" fmla="*/ 19 h 110"/>
              <a:gd name="T38" fmla="*/ 68 w 98"/>
              <a:gd name="T39" fmla="*/ 3 h 110"/>
              <a:gd name="T40" fmla="*/ 54 w 98"/>
              <a:gd name="T41" fmla="*/ 17 h 110"/>
              <a:gd name="T42" fmla="*/ 63 w 98"/>
              <a:gd name="T43" fmla="*/ 34 h 110"/>
              <a:gd name="T44" fmla="*/ 84 w 98"/>
              <a:gd name="T45" fmla="*/ 73 h 110"/>
              <a:gd name="T46" fmla="*/ 63 w 98"/>
              <a:gd name="T47" fmla="*/ 52 h 110"/>
              <a:gd name="T48" fmla="*/ 34 w 98"/>
              <a:gd name="T49" fmla="*/ 51 h 110"/>
              <a:gd name="T50" fmla="*/ 20 w 98"/>
              <a:gd name="T51" fmla="*/ 66 h 110"/>
              <a:gd name="T52" fmla="*/ 8 w 98"/>
              <a:gd name="T53" fmla="*/ 89 h 110"/>
              <a:gd name="T54" fmla="*/ 22 w 98"/>
              <a:gd name="T55" fmla="*/ 103 h 110"/>
              <a:gd name="T56" fmla="*/ 40 w 98"/>
              <a:gd name="T57" fmla="*/ 102 h 110"/>
              <a:gd name="T58" fmla="*/ 58 w 98"/>
              <a:gd name="T59" fmla="*/ 102 h 110"/>
              <a:gd name="T60" fmla="*/ 87 w 98"/>
              <a:gd name="T61" fmla="*/ 95 h 110"/>
              <a:gd name="T62" fmla="*/ 84 w 98"/>
              <a:gd name="T63" fmla="*/ 73 h 110"/>
              <a:gd name="T64" fmla="*/ 45 w 98"/>
              <a:gd name="T65" fmla="*/ 95 h 110"/>
              <a:gd name="T66" fmla="*/ 30 w 98"/>
              <a:gd name="T67" fmla="*/ 95 h 110"/>
              <a:gd name="T68" fmla="*/ 21 w 98"/>
              <a:gd name="T69" fmla="*/ 89 h 110"/>
              <a:gd name="T70" fmla="*/ 20 w 98"/>
              <a:gd name="T71" fmla="*/ 78 h 110"/>
              <a:gd name="T72" fmla="*/ 30 w 98"/>
              <a:gd name="T73" fmla="*/ 69 h 110"/>
              <a:gd name="T74" fmla="*/ 38 w 98"/>
              <a:gd name="T75" fmla="*/ 69 h 110"/>
              <a:gd name="T76" fmla="*/ 38 w 98"/>
              <a:gd name="T77" fmla="*/ 59 h 110"/>
              <a:gd name="T78" fmla="*/ 45 w 98"/>
              <a:gd name="T79" fmla="*/ 59 h 110"/>
              <a:gd name="T80" fmla="*/ 45 w 98"/>
              <a:gd name="T81" fmla="*/ 95 h 110"/>
              <a:gd name="T82" fmla="*/ 72 w 98"/>
              <a:gd name="T83" fmla="*/ 95 h 110"/>
              <a:gd name="T84" fmla="*/ 55 w 98"/>
              <a:gd name="T85" fmla="*/ 95 h 110"/>
              <a:gd name="T86" fmla="*/ 48 w 98"/>
              <a:gd name="T87" fmla="*/ 89 h 110"/>
              <a:gd name="T88" fmla="*/ 48 w 98"/>
              <a:gd name="T89" fmla="*/ 70 h 110"/>
              <a:gd name="T90" fmla="*/ 55 w 98"/>
              <a:gd name="T91" fmla="*/ 70 h 110"/>
              <a:gd name="T92" fmla="*/ 55 w 98"/>
              <a:gd name="T93" fmla="*/ 86 h 110"/>
              <a:gd name="T94" fmla="*/ 58 w 98"/>
              <a:gd name="T95" fmla="*/ 89 h 110"/>
              <a:gd name="T96" fmla="*/ 65 w 98"/>
              <a:gd name="T97" fmla="*/ 89 h 110"/>
              <a:gd name="T98" fmla="*/ 65 w 98"/>
              <a:gd name="T99" fmla="*/ 70 h 110"/>
              <a:gd name="T100" fmla="*/ 72 w 98"/>
              <a:gd name="T101" fmla="*/ 70 h 110"/>
              <a:gd name="T102" fmla="*/ 72 w 98"/>
              <a:gd name="T103" fmla="*/ 95 h 110"/>
              <a:gd name="T104" fmla="*/ 96 w 98"/>
              <a:gd name="T105" fmla="*/ 45 h 110"/>
              <a:gd name="T106" fmla="*/ 84 w 98"/>
              <a:gd name="T107" fmla="*/ 32 h 110"/>
              <a:gd name="T108" fmla="*/ 72 w 98"/>
              <a:gd name="T109" fmla="*/ 48 h 110"/>
              <a:gd name="T110" fmla="*/ 85 w 98"/>
              <a:gd name="T111" fmla="*/ 62 h 110"/>
              <a:gd name="T112" fmla="*/ 96 w 98"/>
              <a:gd name="T113"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110">
                <a:moveTo>
                  <a:pt x="15" y="55"/>
                </a:moveTo>
                <a:cubicBezTo>
                  <a:pt x="27" y="53"/>
                  <a:pt x="25" y="39"/>
                  <a:pt x="25" y="36"/>
                </a:cubicBezTo>
                <a:cubicBezTo>
                  <a:pt x="24" y="32"/>
                  <a:pt x="19" y="24"/>
                  <a:pt x="11" y="24"/>
                </a:cubicBezTo>
                <a:cubicBezTo>
                  <a:pt x="2" y="25"/>
                  <a:pt x="1" y="38"/>
                  <a:pt x="1" y="38"/>
                </a:cubicBezTo>
                <a:cubicBezTo>
                  <a:pt x="0" y="45"/>
                  <a:pt x="4" y="58"/>
                  <a:pt x="15" y="55"/>
                </a:cubicBezTo>
                <a:close/>
                <a:moveTo>
                  <a:pt x="27" y="79"/>
                </a:moveTo>
                <a:cubicBezTo>
                  <a:pt x="27" y="80"/>
                  <a:pt x="26" y="82"/>
                  <a:pt x="27" y="84"/>
                </a:cubicBezTo>
                <a:cubicBezTo>
                  <a:pt x="28" y="89"/>
                  <a:pt x="32" y="89"/>
                  <a:pt x="32" y="89"/>
                </a:cubicBezTo>
                <a:cubicBezTo>
                  <a:pt x="38" y="89"/>
                  <a:pt x="38" y="89"/>
                  <a:pt x="38" y="89"/>
                </a:cubicBezTo>
                <a:cubicBezTo>
                  <a:pt x="38" y="75"/>
                  <a:pt x="38" y="75"/>
                  <a:pt x="38" y="75"/>
                </a:cubicBezTo>
                <a:cubicBezTo>
                  <a:pt x="32" y="75"/>
                  <a:pt x="32" y="75"/>
                  <a:pt x="32" y="75"/>
                </a:cubicBezTo>
                <a:cubicBezTo>
                  <a:pt x="29" y="76"/>
                  <a:pt x="28" y="78"/>
                  <a:pt x="27" y="79"/>
                </a:cubicBezTo>
                <a:close/>
                <a:moveTo>
                  <a:pt x="36" y="33"/>
                </a:moveTo>
                <a:cubicBezTo>
                  <a:pt x="42" y="33"/>
                  <a:pt x="48" y="25"/>
                  <a:pt x="48" y="16"/>
                </a:cubicBezTo>
                <a:cubicBezTo>
                  <a:pt x="48" y="8"/>
                  <a:pt x="42" y="0"/>
                  <a:pt x="36" y="0"/>
                </a:cubicBezTo>
                <a:cubicBezTo>
                  <a:pt x="30" y="0"/>
                  <a:pt x="25" y="8"/>
                  <a:pt x="25" y="16"/>
                </a:cubicBezTo>
                <a:cubicBezTo>
                  <a:pt x="25" y="25"/>
                  <a:pt x="30" y="33"/>
                  <a:pt x="36" y="33"/>
                </a:cubicBezTo>
                <a:close/>
                <a:moveTo>
                  <a:pt x="63" y="34"/>
                </a:moveTo>
                <a:cubicBezTo>
                  <a:pt x="71" y="35"/>
                  <a:pt x="77" y="26"/>
                  <a:pt x="78" y="19"/>
                </a:cubicBezTo>
                <a:cubicBezTo>
                  <a:pt x="79" y="12"/>
                  <a:pt x="74" y="4"/>
                  <a:pt x="68" y="3"/>
                </a:cubicBezTo>
                <a:cubicBezTo>
                  <a:pt x="62" y="2"/>
                  <a:pt x="54" y="11"/>
                  <a:pt x="54" y="17"/>
                </a:cubicBezTo>
                <a:cubicBezTo>
                  <a:pt x="53" y="25"/>
                  <a:pt x="55" y="32"/>
                  <a:pt x="63" y="34"/>
                </a:cubicBezTo>
                <a:close/>
                <a:moveTo>
                  <a:pt x="84" y="73"/>
                </a:moveTo>
                <a:cubicBezTo>
                  <a:pt x="84" y="73"/>
                  <a:pt x="71" y="63"/>
                  <a:pt x="63" y="52"/>
                </a:cubicBezTo>
                <a:cubicBezTo>
                  <a:pt x="53" y="37"/>
                  <a:pt x="38" y="43"/>
                  <a:pt x="34" y="51"/>
                </a:cubicBezTo>
                <a:cubicBezTo>
                  <a:pt x="29" y="59"/>
                  <a:pt x="21" y="64"/>
                  <a:pt x="20" y="66"/>
                </a:cubicBezTo>
                <a:cubicBezTo>
                  <a:pt x="19" y="67"/>
                  <a:pt x="4" y="75"/>
                  <a:pt x="8" y="89"/>
                </a:cubicBezTo>
                <a:cubicBezTo>
                  <a:pt x="11" y="103"/>
                  <a:pt x="22" y="103"/>
                  <a:pt x="22" y="103"/>
                </a:cubicBezTo>
                <a:cubicBezTo>
                  <a:pt x="22" y="103"/>
                  <a:pt x="31" y="104"/>
                  <a:pt x="40" y="102"/>
                </a:cubicBezTo>
                <a:cubicBezTo>
                  <a:pt x="50" y="100"/>
                  <a:pt x="58" y="102"/>
                  <a:pt x="58" y="102"/>
                </a:cubicBezTo>
                <a:cubicBezTo>
                  <a:pt x="58" y="102"/>
                  <a:pt x="81" y="110"/>
                  <a:pt x="87" y="95"/>
                </a:cubicBezTo>
                <a:cubicBezTo>
                  <a:pt x="93" y="81"/>
                  <a:pt x="84" y="73"/>
                  <a:pt x="84" y="73"/>
                </a:cubicBezTo>
                <a:close/>
                <a:moveTo>
                  <a:pt x="45" y="95"/>
                </a:moveTo>
                <a:cubicBezTo>
                  <a:pt x="30" y="95"/>
                  <a:pt x="30" y="95"/>
                  <a:pt x="30" y="95"/>
                </a:cubicBezTo>
                <a:cubicBezTo>
                  <a:pt x="24" y="94"/>
                  <a:pt x="21" y="89"/>
                  <a:pt x="21" y="89"/>
                </a:cubicBezTo>
                <a:cubicBezTo>
                  <a:pt x="21" y="88"/>
                  <a:pt x="19" y="84"/>
                  <a:pt x="20" y="78"/>
                </a:cubicBezTo>
                <a:cubicBezTo>
                  <a:pt x="23" y="70"/>
                  <a:pt x="30" y="69"/>
                  <a:pt x="30" y="69"/>
                </a:cubicBezTo>
                <a:cubicBezTo>
                  <a:pt x="38" y="69"/>
                  <a:pt x="38" y="69"/>
                  <a:pt x="38" y="69"/>
                </a:cubicBezTo>
                <a:cubicBezTo>
                  <a:pt x="38" y="59"/>
                  <a:pt x="38" y="59"/>
                  <a:pt x="38" y="59"/>
                </a:cubicBezTo>
                <a:cubicBezTo>
                  <a:pt x="45" y="59"/>
                  <a:pt x="45" y="59"/>
                  <a:pt x="45" y="59"/>
                </a:cubicBezTo>
                <a:lnTo>
                  <a:pt x="45" y="95"/>
                </a:lnTo>
                <a:close/>
                <a:moveTo>
                  <a:pt x="72" y="95"/>
                </a:moveTo>
                <a:cubicBezTo>
                  <a:pt x="55" y="95"/>
                  <a:pt x="55" y="95"/>
                  <a:pt x="55" y="95"/>
                </a:cubicBezTo>
                <a:cubicBezTo>
                  <a:pt x="49" y="93"/>
                  <a:pt x="48" y="89"/>
                  <a:pt x="48" y="89"/>
                </a:cubicBezTo>
                <a:cubicBezTo>
                  <a:pt x="48" y="70"/>
                  <a:pt x="48" y="70"/>
                  <a:pt x="48" y="70"/>
                </a:cubicBezTo>
                <a:cubicBezTo>
                  <a:pt x="55" y="70"/>
                  <a:pt x="55" y="70"/>
                  <a:pt x="55" y="70"/>
                </a:cubicBezTo>
                <a:cubicBezTo>
                  <a:pt x="55" y="86"/>
                  <a:pt x="55" y="86"/>
                  <a:pt x="55" y="86"/>
                </a:cubicBezTo>
                <a:cubicBezTo>
                  <a:pt x="56" y="88"/>
                  <a:pt x="58" y="89"/>
                  <a:pt x="58" y="89"/>
                </a:cubicBezTo>
                <a:cubicBezTo>
                  <a:pt x="65" y="89"/>
                  <a:pt x="65" y="89"/>
                  <a:pt x="65" y="89"/>
                </a:cubicBezTo>
                <a:cubicBezTo>
                  <a:pt x="65" y="70"/>
                  <a:pt x="65" y="70"/>
                  <a:pt x="65" y="70"/>
                </a:cubicBezTo>
                <a:cubicBezTo>
                  <a:pt x="72" y="70"/>
                  <a:pt x="72" y="70"/>
                  <a:pt x="72" y="70"/>
                </a:cubicBezTo>
                <a:lnTo>
                  <a:pt x="72" y="95"/>
                </a:lnTo>
                <a:close/>
                <a:moveTo>
                  <a:pt x="96" y="45"/>
                </a:moveTo>
                <a:cubicBezTo>
                  <a:pt x="96" y="42"/>
                  <a:pt x="94" y="32"/>
                  <a:pt x="84" y="32"/>
                </a:cubicBezTo>
                <a:cubicBezTo>
                  <a:pt x="74" y="32"/>
                  <a:pt x="72" y="41"/>
                  <a:pt x="72" y="48"/>
                </a:cubicBezTo>
                <a:cubicBezTo>
                  <a:pt x="72" y="54"/>
                  <a:pt x="73" y="62"/>
                  <a:pt x="85" y="62"/>
                </a:cubicBezTo>
                <a:cubicBezTo>
                  <a:pt x="98" y="62"/>
                  <a:pt x="96" y="48"/>
                  <a:pt x="96" y="45"/>
                </a:cubicBezTo>
                <a:close/>
              </a:path>
            </a:pathLst>
          </a:custGeom>
          <a:solidFill>
            <a:sysClr val="window" lastClr="FFFFFF"/>
          </a:solidFill>
          <a:ln>
            <a:noFill/>
          </a:ln>
        </p:spPr>
        <p:txBody>
          <a:bodyPr vert="horz" wrap="square" lIns="42970" tIns="21485" rIns="42970" bIns="214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56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7" name="组合 6"/>
          <p:cNvGrpSpPr/>
          <p:nvPr/>
        </p:nvGrpSpPr>
        <p:grpSpPr>
          <a:xfrm>
            <a:off x="3163889" y="3313071"/>
            <a:ext cx="1684595" cy="918041"/>
            <a:chOff x="2066155" y="1681970"/>
            <a:chExt cx="1450898" cy="774438"/>
          </a:xfrm>
        </p:grpSpPr>
        <p:sp>
          <p:nvSpPr>
            <p:cNvPr id="8" name="Chevron 17"/>
            <p:cNvSpPr/>
            <p:nvPr/>
          </p:nvSpPr>
          <p:spPr>
            <a:xfrm>
              <a:off x="2066155" y="1681970"/>
              <a:ext cx="1450898" cy="774438"/>
            </a:xfrm>
            <a:prstGeom prst="chevron">
              <a:avLst/>
            </a:prstGeom>
            <a:solidFill>
              <a:sysClr val="windowText" lastClr="000000">
                <a:lumMod val="50000"/>
                <a:lumOff val="50000"/>
              </a:sysClr>
            </a:solidFill>
            <a:ln w="25400" cap="flat" cmpd="sng" algn="ctr">
              <a:noFill/>
              <a:prstDash val="solid"/>
            </a:ln>
            <a:effectLst>
              <a:outerShdw blurRad="50800" dist="38100" dir="5400000" algn="t" rotWithShape="0">
                <a:prstClr val="black">
                  <a:alpha val="40000"/>
                </a:prstClr>
              </a:outerShdw>
            </a:effectLst>
          </p:spPr>
        </p:sp>
        <p:sp>
          <p:nvSpPr>
            <p:cNvPr id="9" name="Rectangle 5"/>
            <p:cNvSpPr/>
            <p:nvPr/>
          </p:nvSpPr>
          <p:spPr bwMode="auto">
            <a:xfrm>
              <a:off x="2555809" y="1867459"/>
              <a:ext cx="540102" cy="52727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73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rPr>
                <a:t>代理</a:t>
              </a:r>
              <a:endParaRPr kumimoji="0" lang="en-US" altLang="zh-CN" sz="173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73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rPr>
                <a:t>推广</a:t>
              </a:r>
              <a:endParaRPr kumimoji="0" lang="en-US" sz="173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10" name="组合 9"/>
          <p:cNvGrpSpPr/>
          <p:nvPr/>
        </p:nvGrpSpPr>
        <p:grpSpPr>
          <a:xfrm>
            <a:off x="4549492" y="3313071"/>
            <a:ext cx="1684595" cy="918041"/>
            <a:chOff x="3187496" y="1681970"/>
            <a:chExt cx="1450898" cy="774438"/>
          </a:xfrm>
        </p:grpSpPr>
        <p:sp>
          <p:nvSpPr>
            <p:cNvPr id="11" name="Chevron 19"/>
            <p:cNvSpPr/>
            <p:nvPr/>
          </p:nvSpPr>
          <p:spPr>
            <a:xfrm>
              <a:off x="3187496" y="1681970"/>
              <a:ext cx="1450898" cy="774438"/>
            </a:xfrm>
            <a:prstGeom prst="chevron">
              <a:avLst/>
            </a:prstGeom>
            <a:gradFill>
              <a:gsLst>
                <a:gs pos="0">
                  <a:srgbClr val="0070C0"/>
                </a:gs>
                <a:gs pos="100000">
                  <a:srgbClr val="01559B"/>
                </a:gs>
              </a:gsLst>
              <a:lin ang="10200000" scaled="0"/>
            </a:gradFill>
            <a:ln w="25400" cap="flat" cmpd="sng" algn="ctr">
              <a:noFill/>
              <a:prstDash val="solid"/>
            </a:ln>
            <a:effectLst>
              <a:outerShdw blurRad="50800" dist="38100" dir="5400000" algn="t" rotWithShape="0">
                <a:prstClr val="black">
                  <a:alpha val="40000"/>
                </a:prstClr>
              </a:outerShdw>
            </a:effectLst>
          </p:spPr>
        </p:sp>
        <p:sp>
          <p:nvSpPr>
            <p:cNvPr id="12" name="Rectangle 5"/>
            <p:cNvSpPr/>
            <p:nvPr/>
          </p:nvSpPr>
          <p:spPr bwMode="auto">
            <a:xfrm>
              <a:off x="3727505" y="1867459"/>
              <a:ext cx="484876" cy="46009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rPr>
                <a:t>周边</a:t>
              </a:r>
              <a:endParaRPr kumimoji="0" lang="en-US" altLang="zh-CN"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rPr>
                <a:t>推广</a:t>
              </a:r>
              <a:endParaRPr kumimoji="0" lang="en-US"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13" name="组合 12"/>
          <p:cNvGrpSpPr/>
          <p:nvPr/>
        </p:nvGrpSpPr>
        <p:grpSpPr>
          <a:xfrm>
            <a:off x="5956872" y="3313071"/>
            <a:ext cx="1684595" cy="918041"/>
            <a:chOff x="4308837" y="1681970"/>
            <a:chExt cx="1450898" cy="774438"/>
          </a:xfrm>
          <a:solidFill>
            <a:sysClr val="windowText" lastClr="000000">
              <a:lumMod val="50000"/>
              <a:lumOff val="50000"/>
            </a:sysClr>
          </a:solidFill>
        </p:grpSpPr>
        <p:sp>
          <p:nvSpPr>
            <p:cNvPr id="14" name="Chevron 20"/>
            <p:cNvSpPr/>
            <p:nvPr/>
          </p:nvSpPr>
          <p:spPr>
            <a:xfrm>
              <a:off x="4308837" y="1681970"/>
              <a:ext cx="1450898" cy="774438"/>
            </a:xfrm>
            <a:prstGeom prst="chevron">
              <a:avLst/>
            </a:prstGeom>
            <a:grpFill/>
            <a:ln w="25400" cap="flat" cmpd="sng" algn="ctr">
              <a:noFill/>
              <a:prstDash val="solid"/>
            </a:ln>
            <a:effectLst>
              <a:outerShdw blurRad="50800" dist="38100" dir="5400000" algn="t" rotWithShape="0">
                <a:prstClr val="black">
                  <a:alpha val="40000"/>
                </a:prstClr>
              </a:outerShdw>
            </a:effectLst>
          </p:spPr>
        </p:sp>
        <p:sp>
          <p:nvSpPr>
            <p:cNvPr id="15" name="Rectangle 5"/>
            <p:cNvSpPr/>
            <p:nvPr/>
          </p:nvSpPr>
          <p:spPr bwMode="auto">
            <a:xfrm>
              <a:off x="4827198" y="1864668"/>
              <a:ext cx="484876" cy="460092"/>
            </a:xfrm>
            <a:prstGeom prst="rect">
              <a:avLst/>
            </a:prstGeom>
            <a:grp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rPr>
                <a:t>本地</a:t>
              </a:r>
              <a:endParaRPr kumimoji="0" lang="en-US" altLang="zh-CN"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rPr>
                <a:t>推广</a:t>
              </a:r>
              <a:endParaRPr kumimoji="0" lang="en-US"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16" name="组合 15"/>
          <p:cNvGrpSpPr/>
          <p:nvPr/>
        </p:nvGrpSpPr>
        <p:grpSpPr>
          <a:xfrm>
            <a:off x="7348094" y="3313071"/>
            <a:ext cx="1684595" cy="918041"/>
            <a:chOff x="5437301" y="1681970"/>
            <a:chExt cx="1450898" cy="774438"/>
          </a:xfrm>
        </p:grpSpPr>
        <p:sp>
          <p:nvSpPr>
            <p:cNvPr id="17" name="Chevron 20"/>
            <p:cNvSpPr/>
            <p:nvPr/>
          </p:nvSpPr>
          <p:spPr>
            <a:xfrm>
              <a:off x="5437301" y="1681970"/>
              <a:ext cx="1450898" cy="774438"/>
            </a:xfrm>
            <a:prstGeom prst="chevron">
              <a:avLst/>
            </a:prstGeom>
            <a:gradFill>
              <a:gsLst>
                <a:gs pos="0">
                  <a:srgbClr val="0070C0"/>
                </a:gs>
                <a:gs pos="100000">
                  <a:srgbClr val="01559B"/>
                </a:gs>
              </a:gsLst>
              <a:lin ang="10200000" scaled="0"/>
            </a:gradFill>
            <a:ln w="25400" cap="flat" cmpd="sng" algn="ctr">
              <a:noFill/>
              <a:prstDash val="solid"/>
            </a:ln>
            <a:effectLst>
              <a:outerShdw blurRad="50800" dist="38100" dir="5400000" algn="t" rotWithShape="0">
                <a:prstClr val="black">
                  <a:alpha val="40000"/>
                </a:prstClr>
              </a:outerShdw>
            </a:effectLst>
          </p:spPr>
        </p:sp>
        <p:sp>
          <p:nvSpPr>
            <p:cNvPr id="18" name="Rectangle 5"/>
            <p:cNvSpPr/>
            <p:nvPr/>
          </p:nvSpPr>
          <p:spPr bwMode="auto">
            <a:xfrm>
              <a:off x="5944710" y="1864668"/>
              <a:ext cx="484876" cy="46009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rPr>
                <a:t>沿海</a:t>
              </a:r>
              <a:endParaRPr kumimoji="0" lang="en-US" altLang="zh-CN"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rPr>
                <a:t>地区</a:t>
              </a:r>
              <a:endParaRPr kumimoji="0" lang="en-US" sz="14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p:txBody>
        </p:sp>
      </p:grpSp>
      <p:cxnSp>
        <p:nvCxnSpPr>
          <p:cNvPr id="19" name="Straight Connector 35"/>
          <p:cNvCxnSpPr/>
          <p:nvPr/>
        </p:nvCxnSpPr>
        <p:spPr>
          <a:xfrm rot="16200000" flipH="1">
            <a:off x="3164918" y="2384637"/>
            <a:ext cx="878495" cy="774730"/>
          </a:xfrm>
          <a:prstGeom prst="bentConnector3">
            <a:avLst>
              <a:gd name="adj1" fmla="val -1066"/>
            </a:avLst>
          </a:prstGeom>
          <a:noFill/>
          <a:ln w="38100" cap="flat" cmpd="sng" algn="ctr">
            <a:solidFill>
              <a:sysClr val="windowText" lastClr="000000">
                <a:lumMod val="50000"/>
                <a:lumOff val="50000"/>
              </a:sysClr>
            </a:solidFill>
            <a:prstDash val="solid"/>
            <a:headEnd type="oval"/>
            <a:tailEnd type="none"/>
          </a:ln>
          <a:effectLst/>
        </p:spPr>
      </p:cxnSp>
      <p:cxnSp>
        <p:nvCxnSpPr>
          <p:cNvPr id="20" name="Straight Connector 35"/>
          <p:cNvCxnSpPr/>
          <p:nvPr/>
        </p:nvCxnSpPr>
        <p:spPr>
          <a:xfrm rot="5400000" flipH="1" flipV="1">
            <a:off x="4409235" y="4425328"/>
            <a:ext cx="878495" cy="774730"/>
          </a:xfrm>
          <a:prstGeom prst="bentConnector3">
            <a:avLst>
              <a:gd name="adj1" fmla="val -1066"/>
            </a:avLst>
          </a:prstGeom>
          <a:noFill/>
          <a:ln w="38100" cap="flat" cmpd="sng" algn="ctr">
            <a:solidFill>
              <a:sysClr val="windowText" lastClr="000000">
                <a:lumMod val="50000"/>
                <a:lumOff val="50000"/>
              </a:sysClr>
            </a:solidFill>
            <a:prstDash val="solid"/>
            <a:headEnd type="oval"/>
            <a:tailEnd type="none"/>
          </a:ln>
          <a:effectLst/>
        </p:spPr>
      </p:cxnSp>
      <p:cxnSp>
        <p:nvCxnSpPr>
          <p:cNvPr id="21" name="Straight Connector 35"/>
          <p:cNvCxnSpPr/>
          <p:nvPr/>
        </p:nvCxnSpPr>
        <p:spPr>
          <a:xfrm rot="5400000">
            <a:off x="7885589" y="2384637"/>
            <a:ext cx="878495" cy="774730"/>
          </a:xfrm>
          <a:prstGeom prst="bentConnector3">
            <a:avLst>
              <a:gd name="adj1" fmla="val -1066"/>
            </a:avLst>
          </a:prstGeom>
          <a:noFill/>
          <a:ln w="38100" cap="flat" cmpd="sng" algn="ctr">
            <a:solidFill>
              <a:sysClr val="windowText" lastClr="000000">
                <a:lumMod val="50000"/>
                <a:lumOff val="50000"/>
              </a:sysClr>
            </a:solidFill>
            <a:prstDash val="solid"/>
            <a:headEnd type="oval"/>
            <a:tailEnd type="none"/>
          </a:ln>
          <a:effectLst/>
        </p:spPr>
      </p:cxnSp>
      <p:cxnSp>
        <p:nvCxnSpPr>
          <p:cNvPr id="22" name="Straight Connector 35"/>
          <p:cNvCxnSpPr/>
          <p:nvPr/>
        </p:nvCxnSpPr>
        <p:spPr>
          <a:xfrm rot="16200000" flipV="1">
            <a:off x="6704887" y="4425328"/>
            <a:ext cx="878495" cy="774730"/>
          </a:xfrm>
          <a:prstGeom prst="bentConnector3">
            <a:avLst>
              <a:gd name="adj1" fmla="val -1066"/>
            </a:avLst>
          </a:prstGeom>
          <a:noFill/>
          <a:ln w="38100" cap="flat" cmpd="sng" algn="ctr">
            <a:solidFill>
              <a:sysClr val="windowText" lastClr="000000">
                <a:lumMod val="50000"/>
                <a:lumOff val="50000"/>
              </a:sysClr>
            </a:solidFill>
            <a:prstDash val="solid"/>
            <a:headEnd type="oval"/>
            <a:tailEnd type="none"/>
          </a:ln>
          <a:effectLst/>
        </p:spPr>
      </p:cxnSp>
      <p:grpSp>
        <p:nvGrpSpPr>
          <p:cNvPr id="23" name="组合 22"/>
          <p:cNvGrpSpPr/>
          <p:nvPr/>
        </p:nvGrpSpPr>
        <p:grpSpPr>
          <a:xfrm>
            <a:off x="1584610" y="2181863"/>
            <a:ext cx="2358971" cy="895602"/>
            <a:chOff x="1075984" y="2008555"/>
            <a:chExt cx="1643074" cy="2482764"/>
          </a:xfrm>
        </p:grpSpPr>
        <p:sp>
          <p:nvSpPr>
            <p:cNvPr id="24" name="Rectangle 4"/>
            <p:cNvSpPr/>
            <p:nvPr/>
          </p:nvSpPr>
          <p:spPr bwMode="auto">
            <a:xfrm>
              <a:off x="1075984" y="2443614"/>
              <a:ext cx="1643074" cy="2047705"/>
            </a:xfrm>
            <a:prstGeom prst="rect">
              <a:avLst/>
            </a:prstGeom>
          </p:spPr>
          <p:txBody>
            <a:bodyPr wrap="square">
              <a:spAutoFit/>
            </a:bodyPr>
            <a:lstStyle/>
            <a:p>
              <a:pPr algn="r">
                <a:lnSpc>
                  <a:spcPct val="150000"/>
                </a:lnSpc>
              </a:pPr>
              <a:r>
                <a:rPr lang="zh-CN" altLang="en-US" sz="1400" dirty="0">
                  <a:solidFill>
                    <a:prstClr val="black"/>
                  </a:solidFill>
                  <a:latin typeface="微软雅黑" panose="020B0503020204020204" pitchFamily="34" charset="-122"/>
                  <a:ea typeface="微软雅黑" panose="020B0503020204020204" pitchFamily="34" charset="-122"/>
                </a:rPr>
                <a:t>添加你的饿内容文字，添加你的饿内容文字，添加</a:t>
              </a:r>
              <a:r>
                <a:rPr lang="zh-CN" altLang="en-US" sz="1400">
                  <a:solidFill>
                    <a:prstClr val="black"/>
                  </a:solidFill>
                  <a:latin typeface="微软雅黑" panose="020B0503020204020204" pitchFamily="34" charset="-122"/>
                  <a:ea typeface="微软雅黑" panose="020B0503020204020204" pitchFamily="34" charset="-122"/>
                </a:rPr>
                <a:t>你的</a:t>
              </a:r>
              <a:endParaRPr lang="id-ID" altLang="zh-CN" sz="1400" dirty="0">
                <a:solidFill>
                  <a:prstClr val="black"/>
                </a:solidFill>
                <a:latin typeface="微软雅黑" panose="020B0503020204020204" pitchFamily="34" charset="-122"/>
                <a:ea typeface="微软雅黑" panose="020B0503020204020204" pitchFamily="34" charset="-122"/>
              </a:endParaRPr>
            </a:p>
          </p:txBody>
        </p:sp>
        <p:sp>
          <p:nvSpPr>
            <p:cNvPr id="25" name="Rectangle 5"/>
            <p:cNvSpPr/>
            <p:nvPr/>
          </p:nvSpPr>
          <p:spPr bwMode="auto">
            <a:xfrm>
              <a:off x="1300121" y="2008555"/>
              <a:ext cx="957091" cy="853211"/>
            </a:xfrm>
            <a:prstGeom prst="rect">
              <a:avLst/>
            </a:prstGeom>
          </p:spPr>
          <p:txBody>
            <a:bodyPr wrap="none">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cs typeface="Open Sans" panose="020B0606030504020204" pitchFamily="34" charset="0"/>
                </a:rPr>
                <a:t>添加标题</a:t>
              </a:r>
              <a:endParaRPr lang="en-US" sz="1400" b="1" dirty="0">
                <a:solidFill>
                  <a:prstClr val="black"/>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26" name="组合 25"/>
          <p:cNvGrpSpPr/>
          <p:nvPr/>
        </p:nvGrpSpPr>
        <p:grpSpPr>
          <a:xfrm>
            <a:off x="2866290" y="5043877"/>
            <a:ext cx="2358971" cy="920510"/>
            <a:chOff x="1075984" y="1939506"/>
            <a:chExt cx="1643074" cy="2551814"/>
          </a:xfrm>
        </p:grpSpPr>
        <p:sp>
          <p:nvSpPr>
            <p:cNvPr id="27" name="Rectangle 4"/>
            <p:cNvSpPr/>
            <p:nvPr/>
          </p:nvSpPr>
          <p:spPr bwMode="auto">
            <a:xfrm>
              <a:off x="1075984" y="2443615"/>
              <a:ext cx="1643074" cy="2047705"/>
            </a:xfrm>
            <a:prstGeom prst="rect">
              <a:avLst/>
            </a:prstGeom>
          </p:spPr>
          <p:txBody>
            <a:bodyPr wrap="square">
              <a:spAutoFit/>
            </a:bodyPr>
            <a:lstStyle/>
            <a:p>
              <a:pPr algn="r">
                <a:lnSpc>
                  <a:spcPct val="150000"/>
                </a:lnSpc>
              </a:pPr>
              <a:r>
                <a:rPr lang="zh-CN" altLang="en-US" sz="1400" dirty="0">
                  <a:solidFill>
                    <a:prstClr val="black"/>
                  </a:solidFill>
                  <a:latin typeface="微软雅黑" panose="020B0503020204020204" pitchFamily="34" charset="-122"/>
                  <a:ea typeface="微软雅黑" panose="020B0503020204020204" pitchFamily="34" charset="-122"/>
                </a:rPr>
                <a:t>添加你的饿内容文字，添加你的饿内容文字，添加</a:t>
              </a:r>
              <a:r>
                <a:rPr lang="zh-CN" altLang="en-US" sz="1400">
                  <a:solidFill>
                    <a:prstClr val="black"/>
                  </a:solidFill>
                  <a:latin typeface="微软雅黑" panose="020B0503020204020204" pitchFamily="34" charset="-122"/>
                  <a:ea typeface="微软雅黑" panose="020B0503020204020204" pitchFamily="34" charset="-122"/>
                </a:rPr>
                <a:t>你的</a:t>
              </a:r>
              <a:endParaRPr lang="id-ID" altLang="zh-CN" sz="1400" dirty="0">
                <a:solidFill>
                  <a:prstClr val="black"/>
                </a:solidFill>
                <a:latin typeface="微软雅黑" panose="020B0503020204020204" pitchFamily="34" charset="-122"/>
                <a:ea typeface="微软雅黑" panose="020B0503020204020204" pitchFamily="34" charset="-122"/>
              </a:endParaRPr>
            </a:p>
          </p:txBody>
        </p:sp>
        <p:sp>
          <p:nvSpPr>
            <p:cNvPr id="28" name="Rectangle 5"/>
            <p:cNvSpPr/>
            <p:nvPr/>
          </p:nvSpPr>
          <p:spPr bwMode="auto">
            <a:xfrm>
              <a:off x="1229724" y="1939506"/>
              <a:ext cx="957091" cy="853211"/>
            </a:xfrm>
            <a:prstGeom prst="rect">
              <a:avLst/>
            </a:prstGeom>
          </p:spPr>
          <p:txBody>
            <a:bodyPr wrap="none">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cs typeface="Open Sans" panose="020B0606030504020204" pitchFamily="34" charset="0"/>
                </a:rPr>
                <a:t>添加标题</a:t>
              </a:r>
              <a:endParaRPr lang="en-US" sz="1400" b="1" dirty="0">
                <a:solidFill>
                  <a:prstClr val="black"/>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29" name="组合 28"/>
          <p:cNvGrpSpPr/>
          <p:nvPr/>
        </p:nvGrpSpPr>
        <p:grpSpPr>
          <a:xfrm>
            <a:off x="7567450" y="5055656"/>
            <a:ext cx="2477621" cy="896580"/>
            <a:chOff x="993342" y="2005844"/>
            <a:chExt cx="1725716" cy="2485476"/>
          </a:xfrm>
        </p:grpSpPr>
        <p:sp>
          <p:nvSpPr>
            <p:cNvPr id="30" name="Rectangle 4"/>
            <p:cNvSpPr/>
            <p:nvPr/>
          </p:nvSpPr>
          <p:spPr bwMode="auto">
            <a:xfrm>
              <a:off x="1075984" y="2443615"/>
              <a:ext cx="1643074" cy="2047705"/>
            </a:xfrm>
            <a:prstGeom prst="rect">
              <a:avLst/>
            </a:prstGeom>
          </p:spPr>
          <p:txBody>
            <a:bodyPr wrap="square">
              <a:spAutoFit/>
            </a:bodyPr>
            <a:lstStyle/>
            <a:p>
              <a:pPr algn="r">
                <a:lnSpc>
                  <a:spcPct val="150000"/>
                </a:lnSpc>
              </a:pPr>
              <a:r>
                <a:rPr lang="zh-CN" altLang="en-US" sz="1400" dirty="0">
                  <a:solidFill>
                    <a:prstClr val="black"/>
                  </a:solidFill>
                  <a:latin typeface="微软雅黑" panose="020B0503020204020204" pitchFamily="34" charset="-122"/>
                  <a:ea typeface="微软雅黑" panose="020B0503020204020204" pitchFamily="34" charset="-122"/>
                </a:rPr>
                <a:t>添加你的饿内容文字，添加你的饿内容文字，添加</a:t>
              </a:r>
              <a:r>
                <a:rPr lang="zh-CN" altLang="en-US" sz="1400">
                  <a:solidFill>
                    <a:prstClr val="black"/>
                  </a:solidFill>
                  <a:latin typeface="微软雅黑" panose="020B0503020204020204" pitchFamily="34" charset="-122"/>
                  <a:ea typeface="微软雅黑" panose="020B0503020204020204" pitchFamily="34" charset="-122"/>
                </a:rPr>
                <a:t>你的</a:t>
              </a:r>
              <a:endParaRPr lang="id-ID" altLang="zh-CN" sz="1400" dirty="0">
                <a:solidFill>
                  <a:prstClr val="black"/>
                </a:solidFill>
                <a:latin typeface="微软雅黑" panose="020B0503020204020204" pitchFamily="34" charset="-122"/>
                <a:ea typeface="微软雅黑" panose="020B0503020204020204" pitchFamily="34" charset="-122"/>
              </a:endParaRPr>
            </a:p>
          </p:txBody>
        </p:sp>
        <p:sp>
          <p:nvSpPr>
            <p:cNvPr id="31" name="Rectangle 5"/>
            <p:cNvSpPr/>
            <p:nvPr/>
          </p:nvSpPr>
          <p:spPr bwMode="auto">
            <a:xfrm>
              <a:off x="993342" y="2005844"/>
              <a:ext cx="957091" cy="853211"/>
            </a:xfrm>
            <a:prstGeom prst="rect">
              <a:avLst/>
            </a:prstGeom>
          </p:spPr>
          <p:txBody>
            <a:bodyPr wrap="none">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cs typeface="Open Sans" panose="020B0606030504020204" pitchFamily="34" charset="0"/>
                </a:rPr>
                <a:t>添加标题</a:t>
              </a:r>
              <a:endParaRPr lang="en-US" sz="1400" b="1" dirty="0">
                <a:solidFill>
                  <a:prstClr val="black"/>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32" name="组合 31"/>
          <p:cNvGrpSpPr/>
          <p:nvPr/>
        </p:nvGrpSpPr>
        <p:grpSpPr>
          <a:xfrm>
            <a:off x="8599328" y="2164896"/>
            <a:ext cx="2563972" cy="947915"/>
            <a:chOff x="933197" y="1863534"/>
            <a:chExt cx="1785861" cy="2627785"/>
          </a:xfrm>
        </p:grpSpPr>
        <p:sp>
          <p:nvSpPr>
            <p:cNvPr id="33" name="Rectangle 4"/>
            <p:cNvSpPr/>
            <p:nvPr/>
          </p:nvSpPr>
          <p:spPr bwMode="auto">
            <a:xfrm>
              <a:off x="1075984" y="2443614"/>
              <a:ext cx="1643074" cy="2047705"/>
            </a:xfrm>
            <a:prstGeom prst="rect">
              <a:avLst/>
            </a:prstGeom>
          </p:spPr>
          <p:txBody>
            <a:bodyPr wrap="square">
              <a:spAutoFit/>
            </a:bodyPr>
            <a:lstStyle/>
            <a:p>
              <a:pPr algn="r">
                <a:lnSpc>
                  <a:spcPct val="150000"/>
                </a:lnSpc>
              </a:pPr>
              <a:r>
                <a:rPr lang="zh-CN" altLang="en-US" sz="1400" dirty="0">
                  <a:solidFill>
                    <a:prstClr val="black"/>
                  </a:solidFill>
                  <a:latin typeface="微软雅黑" panose="020B0503020204020204" pitchFamily="34" charset="-122"/>
                  <a:ea typeface="微软雅黑" panose="020B0503020204020204" pitchFamily="34" charset="-122"/>
                </a:rPr>
                <a:t>添加你的饿内容文字，添加你的饿内容文字，添加</a:t>
              </a:r>
              <a:r>
                <a:rPr lang="zh-CN" altLang="en-US" sz="1400">
                  <a:solidFill>
                    <a:prstClr val="black"/>
                  </a:solidFill>
                  <a:latin typeface="微软雅黑" panose="020B0503020204020204" pitchFamily="34" charset="-122"/>
                  <a:ea typeface="微软雅黑" panose="020B0503020204020204" pitchFamily="34" charset="-122"/>
                </a:rPr>
                <a:t>你的</a:t>
              </a:r>
              <a:endParaRPr lang="id-ID" altLang="zh-CN" sz="1400" dirty="0">
                <a:solidFill>
                  <a:prstClr val="black"/>
                </a:solidFill>
                <a:latin typeface="微软雅黑" panose="020B0503020204020204" pitchFamily="34" charset="-122"/>
                <a:ea typeface="微软雅黑" panose="020B0503020204020204" pitchFamily="34" charset="-122"/>
              </a:endParaRPr>
            </a:p>
          </p:txBody>
        </p:sp>
        <p:sp>
          <p:nvSpPr>
            <p:cNvPr id="34" name="Rectangle 5"/>
            <p:cNvSpPr/>
            <p:nvPr/>
          </p:nvSpPr>
          <p:spPr bwMode="auto">
            <a:xfrm>
              <a:off x="933197" y="1863534"/>
              <a:ext cx="957091" cy="853211"/>
            </a:xfrm>
            <a:prstGeom prst="rect">
              <a:avLst/>
            </a:prstGeom>
          </p:spPr>
          <p:txBody>
            <a:bodyPr wrap="none">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cs typeface="Open Sans" panose="020B0606030504020204" pitchFamily="34" charset="0"/>
                </a:rPr>
                <a:t>添加标题</a:t>
              </a:r>
              <a:endParaRPr lang="en-US" sz="1400" b="1" dirty="0">
                <a:solidFill>
                  <a:prstClr val="black"/>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35" name="组合 34"/>
          <p:cNvGrpSpPr/>
          <p:nvPr/>
        </p:nvGrpSpPr>
        <p:grpSpPr>
          <a:xfrm>
            <a:off x="5142616" y="1357412"/>
            <a:ext cx="1449993" cy="1480412"/>
            <a:chOff x="10116778" y="2707908"/>
            <a:chExt cx="2953285" cy="2953285"/>
          </a:xfrm>
        </p:grpSpPr>
        <p:sp>
          <p:nvSpPr>
            <p:cNvPr id="36" name="椭圆 35"/>
            <p:cNvSpPr/>
            <p:nvPr/>
          </p:nvSpPr>
          <p:spPr>
            <a:xfrm>
              <a:off x="10116778" y="2707908"/>
              <a:ext cx="2953285" cy="2953285"/>
            </a:xfrm>
            <a:prstGeom prst="ellipse">
              <a:avLst/>
            </a:prstGeom>
            <a:gradFill>
              <a:gsLst>
                <a:gs pos="0">
                  <a:srgbClr val="0070C0"/>
                </a:gs>
                <a:gs pos="100000">
                  <a:srgbClr val="01559B"/>
                </a:gs>
              </a:gsLst>
              <a:lin ang="10200000" scaled="0"/>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56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7" name="Rectangle 5"/>
            <p:cNvSpPr/>
            <p:nvPr/>
          </p:nvSpPr>
          <p:spPr bwMode="auto">
            <a:xfrm>
              <a:off x="10709407" y="3312146"/>
              <a:ext cx="1688623" cy="172581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51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rPr>
                <a:t>推广</a:t>
              </a:r>
              <a:endParaRPr kumimoji="0" lang="en-US" altLang="zh-CN" sz="251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51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rPr>
                <a:t>方式</a:t>
              </a:r>
              <a:endParaRPr kumimoji="0" lang="en-US" altLang="zh-CN" sz="251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23" presetClass="entr" presetSubtype="288" fill="hold" grpId="0" nodeType="withEffect">
                                  <p:stCondLst>
                                    <p:cond delay="4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strVal val="4/3*#ppt_w"/>
                                          </p:val>
                                        </p:tav>
                                        <p:tav tm="100000">
                                          <p:val>
                                            <p:strVal val="#ppt_w"/>
                                          </p:val>
                                        </p:tav>
                                      </p:tavLst>
                                    </p:anim>
                                    <p:anim calcmode="lin" valueType="num">
                                      <p:cBhvr>
                                        <p:cTn id="13" dur="500" fill="hold"/>
                                        <p:tgtEl>
                                          <p:spTgt spid="6"/>
                                        </p:tgtEl>
                                        <p:attrNameLst>
                                          <p:attrName>ppt_h</p:attrName>
                                        </p:attrNameLst>
                                      </p:cBhvr>
                                      <p:tavLst>
                                        <p:tav tm="0">
                                          <p:val>
                                            <p:strVal val="4/3*#ppt_h"/>
                                          </p:val>
                                        </p:tav>
                                        <p:tav tm="100000">
                                          <p:val>
                                            <p:strVal val="#ppt_h"/>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8"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2" presetClass="entr" presetSubtype="4"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par>
                                <p:cTn id="38" presetID="22" presetClass="entr" presetSubtype="4"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par>
                                <p:cTn id="41" presetID="22" presetClass="entr" presetSubtype="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up)">
                                      <p:cBhvr>
                                        <p:cTn id="46" dur="500"/>
                                        <p:tgtEl>
                                          <p:spTgt spid="22"/>
                                        </p:tgtEl>
                                      </p:cBhvr>
                                    </p:animEffect>
                                  </p:childTnLst>
                                </p:cTn>
                              </p:par>
                            </p:childTnLst>
                          </p:cTn>
                        </p:par>
                        <p:par>
                          <p:cTn id="47" fill="hold">
                            <p:stCondLst>
                              <p:cond delay="3000"/>
                            </p:stCondLst>
                            <p:childTnLst>
                              <p:par>
                                <p:cTn id="48" presetID="14" presetClass="entr" presetSubtype="10"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randombar(horizontal)">
                                      <p:cBhvr>
                                        <p:cTn id="50" dur="500"/>
                                        <p:tgtEl>
                                          <p:spTgt spid="23"/>
                                        </p:tgtEl>
                                      </p:cBhvr>
                                    </p:animEffect>
                                  </p:childTnLst>
                                </p:cTn>
                              </p:par>
                              <p:par>
                                <p:cTn id="51" presetID="14" presetClass="entr" presetSubtype="1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randombar(horizontal)">
                                      <p:cBhvr>
                                        <p:cTn id="53" dur="500"/>
                                        <p:tgtEl>
                                          <p:spTgt spid="26"/>
                                        </p:tgtEl>
                                      </p:cBhvr>
                                    </p:animEffect>
                                  </p:childTnLst>
                                </p:cTn>
                              </p:par>
                              <p:par>
                                <p:cTn id="54" presetID="14" presetClass="entr" presetSubtype="1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randombar(horizontal)">
                                      <p:cBhvr>
                                        <p:cTn id="56" dur="500"/>
                                        <p:tgtEl>
                                          <p:spTgt spid="29"/>
                                        </p:tgtEl>
                                      </p:cBhvr>
                                    </p:animEffect>
                                  </p:childTnLst>
                                </p:cTn>
                              </p:par>
                              <p:par>
                                <p:cTn id="57" presetID="14" presetClass="entr" presetSubtype="1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备用图表</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 name="组合 5"/>
          <p:cNvGrpSpPr/>
          <p:nvPr/>
        </p:nvGrpSpPr>
        <p:grpSpPr bwMode="auto">
          <a:xfrm>
            <a:off x="1732465" y="1316768"/>
            <a:ext cx="1971275" cy="1972723"/>
            <a:chOff x="240911" y="2226573"/>
            <a:chExt cx="2037163" cy="1973094"/>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40911" y="2226573"/>
              <a:ext cx="2037163" cy="1578171"/>
            </a:xfrm>
            <a:prstGeom prst="rect">
              <a:avLst/>
            </a:prstGeom>
            <a:noFill/>
            <a:ln w="9525">
              <a:noFill/>
              <a:miter lim="800000"/>
              <a:headEnd/>
              <a:tailEnd/>
            </a:ln>
          </p:spPr>
        </p:pic>
        <p:sp>
          <p:nvSpPr>
            <p:cNvPr id="8" name="TextBox 11"/>
            <p:cNvSpPr txBox="1">
              <a:spLocks noChangeArrowheads="1"/>
            </p:cNvSpPr>
            <p:nvPr/>
          </p:nvSpPr>
          <p:spPr bwMode="auto">
            <a:xfrm>
              <a:off x="359796" y="3861049"/>
              <a:ext cx="1876007" cy="338618"/>
            </a:xfrm>
            <a:prstGeom prst="rect">
              <a:avLst/>
            </a:prstGeom>
            <a:noFill/>
            <a:ln w="9525">
              <a:noFill/>
              <a:miter lim="800000"/>
            </a:ln>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单击添加文字</a:t>
              </a:r>
            </a:p>
          </p:txBody>
        </p:sp>
      </p:grpSp>
      <p:grpSp>
        <p:nvGrpSpPr>
          <p:cNvPr id="9" name="组合 8"/>
          <p:cNvGrpSpPr/>
          <p:nvPr/>
        </p:nvGrpSpPr>
        <p:grpSpPr bwMode="auto">
          <a:xfrm>
            <a:off x="3693540" y="1316769"/>
            <a:ext cx="2159481" cy="1980577"/>
            <a:chOff x="2268129" y="2226575"/>
            <a:chExt cx="2231430" cy="1980524"/>
          </a:xfrm>
        </p:grpSpPr>
        <p:pic>
          <p:nvPicPr>
            <p:cNvPr id="10"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2411760" y="2226575"/>
              <a:ext cx="2058437" cy="1577834"/>
            </a:xfrm>
            <a:prstGeom prst="rect">
              <a:avLst/>
            </a:prstGeom>
            <a:noFill/>
            <a:ln w="9525">
              <a:noFill/>
              <a:miter lim="800000"/>
              <a:headEnd/>
              <a:tailEnd/>
            </a:ln>
          </p:spPr>
        </p:pic>
        <p:sp>
          <p:nvSpPr>
            <p:cNvPr id="11" name="TextBox 12"/>
            <p:cNvSpPr txBox="1">
              <a:spLocks noChangeArrowheads="1"/>
            </p:cNvSpPr>
            <p:nvPr/>
          </p:nvSpPr>
          <p:spPr bwMode="auto">
            <a:xfrm>
              <a:off x="2268129" y="3868554"/>
              <a:ext cx="2231430" cy="338545"/>
            </a:xfrm>
            <a:prstGeom prst="rect">
              <a:avLst/>
            </a:prstGeom>
            <a:noFill/>
            <a:ln w="9525">
              <a:noFill/>
              <a:miter lim="800000"/>
            </a:ln>
          </p:spPr>
          <p:txBody>
            <a:bodyPr wrap="square">
              <a:spAutoFit/>
            </a:bodyPr>
            <a:lstStyle/>
            <a:p>
              <a:pPr algn="ctr"/>
              <a:r>
                <a:rPr lang="zh-CN" altLang="en-US" sz="1600" dirty="0">
                  <a:solidFill>
                    <a:srgbClr val="01559B"/>
                  </a:solidFill>
                  <a:latin typeface="微软雅黑" panose="020B0503020204020204" pitchFamily="34" charset="-122"/>
                  <a:ea typeface="微软雅黑" panose="020B0503020204020204" pitchFamily="34" charset="-122"/>
                </a:rPr>
                <a:t>单击添加文字</a:t>
              </a:r>
            </a:p>
          </p:txBody>
        </p:sp>
      </p:grpSp>
      <p:grpSp>
        <p:nvGrpSpPr>
          <p:cNvPr id="12" name="组合 11"/>
          <p:cNvGrpSpPr/>
          <p:nvPr/>
        </p:nvGrpSpPr>
        <p:grpSpPr bwMode="auto">
          <a:xfrm>
            <a:off x="5922904" y="1316771"/>
            <a:ext cx="2159481" cy="1993829"/>
            <a:chOff x="4572000" y="2226573"/>
            <a:chExt cx="2232248" cy="1994204"/>
          </a:xfrm>
        </p:grpSpPr>
        <p:pic>
          <p:nvPicPr>
            <p:cNvPr id="13"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4572000" y="2226573"/>
              <a:ext cx="2232248" cy="1578171"/>
            </a:xfrm>
            <a:prstGeom prst="rect">
              <a:avLst/>
            </a:prstGeom>
            <a:noFill/>
            <a:ln w="9525">
              <a:noFill/>
              <a:miter lim="800000"/>
              <a:headEnd/>
              <a:tailEnd/>
            </a:ln>
          </p:spPr>
        </p:pic>
        <p:sp>
          <p:nvSpPr>
            <p:cNvPr id="14" name="TextBox 23"/>
            <p:cNvSpPr txBox="1">
              <a:spLocks noChangeArrowheads="1"/>
            </p:cNvSpPr>
            <p:nvPr/>
          </p:nvSpPr>
          <p:spPr bwMode="auto">
            <a:xfrm>
              <a:off x="4572000" y="3882159"/>
              <a:ext cx="2232248" cy="338618"/>
            </a:xfrm>
            <a:prstGeom prst="rect">
              <a:avLst/>
            </a:prstGeom>
            <a:noFill/>
            <a:ln w="9525">
              <a:noFill/>
              <a:miter lim="800000"/>
            </a:ln>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单击添加文字</a:t>
              </a:r>
            </a:p>
          </p:txBody>
        </p:sp>
      </p:grpSp>
      <p:grpSp>
        <p:nvGrpSpPr>
          <p:cNvPr id="15" name="组合 14"/>
          <p:cNvGrpSpPr/>
          <p:nvPr/>
        </p:nvGrpSpPr>
        <p:grpSpPr bwMode="auto">
          <a:xfrm>
            <a:off x="8082597" y="1316770"/>
            <a:ext cx="2263919" cy="1993826"/>
            <a:chOff x="6804084" y="2226575"/>
            <a:chExt cx="2340014" cy="1994201"/>
          </a:xfrm>
        </p:grpSpPr>
        <p:pic>
          <p:nvPicPr>
            <p:cNvPr id="16"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932533" y="2226575"/>
              <a:ext cx="2031957" cy="1578169"/>
            </a:xfrm>
            <a:prstGeom prst="rect">
              <a:avLst/>
            </a:prstGeom>
            <a:noFill/>
            <a:ln w="9525">
              <a:noFill/>
              <a:miter lim="800000"/>
              <a:headEnd/>
              <a:tailEnd/>
            </a:ln>
          </p:spPr>
        </p:pic>
        <p:sp>
          <p:nvSpPr>
            <p:cNvPr id="17" name="TextBox 15"/>
            <p:cNvSpPr txBox="1">
              <a:spLocks noChangeArrowheads="1"/>
            </p:cNvSpPr>
            <p:nvPr/>
          </p:nvSpPr>
          <p:spPr bwMode="auto">
            <a:xfrm>
              <a:off x="6804084" y="3882158"/>
              <a:ext cx="2340014" cy="338618"/>
            </a:xfrm>
            <a:prstGeom prst="rect">
              <a:avLst/>
            </a:prstGeom>
            <a:noFill/>
            <a:ln w="9525">
              <a:noFill/>
              <a:miter lim="800000"/>
            </a:ln>
          </p:spPr>
          <p:txBody>
            <a:bodyPr wrap="square">
              <a:spAutoFit/>
            </a:bodyPr>
            <a:lstStyle/>
            <a:p>
              <a:pPr algn="ctr"/>
              <a:r>
                <a:rPr lang="zh-CN" altLang="en-US" sz="1600" dirty="0">
                  <a:solidFill>
                    <a:srgbClr val="01559B"/>
                  </a:solidFill>
                  <a:latin typeface="微软雅黑" panose="020B0503020204020204" pitchFamily="34" charset="-122"/>
                  <a:ea typeface="微软雅黑" panose="020B0503020204020204" pitchFamily="34" charset="-122"/>
                </a:rPr>
                <a:t>单击添加文字</a:t>
              </a:r>
            </a:p>
          </p:txBody>
        </p:sp>
      </p:grpSp>
      <p:grpSp>
        <p:nvGrpSpPr>
          <p:cNvPr id="18" name="组合 17"/>
          <p:cNvGrpSpPr/>
          <p:nvPr/>
        </p:nvGrpSpPr>
        <p:grpSpPr bwMode="auto">
          <a:xfrm>
            <a:off x="1569504" y="3458314"/>
            <a:ext cx="2333037" cy="2012529"/>
            <a:chOff x="72639" y="4369294"/>
            <a:chExt cx="2410930" cy="2012395"/>
          </a:xfrm>
        </p:grpSpPr>
        <p:pic>
          <p:nvPicPr>
            <p:cNvPr id="19" name="图片 16"/>
            <p:cNvPicPr/>
            <p:nvPr/>
          </p:nvPicPr>
          <p:blipFill>
            <a:blip r:embed="rId7" cstate="print">
              <a:extLst>
                <a:ext uri="{28A0092B-C50C-407E-A947-70E740481C1C}">
                  <a14:useLocalDpi xmlns:a14="http://schemas.microsoft.com/office/drawing/2010/main" val="0"/>
                </a:ext>
              </a:extLst>
            </a:blip>
            <a:stretch>
              <a:fillRect/>
            </a:stretch>
          </p:blipFill>
          <p:spPr bwMode="auto">
            <a:xfrm>
              <a:off x="198696" y="4369294"/>
              <a:ext cx="2087144" cy="1563452"/>
            </a:xfrm>
            <a:prstGeom prst="rect">
              <a:avLst/>
            </a:prstGeom>
            <a:noFill/>
            <a:ln w="9525">
              <a:noFill/>
              <a:miter lim="800000"/>
              <a:headEnd/>
              <a:tailEnd/>
            </a:ln>
          </p:spPr>
        </p:pic>
        <p:sp>
          <p:nvSpPr>
            <p:cNvPr id="20" name="TextBox 17"/>
            <p:cNvSpPr txBox="1">
              <a:spLocks noChangeArrowheads="1"/>
            </p:cNvSpPr>
            <p:nvPr/>
          </p:nvSpPr>
          <p:spPr bwMode="auto">
            <a:xfrm>
              <a:off x="72639" y="6043158"/>
              <a:ext cx="2410930" cy="338531"/>
            </a:xfrm>
            <a:prstGeom prst="rect">
              <a:avLst/>
            </a:prstGeom>
            <a:noFill/>
            <a:ln w="9525">
              <a:noFill/>
              <a:miter lim="800000"/>
            </a:ln>
          </p:spPr>
          <p:txBody>
            <a:bodyPr wrap="square">
              <a:spAutoFit/>
            </a:bodyPr>
            <a:lstStyle/>
            <a:p>
              <a:pPr algn="ctr"/>
              <a:r>
                <a:rPr lang="zh-CN" altLang="en-US" sz="1600" dirty="0">
                  <a:solidFill>
                    <a:srgbClr val="01559B"/>
                  </a:solidFill>
                  <a:latin typeface="微软雅黑" panose="020B0503020204020204" pitchFamily="34" charset="-122"/>
                  <a:ea typeface="微软雅黑" panose="020B0503020204020204" pitchFamily="34" charset="-122"/>
                </a:rPr>
                <a:t>单击添加文字</a:t>
              </a:r>
            </a:p>
          </p:txBody>
        </p:sp>
      </p:grpSp>
      <p:grpSp>
        <p:nvGrpSpPr>
          <p:cNvPr id="21" name="组合 20"/>
          <p:cNvGrpSpPr/>
          <p:nvPr/>
        </p:nvGrpSpPr>
        <p:grpSpPr bwMode="auto">
          <a:xfrm>
            <a:off x="3693541" y="3458314"/>
            <a:ext cx="2159479" cy="1991458"/>
            <a:chOff x="2267060" y="4479127"/>
            <a:chExt cx="2233191" cy="1884077"/>
          </a:xfrm>
        </p:grpSpPr>
        <p:pic>
          <p:nvPicPr>
            <p:cNvPr id="22" name="图片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2388568" y="4479127"/>
              <a:ext cx="2039416" cy="1479248"/>
            </a:xfrm>
            <a:prstGeom prst="rect">
              <a:avLst/>
            </a:prstGeom>
            <a:noFill/>
            <a:ln w="9525">
              <a:noFill/>
              <a:miter lim="800000"/>
              <a:headEnd/>
              <a:tailEnd/>
            </a:ln>
          </p:spPr>
        </p:pic>
        <p:sp>
          <p:nvSpPr>
            <p:cNvPr id="23" name="TextBox 20"/>
            <p:cNvSpPr txBox="1">
              <a:spLocks noChangeArrowheads="1"/>
            </p:cNvSpPr>
            <p:nvPr/>
          </p:nvSpPr>
          <p:spPr bwMode="auto">
            <a:xfrm>
              <a:off x="2267060" y="6042905"/>
              <a:ext cx="2233191" cy="320299"/>
            </a:xfrm>
            <a:prstGeom prst="rect">
              <a:avLst/>
            </a:prstGeom>
            <a:noFill/>
            <a:ln w="9525">
              <a:noFill/>
              <a:miter lim="800000"/>
            </a:ln>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单击添加文字</a:t>
              </a:r>
            </a:p>
          </p:txBody>
        </p:sp>
      </p:grpSp>
      <p:grpSp>
        <p:nvGrpSpPr>
          <p:cNvPr id="24" name="组合 23"/>
          <p:cNvGrpSpPr/>
          <p:nvPr/>
        </p:nvGrpSpPr>
        <p:grpSpPr bwMode="auto">
          <a:xfrm>
            <a:off x="5853020" y="3458311"/>
            <a:ext cx="2229364" cy="1991040"/>
            <a:chOff x="4499761" y="4368800"/>
            <a:chExt cx="2304487" cy="1991185"/>
          </a:xfrm>
        </p:grpSpPr>
        <p:pic>
          <p:nvPicPr>
            <p:cNvPr id="25" name="图片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4572000" y="4368800"/>
              <a:ext cx="2232248" cy="1580472"/>
            </a:xfrm>
            <a:prstGeom prst="rect">
              <a:avLst/>
            </a:prstGeom>
            <a:noFill/>
            <a:ln w="9525">
              <a:noFill/>
              <a:miter lim="800000"/>
              <a:headEnd/>
              <a:tailEnd/>
            </a:ln>
          </p:spPr>
        </p:pic>
        <p:sp>
          <p:nvSpPr>
            <p:cNvPr id="26" name="TextBox 22"/>
            <p:cNvSpPr txBox="1">
              <a:spLocks noChangeArrowheads="1"/>
            </p:cNvSpPr>
            <p:nvPr/>
          </p:nvSpPr>
          <p:spPr bwMode="auto">
            <a:xfrm>
              <a:off x="4499761" y="6021406"/>
              <a:ext cx="2304486" cy="338579"/>
            </a:xfrm>
            <a:prstGeom prst="rect">
              <a:avLst/>
            </a:prstGeom>
            <a:noFill/>
            <a:ln w="9525">
              <a:noFill/>
              <a:miter lim="800000"/>
            </a:ln>
          </p:spPr>
          <p:txBody>
            <a:bodyPr wrap="square">
              <a:spAutoFit/>
            </a:bodyPr>
            <a:lstStyle/>
            <a:p>
              <a:pPr algn="ctr"/>
              <a:r>
                <a:rPr lang="zh-CN" altLang="en-US" sz="1600" dirty="0">
                  <a:solidFill>
                    <a:srgbClr val="01559B"/>
                  </a:solidFill>
                  <a:latin typeface="微软雅黑" panose="020B0503020204020204" pitchFamily="34" charset="-122"/>
                  <a:ea typeface="微软雅黑" panose="020B0503020204020204" pitchFamily="34" charset="-122"/>
                </a:rPr>
                <a:t>单击添加文字</a:t>
              </a:r>
            </a:p>
          </p:txBody>
        </p:sp>
      </p:grpSp>
      <p:grpSp>
        <p:nvGrpSpPr>
          <p:cNvPr id="27" name="组合 26"/>
          <p:cNvGrpSpPr/>
          <p:nvPr/>
        </p:nvGrpSpPr>
        <p:grpSpPr bwMode="auto">
          <a:xfrm>
            <a:off x="8082603" y="3458308"/>
            <a:ext cx="2263705" cy="1991044"/>
            <a:chOff x="6804019" y="4368845"/>
            <a:chExt cx="2339866" cy="1991144"/>
          </a:xfrm>
        </p:grpSpPr>
        <p:pic>
          <p:nvPicPr>
            <p:cNvPr id="28" name="图片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bwMode="auto">
            <a:xfrm>
              <a:off x="6932469" y="4368845"/>
              <a:ext cx="2032021" cy="1580435"/>
            </a:xfrm>
            <a:prstGeom prst="rect">
              <a:avLst/>
            </a:prstGeom>
            <a:noFill/>
            <a:ln w="9525">
              <a:noFill/>
              <a:miter lim="800000"/>
              <a:headEnd/>
              <a:tailEnd/>
            </a:ln>
          </p:spPr>
        </p:pic>
        <p:sp>
          <p:nvSpPr>
            <p:cNvPr id="29" name="TextBox 24"/>
            <p:cNvSpPr txBox="1">
              <a:spLocks noChangeArrowheads="1"/>
            </p:cNvSpPr>
            <p:nvPr/>
          </p:nvSpPr>
          <p:spPr bwMode="auto">
            <a:xfrm>
              <a:off x="6804019" y="6021418"/>
              <a:ext cx="2339866" cy="338571"/>
            </a:xfrm>
            <a:prstGeom prst="rect">
              <a:avLst/>
            </a:prstGeom>
            <a:noFill/>
            <a:ln w="9525">
              <a:noFill/>
              <a:miter lim="800000"/>
            </a:ln>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单击添加文字</a:t>
              </a:r>
            </a:p>
          </p:txBody>
        </p:sp>
      </p:grpSp>
      <p:sp>
        <p:nvSpPr>
          <p:cNvPr id="30" name="TextBox 5"/>
          <p:cNvSpPr txBox="1"/>
          <p:nvPr/>
        </p:nvSpPr>
        <p:spPr>
          <a:xfrm>
            <a:off x="1207062" y="5719227"/>
            <a:ext cx="9882289" cy="800437"/>
          </a:xfrm>
          <a:prstGeom prst="rect">
            <a:avLst/>
          </a:prstGeom>
          <a:noFill/>
        </p:spPr>
        <p:txBody>
          <a:bodyPr wrap="square" lIns="121880" tIns="60941" rIns="121880" bIns="60941" rtlCol="0">
            <a:spAutoFit/>
          </a:bodyPr>
          <a:lstStyle/>
          <a:p>
            <a:pPr>
              <a:lnSpc>
                <a:spcPct val="150000"/>
              </a:lnSpc>
            </a:pPr>
            <a:r>
              <a:rPr lang="zh-CN" altLang="en-US" sz="1465" dirty="0">
                <a:solidFill>
                  <a:srgbClr val="3C1F17"/>
                </a:solidFill>
                <a:latin typeface="微软雅黑" panose="020B0503020204020204" pitchFamily="34" charset="-122"/>
                <a:ea typeface="微软雅黑" panose="020B0503020204020204" pitchFamily="34" charset="-122"/>
              </a:rPr>
              <a:t>单击此处添加对图片的说明文字单击此处添加对图片的说明文字单击此处添加对图片的说明文字单击此处添加对图片的说明文字单击此处添加对图片的说明文字</a:t>
            </a:r>
            <a:r>
              <a:rPr lang="en-US" altLang="zh-CN" sz="1465" dirty="0">
                <a:solidFill>
                  <a:srgbClr val="3C1F17"/>
                </a:solidFill>
                <a:latin typeface="微软雅黑" panose="020B0503020204020204" pitchFamily="34" charset="-122"/>
                <a:ea typeface="微软雅黑" panose="020B0503020204020204" pitchFamily="34" charset="-122"/>
              </a:rPr>
              <a:t>.</a:t>
            </a:r>
            <a:r>
              <a:rPr lang="zh-CN" altLang="en-US" sz="1465" dirty="0">
                <a:solidFill>
                  <a:srgbClr val="3C1F17"/>
                </a:solidFill>
                <a:latin typeface="微软雅黑" panose="020B0503020204020204" pitchFamily="34" charset="-122"/>
                <a:ea typeface="微软雅黑" panose="020B0503020204020204" pitchFamily="34" charset="-122"/>
              </a:rPr>
              <a:t>单击此处添加对图片的说明文字单击此处添加对图片</a:t>
            </a:r>
            <a:r>
              <a:rPr lang="zh-CN" altLang="en-US" sz="1465">
                <a:solidFill>
                  <a:srgbClr val="3C1F17"/>
                </a:solidFill>
                <a:latin typeface="微软雅黑" panose="020B0503020204020204" pitchFamily="34" charset="-122"/>
                <a:ea typeface="微软雅黑" panose="020B0503020204020204" pitchFamily="34" charset="-122"/>
              </a:rPr>
              <a:t>的说明</a:t>
            </a:r>
            <a:endParaRPr lang="zh-CN" altLang="en-US" sz="1465" dirty="0">
              <a:solidFill>
                <a:srgbClr val="3C1F17"/>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8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4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16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797300"/>
            <a:ext cx="12192000" cy="3060700"/>
          </a:xfrm>
          <a:prstGeom prst="rect">
            <a:avLst/>
          </a:prstGeom>
          <a:gradFill>
            <a:gsLst>
              <a:gs pos="0">
                <a:srgbClr val="0070C0"/>
              </a:gs>
              <a:gs pos="100000">
                <a:srgbClr val="1529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公司简介</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4"/>
          <p:cNvSpPr txBox="1"/>
          <p:nvPr/>
        </p:nvSpPr>
        <p:spPr>
          <a:xfrm>
            <a:off x="1579430" y="4178602"/>
            <a:ext cx="8704192" cy="2010754"/>
          </a:xfrm>
          <a:prstGeom prst="rect">
            <a:avLst/>
          </a:prstGeom>
          <a:noFill/>
        </p:spPr>
        <p:txBody>
          <a:bodyPr wrap="square" lIns="71067" tIns="35534" rIns="71067" bIns="35534"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1400" dirty="0">
                <a:solidFill>
                  <a:schemeClr val="bg1"/>
                </a:solidFill>
              </a:rPr>
              <a:t>        </a:t>
            </a:r>
            <a:r>
              <a:rPr lang="zh-CN" altLang="zh-CN" sz="1400" dirty="0">
                <a:solidFill>
                  <a:schemeClr val="bg1"/>
                </a:solidFill>
              </a:rPr>
              <a:t>公司自成立以来，以“策略先行，经营致胜，管理为本”的商业推广理念，一步一个脚印发展成为东莞同类企业中经营范围最广、在行业内颇具影响力的企业。公司自成立以来，以“策略先行，经营致胜，管理为本”的商业推广理念，一步一个脚印发展成为东莞同类企业中经营范围最广、在行业内颇具影响力的企业。公司自成立以来，以“策略先行，经营致胜，管理为本”的商业推广理念，一步一个脚印发展成为东莞同类企业中经营范围最广、在行业内颇具影响力的企业。公司自成立以来，以“策略先行，经营致胜，管理为本”的商业推广理念，一步一个脚印发展成为东莞同类企业中经营范围最广、在行业内颇具影响力的企业。</a:t>
            </a:r>
            <a:endParaRPr lang="zh-CN" altLang="en-US" sz="1400" dirty="0">
              <a:solidFill>
                <a:schemeClr val="bg1"/>
              </a:solidFill>
            </a:endParaRPr>
          </a:p>
        </p:txBody>
      </p:sp>
      <p:sp>
        <p:nvSpPr>
          <p:cNvPr id="7" name="矩形 6"/>
          <p:cNvSpPr/>
          <p:nvPr/>
        </p:nvSpPr>
        <p:spPr>
          <a:xfrm>
            <a:off x="200053" y="1070274"/>
            <a:ext cx="1985211" cy="24803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67" tIns="35534" rIns="71067" bIns="35534" rtlCol="0" anchor="ctr"/>
          <a:lstStyle/>
          <a:p>
            <a:pPr algn="ctr"/>
            <a:endParaRPr lang="zh-CN" altLang="en-US"/>
          </a:p>
        </p:txBody>
      </p:sp>
      <p:sp>
        <p:nvSpPr>
          <p:cNvPr id="8" name="矩形 7"/>
          <p:cNvSpPr/>
          <p:nvPr/>
        </p:nvSpPr>
        <p:spPr>
          <a:xfrm>
            <a:off x="2185265" y="1070274"/>
            <a:ext cx="2526629" cy="248034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1067" tIns="35534" rIns="71067" bIns="35534" rtlCol="0" anchor="ctr"/>
          <a:lstStyle/>
          <a:p>
            <a:pPr algn="ctr"/>
            <a:endParaRPr lang="zh-CN" altLang="en-US"/>
          </a:p>
        </p:txBody>
      </p:sp>
      <p:sp>
        <p:nvSpPr>
          <p:cNvPr id="9" name="矩形 8"/>
          <p:cNvSpPr/>
          <p:nvPr/>
        </p:nvSpPr>
        <p:spPr>
          <a:xfrm>
            <a:off x="4711895" y="1057151"/>
            <a:ext cx="2997004" cy="2480340"/>
          </a:xfrm>
          <a:prstGeom prst="rect">
            <a:avLst/>
          </a:prstGeom>
          <a:gradFill>
            <a:gsLst>
              <a:gs pos="0">
                <a:srgbClr val="0070C0"/>
              </a:gs>
              <a:gs pos="100000">
                <a:srgbClr val="01559B"/>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71067" tIns="35534" rIns="71067" bIns="35534" rtlCol="0" anchor="ctr"/>
          <a:lstStyle/>
          <a:p>
            <a:pPr algn="ctr"/>
            <a:endParaRPr lang="zh-CN" altLang="en-US">
              <a:solidFill>
                <a:srgbClr val="CC0000"/>
              </a:solidFill>
            </a:endParaRPr>
          </a:p>
        </p:txBody>
      </p:sp>
      <p:sp>
        <p:nvSpPr>
          <p:cNvPr id="10" name="矩形 9"/>
          <p:cNvSpPr/>
          <p:nvPr/>
        </p:nvSpPr>
        <p:spPr>
          <a:xfrm>
            <a:off x="7708900" y="1057150"/>
            <a:ext cx="3924300" cy="248034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1067" tIns="35534" rIns="71067" bIns="35534" rtlCol="0" anchor="ctr"/>
          <a:lstStyle/>
          <a:p>
            <a:pPr algn="ctr"/>
            <a:endParaRPr lang="zh-CN" altLang="en-US"/>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222" y="1711942"/>
            <a:ext cx="1870480" cy="1094757"/>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p:tgtEl>
                                          <p:spTgt spid="6"/>
                                        </p:tgtEl>
                                        <p:attrNameLst>
                                          <p:attrName>ppt_y</p:attrName>
                                        </p:attrNameLst>
                                      </p:cBhvr>
                                      <p:tavLst>
                                        <p:tav tm="0">
                                          <p:val>
                                            <p:strVal val="#ppt_y+#ppt_h*1.125000"/>
                                          </p:val>
                                        </p:tav>
                                        <p:tav tm="100000">
                                          <p:val>
                                            <p:strVal val="#ppt_y"/>
                                          </p:val>
                                        </p:tav>
                                      </p:tavLst>
                                    </p:anim>
                                    <p:animEffect transition="in" filter="wipe(up)">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P spid="7" grpId="0" animBg="1"/>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1559B"/>
          </a:solidFill>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937" y="0"/>
            <a:ext cx="7196325" cy="6858000"/>
          </a:xfrm>
          <a:prstGeom prst="rect">
            <a:avLst/>
          </a:prstGeom>
        </p:spPr>
      </p:pic>
      <p:sp>
        <p:nvSpPr>
          <p:cNvPr id="6" name="文本框 5"/>
          <p:cNvSpPr txBox="1"/>
          <p:nvPr/>
        </p:nvSpPr>
        <p:spPr>
          <a:xfrm>
            <a:off x="1409700" y="2641600"/>
            <a:ext cx="7416800" cy="1015663"/>
          </a:xfrm>
          <a:prstGeom prst="rect">
            <a:avLst/>
          </a:prstGeom>
          <a:noFill/>
        </p:spPr>
        <p:txBody>
          <a:bodyPr wrap="square" rtlCol="0">
            <a:spAutoFit/>
          </a:bodyPr>
          <a:lstStyle/>
          <a:p>
            <a:r>
              <a:rPr lang="zh-CN" altLang="en-US" sz="6000" b="1">
                <a:solidFill>
                  <a:prstClr val="white"/>
                </a:solidFill>
                <a:latin typeface="微软雅黑" panose="020B0503020204020204" pitchFamily="34" charset="-122"/>
                <a:ea typeface="微软雅黑" panose="020B0503020204020204" pitchFamily="34" charset="-122"/>
              </a:rPr>
              <a:t>介绍完毕 感谢收看！</a:t>
            </a:r>
          </a:p>
        </p:txBody>
      </p:sp>
      <p:sp>
        <p:nvSpPr>
          <p:cNvPr id="7" name="文本框 6"/>
          <p:cNvSpPr txBox="1"/>
          <p:nvPr/>
        </p:nvSpPr>
        <p:spPr>
          <a:xfrm>
            <a:off x="1587500" y="3606463"/>
            <a:ext cx="6633462" cy="584775"/>
          </a:xfrm>
          <a:prstGeom prst="rect">
            <a:avLst/>
          </a:prstGeom>
          <a:noFill/>
        </p:spPr>
        <p:txBody>
          <a:bodyPr wrap="square" rtlCol="0">
            <a:spAutoFit/>
          </a:bodyPr>
          <a:lstStyle/>
          <a:p>
            <a:r>
              <a:rPr lang="zh-CN" altLang="en-US" sz="3200">
                <a:solidFill>
                  <a:prstClr val="white"/>
                </a:solidFill>
                <a:latin typeface="微软雅黑" panose="020B0503020204020204" pitchFamily="34" charset="-122"/>
                <a:ea typeface="微软雅黑" panose="020B0503020204020204" pitchFamily="34" charset="-122"/>
              </a:rPr>
              <a:t>公司企业简介暨产品推广宣传</a:t>
            </a:r>
            <a:r>
              <a:rPr lang="en-US" altLang="zh-CN" sz="3200">
                <a:solidFill>
                  <a:prstClr val="white"/>
                </a:solidFill>
                <a:latin typeface="微软雅黑" panose="020B0503020204020204" pitchFamily="34" charset="-122"/>
                <a:ea typeface="微软雅黑" panose="020B0503020204020204" pitchFamily="34" charset="-122"/>
              </a:rPr>
              <a:t>PPT</a:t>
            </a:r>
            <a:endParaRPr lang="zh-CN" altLang="en-US" sz="3200">
              <a:solidFill>
                <a:prstClr val="white"/>
              </a:solidFill>
              <a:latin typeface="微软雅黑" panose="020B0503020204020204" pitchFamily="34" charset="-122"/>
              <a:ea typeface="微软雅黑" panose="020B0503020204020204" pitchFamily="34" charset="-122"/>
            </a:endParaRPr>
          </a:p>
        </p:txBody>
      </p:sp>
      <p:sp>
        <p:nvSpPr>
          <p:cNvPr id="9" name="Freeform 14"/>
          <p:cNvSpPr>
            <a:spLocks noEditPoints="1"/>
          </p:cNvSpPr>
          <p:nvPr/>
        </p:nvSpPr>
        <p:spPr>
          <a:xfrm>
            <a:off x="10202419" y="308370"/>
            <a:ext cx="1369590" cy="624725"/>
          </a:xfrm>
          <a:custGeom>
            <a:avLst/>
            <a:gdLst/>
            <a:ahLst/>
            <a:cxnLst>
              <a:cxn ang="0">
                <a:pos x="91395" y="619352"/>
              </a:cxn>
              <a:cxn ang="0">
                <a:pos x="207924" y="710456"/>
              </a:cxn>
              <a:cxn ang="0">
                <a:pos x="91395" y="619352"/>
              </a:cxn>
              <a:cxn ang="0">
                <a:pos x="108913" y="550450"/>
              </a:cxn>
              <a:cxn ang="0">
                <a:pos x="217825" y="591791"/>
              </a:cxn>
              <a:cxn ang="0">
                <a:pos x="147756" y="662990"/>
              </a:cxn>
              <a:cxn ang="0">
                <a:pos x="55599" y="627773"/>
              </a:cxn>
              <a:cxn ang="0">
                <a:pos x="44174" y="522889"/>
              </a:cxn>
              <a:cxn ang="0">
                <a:pos x="264285" y="710456"/>
              </a:cxn>
              <a:cxn ang="0">
                <a:pos x="229250" y="543560"/>
              </a:cxn>
              <a:cxn ang="0">
                <a:pos x="415849" y="557340"/>
              </a:cxn>
              <a:cxn ang="0">
                <a:pos x="338163" y="708159"/>
              </a:cxn>
              <a:cxn ang="0">
                <a:pos x="279517" y="710456"/>
              </a:cxn>
              <a:cxn ang="0">
                <a:pos x="377006" y="593322"/>
              </a:cxn>
              <a:cxn ang="0">
                <a:pos x="439459" y="685192"/>
              </a:cxn>
              <a:cxn ang="0">
                <a:pos x="524000" y="611696"/>
              </a:cxn>
              <a:cxn ang="0">
                <a:pos x="594070" y="687488"/>
              </a:cxn>
              <a:cxn ang="0">
                <a:pos x="632151" y="654569"/>
              </a:cxn>
              <a:cxn ang="0">
                <a:pos x="808087" y="674474"/>
              </a:cxn>
              <a:cxn ang="0">
                <a:pos x="804279" y="539732"/>
              </a:cxn>
              <a:cxn ang="0">
                <a:pos x="759343" y="670646"/>
              </a:cxn>
              <a:cxn ang="0">
                <a:pos x="808087" y="674474"/>
              </a:cxn>
              <a:cxn ang="0">
                <a:pos x="955081" y="666052"/>
              </a:cxn>
              <a:cxn ang="0">
                <a:pos x="903290" y="670646"/>
              </a:cxn>
              <a:cxn ang="0">
                <a:pos x="853023" y="610165"/>
              </a:cxn>
              <a:cxn ang="0">
                <a:pos x="1009157" y="669880"/>
              </a:cxn>
              <a:cxn ang="0">
                <a:pos x="1147011" y="682129"/>
              </a:cxn>
              <a:cxn ang="0">
                <a:pos x="1130255" y="550450"/>
              </a:cxn>
              <a:cxn ang="0">
                <a:pos x="1079226" y="642319"/>
              </a:cxn>
              <a:cxn ang="0">
                <a:pos x="1319139" y="615524"/>
              </a:cxn>
              <a:cxn ang="0">
                <a:pos x="1284866" y="695144"/>
              </a:cxn>
              <a:cxn ang="0">
                <a:pos x="1245261" y="700503"/>
              </a:cxn>
              <a:cxn ang="0">
                <a:pos x="1214034" y="702034"/>
              </a:cxn>
              <a:cxn ang="0">
                <a:pos x="1212511" y="637726"/>
              </a:cxn>
              <a:cxn ang="0">
                <a:pos x="1184331" y="602509"/>
              </a:cxn>
              <a:cxn ang="0">
                <a:pos x="1260494" y="528248"/>
              </a:cxn>
              <a:cxn ang="0">
                <a:pos x="1320662" y="691316"/>
              </a:cxn>
              <a:cxn ang="0">
                <a:pos x="1322947" y="534373"/>
              </a:cxn>
              <a:cxn ang="0">
                <a:pos x="1292482" y="602509"/>
              </a:cxn>
              <a:cxn ang="0">
                <a:pos x="1231552" y="540498"/>
              </a:cxn>
              <a:cxn ang="0">
                <a:pos x="1450139" y="602509"/>
              </a:cxn>
              <a:cxn ang="0">
                <a:pos x="1568953" y="599447"/>
              </a:cxn>
              <a:cxn ang="0">
                <a:pos x="1515639" y="624711"/>
              </a:cxn>
              <a:cxn ang="0">
                <a:pos x="1472988" y="708925"/>
              </a:cxn>
              <a:cxn ang="0">
                <a:pos x="1452424" y="624711"/>
              </a:cxn>
              <a:cxn ang="0">
                <a:pos x="1432621" y="630070"/>
              </a:cxn>
              <a:cxn ang="0">
                <a:pos x="1392255" y="529780"/>
              </a:cxn>
              <a:cxn ang="0">
                <a:pos x="1538488" y="649210"/>
              </a:cxn>
              <a:cxn ang="0">
                <a:pos x="1451662" y="700503"/>
              </a:cxn>
              <a:cxn ang="0">
                <a:pos x="300843" y="438676"/>
              </a:cxn>
              <a:cxn ang="0">
                <a:pos x="538471" y="446332"/>
              </a:cxn>
              <a:cxn ang="0">
                <a:pos x="490488" y="372836"/>
              </a:cxn>
              <a:cxn ang="0">
                <a:pos x="990116" y="205940"/>
              </a:cxn>
              <a:cxn ang="0">
                <a:pos x="856069" y="388913"/>
              </a:cxn>
              <a:cxn ang="0">
                <a:pos x="1091412" y="138569"/>
              </a:cxn>
              <a:cxn ang="0">
                <a:pos x="1006110" y="407287"/>
              </a:cxn>
              <a:cxn ang="0">
                <a:pos x="1629883" y="222783"/>
              </a:cxn>
              <a:cxn ang="0">
                <a:pos x="1379308" y="222783"/>
              </a:cxn>
              <a:cxn ang="0">
                <a:pos x="1438714" y="34451"/>
              </a:cxn>
            </a:cxnLst>
            <a:rect l="0" t="0" r="0" b="0"/>
            <a:pathLst>
              <a:path w="2140" h="970">
                <a:moveTo>
                  <a:pt x="2" y="614"/>
                </a:moveTo>
                <a:lnTo>
                  <a:pt x="2132" y="614"/>
                </a:lnTo>
                <a:lnTo>
                  <a:pt x="2132" y="970"/>
                </a:lnTo>
                <a:lnTo>
                  <a:pt x="2" y="970"/>
                </a:lnTo>
                <a:lnTo>
                  <a:pt x="2" y="614"/>
                </a:lnTo>
                <a:close/>
                <a:moveTo>
                  <a:pt x="120" y="809"/>
                </a:moveTo>
                <a:lnTo>
                  <a:pt x="120" y="791"/>
                </a:lnTo>
                <a:lnTo>
                  <a:pt x="261" y="791"/>
                </a:lnTo>
                <a:lnTo>
                  <a:pt x="261" y="808"/>
                </a:lnTo>
                <a:cubicBezTo>
                  <a:pt x="250" y="835"/>
                  <a:pt x="234" y="859"/>
                  <a:pt x="210" y="878"/>
                </a:cubicBezTo>
                <a:cubicBezTo>
                  <a:pt x="232" y="892"/>
                  <a:pt x="258" y="902"/>
                  <a:pt x="289" y="908"/>
                </a:cubicBezTo>
                <a:cubicBezTo>
                  <a:pt x="283" y="915"/>
                  <a:pt x="277" y="922"/>
                  <a:pt x="273" y="928"/>
                </a:cubicBezTo>
                <a:cubicBezTo>
                  <a:pt x="242" y="919"/>
                  <a:pt x="215" y="907"/>
                  <a:pt x="193" y="891"/>
                </a:cubicBezTo>
                <a:cubicBezTo>
                  <a:pt x="170" y="907"/>
                  <a:pt x="141" y="920"/>
                  <a:pt x="107" y="930"/>
                </a:cubicBezTo>
                <a:cubicBezTo>
                  <a:pt x="102" y="924"/>
                  <a:pt x="98" y="918"/>
                  <a:pt x="93" y="912"/>
                </a:cubicBezTo>
                <a:cubicBezTo>
                  <a:pt x="127" y="903"/>
                  <a:pt x="155" y="892"/>
                  <a:pt x="177" y="878"/>
                </a:cubicBezTo>
                <a:cubicBezTo>
                  <a:pt x="157" y="859"/>
                  <a:pt x="142" y="836"/>
                  <a:pt x="133" y="809"/>
                </a:cubicBezTo>
                <a:lnTo>
                  <a:pt x="120" y="809"/>
                </a:lnTo>
                <a:close/>
                <a:moveTo>
                  <a:pt x="229" y="710"/>
                </a:moveTo>
                <a:lnTo>
                  <a:pt x="162" y="710"/>
                </a:lnTo>
                <a:lnTo>
                  <a:pt x="162" y="721"/>
                </a:lnTo>
                <a:cubicBezTo>
                  <a:pt x="162" y="749"/>
                  <a:pt x="148" y="771"/>
                  <a:pt x="120" y="787"/>
                </a:cubicBezTo>
                <a:cubicBezTo>
                  <a:pt x="115" y="781"/>
                  <a:pt x="110" y="776"/>
                  <a:pt x="105" y="771"/>
                </a:cubicBezTo>
                <a:cubicBezTo>
                  <a:pt x="130" y="758"/>
                  <a:pt x="143" y="741"/>
                  <a:pt x="143" y="719"/>
                </a:cubicBezTo>
                <a:lnTo>
                  <a:pt x="143" y="691"/>
                </a:lnTo>
                <a:lnTo>
                  <a:pt x="249" y="691"/>
                </a:lnTo>
                <a:lnTo>
                  <a:pt x="249" y="742"/>
                </a:lnTo>
                <a:cubicBezTo>
                  <a:pt x="249" y="750"/>
                  <a:pt x="252" y="754"/>
                  <a:pt x="260" y="754"/>
                </a:cubicBezTo>
                <a:lnTo>
                  <a:pt x="289" y="754"/>
                </a:lnTo>
                <a:cubicBezTo>
                  <a:pt x="288" y="761"/>
                  <a:pt x="287" y="767"/>
                  <a:pt x="286" y="773"/>
                </a:cubicBezTo>
                <a:lnTo>
                  <a:pt x="254" y="773"/>
                </a:lnTo>
                <a:cubicBezTo>
                  <a:pt x="237" y="773"/>
                  <a:pt x="229" y="764"/>
                  <a:pt x="229" y="746"/>
                </a:cubicBezTo>
                <a:lnTo>
                  <a:pt x="229" y="710"/>
                </a:lnTo>
                <a:close/>
                <a:moveTo>
                  <a:pt x="238" y="809"/>
                </a:moveTo>
                <a:lnTo>
                  <a:pt x="152" y="809"/>
                </a:lnTo>
                <a:cubicBezTo>
                  <a:pt x="161" y="832"/>
                  <a:pt x="175" y="851"/>
                  <a:pt x="194" y="866"/>
                </a:cubicBezTo>
                <a:cubicBezTo>
                  <a:pt x="214" y="850"/>
                  <a:pt x="229" y="831"/>
                  <a:pt x="238" y="809"/>
                </a:cubicBezTo>
                <a:close/>
                <a:moveTo>
                  <a:pt x="73" y="820"/>
                </a:moveTo>
                <a:cubicBezTo>
                  <a:pt x="80" y="823"/>
                  <a:pt x="86" y="826"/>
                  <a:pt x="93" y="828"/>
                </a:cubicBezTo>
                <a:cubicBezTo>
                  <a:pt x="80" y="866"/>
                  <a:pt x="70" y="899"/>
                  <a:pt x="61" y="927"/>
                </a:cubicBezTo>
                <a:lnTo>
                  <a:pt x="39" y="919"/>
                </a:lnTo>
                <a:cubicBezTo>
                  <a:pt x="50" y="891"/>
                  <a:pt x="61" y="858"/>
                  <a:pt x="73" y="820"/>
                </a:cubicBezTo>
                <a:close/>
                <a:moveTo>
                  <a:pt x="48" y="748"/>
                </a:moveTo>
                <a:cubicBezTo>
                  <a:pt x="60" y="756"/>
                  <a:pt x="75" y="768"/>
                  <a:pt x="93" y="782"/>
                </a:cubicBezTo>
                <a:cubicBezTo>
                  <a:pt x="88" y="789"/>
                  <a:pt x="83" y="794"/>
                  <a:pt x="79" y="799"/>
                </a:cubicBezTo>
                <a:cubicBezTo>
                  <a:pt x="59" y="782"/>
                  <a:pt x="45" y="770"/>
                  <a:pt x="36" y="762"/>
                </a:cubicBezTo>
                <a:lnTo>
                  <a:pt x="48" y="748"/>
                </a:lnTo>
                <a:close/>
                <a:moveTo>
                  <a:pt x="58" y="683"/>
                </a:moveTo>
                <a:cubicBezTo>
                  <a:pt x="74" y="695"/>
                  <a:pt x="89" y="707"/>
                  <a:pt x="103" y="719"/>
                </a:cubicBezTo>
                <a:cubicBezTo>
                  <a:pt x="97" y="725"/>
                  <a:pt x="92" y="730"/>
                  <a:pt x="88" y="735"/>
                </a:cubicBezTo>
                <a:cubicBezTo>
                  <a:pt x="73" y="721"/>
                  <a:pt x="59" y="709"/>
                  <a:pt x="45" y="697"/>
                </a:cubicBezTo>
                <a:lnTo>
                  <a:pt x="58" y="683"/>
                </a:lnTo>
                <a:close/>
                <a:moveTo>
                  <a:pt x="367" y="928"/>
                </a:moveTo>
                <a:lnTo>
                  <a:pt x="347" y="928"/>
                </a:lnTo>
                <a:lnTo>
                  <a:pt x="347" y="797"/>
                </a:lnTo>
                <a:cubicBezTo>
                  <a:pt x="335" y="811"/>
                  <a:pt x="321" y="825"/>
                  <a:pt x="307" y="838"/>
                </a:cubicBezTo>
                <a:cubicBezTo>
                  <a:pt x="303" y="832"/>
                  <a:pt x="299" y="826"/>
                  <a:pt x="294" y="819"/>
                </a:cubicBezTo>
                <a:cubicBezTo>
                  <a:pt x="327" y="792"/>
                  <a:pt x="353" y="762"/>
                  <a:pt x="371" y="728"/>
                </a:cubicBezTo>
                <a:lnTo>
                  <a:pt x="301" y="728"/>
                </a:lnTo>
                <a:lnTo>
                  <a:pt x="301" y="710"/>
                </a:lnTo>
                <a:lnTo>
                  <a:pt x="380" y="710"/>
                </a:lnTo>
                <a:cubicBezTo>
                  <a:pt x="385" y="699"/>
                  <a:pt x="389" y="688"/>
                  <a:pt x="393" y="677"/>
                </a:cubicBezTo>
                <a:lnTo>
                  <a:pt x="414" y="682"/>
                </a:lnTo>
                <a:cubicBezTo>
                  <a:pt x="410" y="691"/>
                  <a:pt x="407" y="701"/>
                  <a:pt x="403" y="710"/>
                </a:cubicBezTo>
                <a:lnTo>
                  <a:pt x="546" y="710"/>
                </a:lnTo>
                <a:lnTo>
                  <a:pt x="546" y="728"/>
                </a:lnTo>
                <a:lnTo>
                  <a:pt x="394" y="728"/>
                </a:lnTo>
                <a:cubicBezTo>
                  <a:pt x="388" y="738"/>
                  <a:pt x="383" y="748"/>
                  <a:pt x="376" y="758"/>
                </a:cubicBezTo>
                <a:lnTo>
                  <a:pt x="515" y="758"/>
                </a:lnTo>
                <a:lnTo>
                  <a:pt x="515" y="893"/>
                </a:lnTo>
                <a:cubicBezTo>
                  <a:pt x="515" y="914"/>
                  <a:pt x="505" y="925"/>
                  <a:pt x="485" y="925"/>
                </a:cubicBezTo>
                <a:cubicBezTo>
                  <a:pt x="476" y="925"/>
                  <a:pt x="462" y="925"/>
                  <a:pt x="444" y="925"/>
                </a:cubicBezTo>
                <a:cubicBezTo>
                  <a:pt x="443" y="919"/>
                  <a:pt x="442" y="912"/>
                  <a:pt x="440" y="904"/>
                </a:cubicBezTo>
                <a:cubicBezTo>
                  <a:pt x="456" y="905"/>
                  <a:pt x="468" y="906"/>
                  <a:pt x="478" y="906"/>
                </a:cubicBezTo>
                <a:cubicBezTo>
                  <a:pt x="489" y="906"/>
                  <a:pt x="495" y="900"/>
                  <a:pt x="495" y="889"/>
                </a:cubicBezTo>
                <a:lnTo>
                  <a:pt x="495" y="871"/>
                </a:lnTo>
                <a:lnTo>
                  <a:pt x="367" y="871"/>
                </a:lnTo>
                <a:lnTo>
                  <a:pt x="367" y="928"/>
                </a:lnTo>
                <a:close/>
                <a:moveTo>
                  <a:pt x="367" y="853"/>
                </a:moveTo>
                <a:lnTo>
                  <a:pt x="495" y="853"/>
                </a:lnTo>
                <a:lnTo>
                  <a:pt x="495" y="823"/>
                </a:lnTo>
                <a:lnTo>
                  <a:pt x="367" y="823"/>
                </a:lnTo>
                <a:lnTo>
                  <a:pt x="367" y="853"/>
                </a:lnTo>
                <a:close/>
                <a:moveTo>
                  <a:pt x="495" y="775"/>
                </a:moveTo>
                <a:lnTo>
                  <a:pt x="367" y="775"/>
                </a:lnTo>
                <a:lnTo>
                  <a:pt x="367" y="806"/>
                </a:lnTo>
                <a:lnTo>
                  <a:pt x="495" y="806"/>
                </a:lnTo>
                <a:lnTo>
                  <a:pt x="495" y="775"/>
                </a:lnTo>
                <a:close/>
                <a:moveTo>
                  <a:pt x="681" y="895"/>
                </a:moveTo>
                <a:lnTo>
                  <a:pt x="577" y="895"/>
                </a:lnTo>
                <a:lnTo>
                  <a:pt x="577" y="698"/>
                </a:lnTo>
                <a:lnTo>
                  <a:pt x="602" y="698"/>
                </a:lnTo>
                <a:lnTo>
                  <a:pt x="602" y="872"/>
                </a:lnTo>
                <a:lnTo>
                  <a:pt x="681" y="872"/>
                </a:lnTo>
                <a:lnTo>
                  <a:pt x="681" y="895"/>
                </a:lnTo>
                <a:close/>
                <a:moveTo>
                  <a:pt x="688" y="799"/>
                </a:moveTo>
                <a:cubicBezTo>
                  <a:pt x="688" y="767"/>
                  <a:pt x="697" y="742"/>
                  <a:pt x="714" y="723"/>
                </a:cubicBezTo>
                <a:cubicBezTo>
                  <a:pt x="731" y="704"/>
                  <a:pt x="754" y="695"/>
                  <a:pt x="784" y="695"/>
                </a:cubicBezTo>
                <a:cubicBezTo>
                  <a:pt x="811" y="695"/>
                  <a:pt x="833" y="704"/>
                  <a:pt x="850" y="722"/>
                </a:cubicBezTo>
                <a:cubicBezTo>
                  <a:pt x="866" y="741"/>
                  <a:pt x="875" y="765"/>
                  <a:pt x="875" y="794"/>
                </a:cubicBezTo>
                <a:cubicBezTo>
                  <a:pt x="875" y="826"/>
                  <a:pt x="866" y="851"/>
                  <a:pt x="849" y="870"/>
                </a:cubicBezTo>
                <a:cubicBezTo>
                  <a:pt x="832" y="889"/>
                  <a:pt x="809" y="898"/>
                  <a:pt x="780" y="898"/>
                </a:cubicBezTo>
                <a:cubicBezTo>
                  <a:pt x="753" y="898"/>
                  <a:pt x="730" y="889"/>
                  <a:pt x="713" y="871"/>
                </a:cubicBezTo>
                <a:cubicBezTo>
                  <a:pt x="696" y="852"/>
                  <a:pt x="688" y="828"/>
                  <a:pt x="688" y="799"/>
                </a:cubicBezTo>
                <a:close/>
                <a:moveTo>
                  <a:pt x="715" y="797"/>
                </a:moveTo>
                <a:cubicBezTo>
                  <a:pt x="715" y="821"/>
                  <a:pt x="721" y="840"/>
                  <a:pt x="733" y="854"/>
                </a:cubicBezTo>
                <a:cubicBezTo>
                  <a:pt x="745" y="868"/>
                  <a:pt x="761" y="876"/>
                  <a:pt x="780" y="876"/>
                </a:cubicBezTo>
                <a:cubicBezTo>
                  <a:pt x="801" y="876"/>
                  <a:pt x="818" y="869"/>
                  <a:pt x="830" y="855"/>
                </a:cubicBezTo>
                <a:cubicBezTo>
                  <a:pt x="842" y="841"/>
                  <a:pt x="848" y="822"/>
                  <a:pt x="848" y="797"/>
                </a:cubicBezTo>
                <a:cubicBezTo>
                  <a:pt x="848" y="772"/>
                  <a:pt x="842" y="752"/>
                  <a:pt x="830" y="738"/>
                </a:cubicBezTo>
                <a:cubicBezTo>
                  <a:pt x="819" y="725"/>
                  <a:pt x="803" y="718"/>
                  <a:pt x="782" y="718"/>
                </a:cubicBezTo>
                <a:cubicBezTo>
                  <a:pt x="762" y="718"/>
                  <a:pt x="746" y="725"/>
                  <a:pt x="733" y="740"/>
                </a:cubicBezTo>
                <a:cubicBezTo>
                  <a:pt x="721" y="754"/>
                  <a:pt x="715" y="773"/>
                  <a:pt x="715" y="797"/>
                </a:cubicBezTo>
                <a:close/>
                <a:moveTo>
                  <a:pt x="1061" y="881"/>
                </a:moveTo>
                <a:cubicBezTo>
                  <a:pt x="1041" y="892"/>
                  <a:pt x="1019" y="898"/>
                  <a:pt x="995" y="898"/>
                </a:cubicBezTo>
                <a:cubicBezTo>
                  <a:pt x="966" y="898"/>
                  <a:pt x="943" y="889"/>
                  <a:pt x="926" y="871"/>
                </a:cubicBezTo>
                <a:cubicBezTo>
                  <a:pt x="909" y="853"/>
                  <a:pt x="900" y="829"/>
                  <a:pt x="900" y="799"/>
                </a:cubicBezTo>
                <a:cubicBezTo>
                  <a:pt x="900" y="769"/>
                  <a:pt x="909" y="744"/>
                  <a:pt x="929" y="724"/>
                </a:cubicBezTo>
                <a:cubicBezTo>
                  <a:pt x="948" y="705"/>
                  <a:pt x="972" y="695"/>
                  <a:pt x="1003" y="695"/>
                </a:cubicBezTo>
                <a:cubicBezTo>
                  <a:pt x="1024" y="695"/>
                  <a:pt x="1042" y="698"/>
                  <a:pt x="1056" y="705"/>
                </a:cubicBezTo>
                <a:lnTo>
                  <a:pt x="1056" y="732"/>
                </a:lnTo>
                <a:cubicBezTo>
                  <a:pt x="1041" y="723"/>
                  <a:pt x="1022" y="718"/>
                  <a:pt x="1000" y="718"/>
                </a:cubicBezTo>
                <a:cubicBezTo>
                  <a:pt x="979" y="718"/>
                  <a:pt x="961" y="725"/>
                  <a:pt x="947" y="740"/>
                </a:cubicBezTo>
                <a:cubicBezTo>
                  <a:pt x="933" y="754"/>
                  <a:pt x="927" y="774"/>
                  <a:pt x="927" y="797"/>
                </a:cubicBezTo>
                <a:cubicBezTo>
                  <a:pt x="927" y="822"/>
                  <a:pt x="933" y="841"/>
                  <a:pt x="946" y="855"/>
                </a:cubicBezTo>
                <a:cubicBezTo>
                  <a:pt x="958" y="869"/>
                  <a:pt x="976" y="876"/>
                  <a:pt x="997" y="876"/>
                </a:cubicBezTo>
                <a:cubicBezTo>
                  <a:pt x="1012" y="876"/>
                  <a:pt x="1025" y="873"/>
                  <a:pt x="1036" y="867"/>
                </a:cubicBezTo>
                <a:lnTo>
                  <a:pt x="1036" y="814"/>
                </a:lnTo>
                <a:lnTo>
                  <a:pt x="993" y="814"/>
                </a:lnTo>
                <a:lnTo>
                  <a:pt x="993" y="791"/>
                </a:lnTo>
                <a:lnTo>
                  <a:pt x="1061" y="791"/>
                </a:lnTo>
                <a:lnTo>
                  <a:pt x="1061" y="881"/>
                </a:lnTo>
                <a:close/>
                <a:moveTo>
                  <a:pt x="1093" y="799"/>
                </a:moveTo>
                <a:cubicBezTo>
                  <a:pt x="1093" y="767"/>
                  <a:pt x="1102" y="742"/>
                  <a:pt x="1119" y="723"/>
                </a:cubicBezTo>
                <a:cubicBezTo>
                  <a:pt x="1136" y="704"/>
                  <a:pt x="1159" y="695"/>
                  <a:pt x="1189" y="695"/>
                </a:cubicBezTo>
                <a:cubicBezTo>
                  <a:pt x="1216" y="695"/>
                  <a:pt x="1238" y="704"/>
                  <a:pt x="1255" y="722"/>
                </a:cubicBezTo>
                <a:cubicBezTo>
                  <a:pt x="1271" y="741"/>
                  <a:pt x="1280" y="765"/>
                  <a:pt x="1280" y="794"/>
                </a:cubicBezTo>
                <a:cubicBezTo>
                  <a:pt x="1280" y="826"/>
                  <a:pt x="1271" y="851"/>
                  <a:pt x="1254" y="870"/>
                </a:cubicBezTo>
                <a:cubicBezTo>
                  <a:pt x="1237" y="889"/>
                  <a:pt x="1214" y="898"/>
                  <a:pt x="1186" y="898"/>
                </a:cubicBezTo>
                <a:cubicBezTo>
                  <a:pt x="1158" y="898"/>
                  <a:pt x="1135" y="889"/>
                  <a:pt x="1118" y="871"/>
                </a:cubicBezTo>
                <a:cubicBezTo>
                  <a:pt x="1102" y="852"/>
                  <a:pt x="1093" y="828"/>
                  <a:pt x="1093" y="799"/>
                </a:cubicBezTo>
                <a:close/>
                <a:moveTo>
                  <a:pt x="1120" y="797"/>
                </a:moveTo>
                <a:cubicBezTo>
                  <a:pt x="1120" y="821"/>
                  <a:pt x="1126" y="840"/>
                  <a:pt x="1138" y="854"/>
                </a:cubicBezTo>
                <a:cubicBezTo>
                  <a:pt x="1150" y="868"/>
                  <a:pt x="1166" y="876"/>
                  <a:pt x="1186" y="876"/>
                </a:cubicBezTo>
                <a:cubicBezTo>
                  <a:pt x="1206" y="876"/>
                  <a:pt x="1223" y="869"/>
                  <a:pt x="1235" y="855"/>
                </a:cubicBezTo>
                <a:cubicBezTo>
                  <a:pt x="1247" y="841"/>
                  <a:pt x="1253" y="822"/>
                  <a:pt x="1253" y="797"/>
                </a:cubicBezTo>
                <a:cubicBezTo>
                  <a:pt x="1253" y="772"/>
                  <a:pt x="1247" y="752"/>
                  <a:pt x="1235" y="738"/>
                </a:cubicBezTo>
                <a:cubicBezTo>
                  <a:pt x="1224" y="725"/>
                  <a:pt x="1208" y="718"/>
                  <a:pt x="1187" y="718"/>
                </a:cubicBezTo>
                <a:cubicBezTo>
                  <a:pt x="1167" y="718"/>
                  <a:pt x="1151" y="725"/>
                  <a:pt x="1138" y="740"/>
                </a:cubicBezTo>
                <a:cubicBezTo>
                  <a:pt x="1126" y="754"/>
                  <a:pt x="1120" y="773"/>
                  <a:pt x="1120" y="797"/>
                </a:cubicBezTo>
                <a:close/>
                <a:moveTo>
                  <a:pt x="1325" y="756"/>
                </a:moveTo>
                <a:lnTo>
                  <a:pt x="1437" y="756"/>
                </a:lnTo>
                <a:lnTo>
                  <a:pt x="1437" y="857"/>
                </a:lnTo>
                <a:lnTo>
                  <a:pt x="1345" y="857"/>
                </a:lnTo>
                <a:lnTo>
                  <a:pt x="1345" y="875"/>
                </a:lnTo>
                <a:lnTo>
                  <a:pt x="1325" y="875"/>
                </a:lnTo>
                <a:lnTo>
                  <a:pt x="1325" y="756"/>
                </a:lnTo>
                <a:close/>
                <a:moveTo>
                  <a:pt x="1297" y="699"/>
                </a:moveTo>
                <a:lnTo>
                  <a:pt x="1548" y="699"/>
                </a:lnTo>
                <a:lnTo>
                  <a:pt x="1548" y="719"/>
                </a:lnTo>
                <a:lnTo>
                  <a:pt x="1506" y="719"/>
                </a:lnTo>
                <a:lnTo>
                  <a:pt x="1506" y="891"/>
                </a:lnTo>
                <a:cubicBezTo>
                  <a:pt x="1506" y="913"/>
                  <a:pt x="1495" y="925"/>
                  <a:pt x="1472" y="925"/>
                </a:cubicBezTo>
                <a:cubicBezTo>
                  <a:pt x="1456" y="925"/>
                  <a:pt x="1441" y="925"/>
                  <a:pt x="1426" y="925"/>
                </a:cubicBezTo>
                <a:cubicBezTo>
                  <a:pt x="1425" y="917"/>
                  <a:pt x="1424" y="909"/>
                  <a:pt x="1422" y="902"/>
                </a:cubicBezTo>
                <a:cubicBezTo>
                  <a:pt x="1441" y="903"/>
                  <a:pt x="1456" y="904"/>
                  <a:pt x="1466" y="904"/>
                </a:cubicBezTo>
                <a:cubicBezTo>
                  <a:pt x="1478" y="904"/>
                  <a:pt x="1484" y="897"/>
                  <a:pt x="1484" y="883"/>
                </a:cubicBezTo>
                <a:lnTo>
                  <a:pt x="1484" y="719"/>
                </a:lnTo>
                <a:lnTo>
                  <a:pt x="1297" y="719"/>
                </a:lnTo>
                <a:lnTo>
                  <a:pt x="1297" y="699"/>
                </a:lnTo>
                <a:close/>
                <a:moveTo>
                  <a:pt x="1417" y="774"/>
                </a:moveTo>
                <a:lnTo>
                  <a:pt x="1345" y="774"/>
                </a:lnTo>
                <a:lnTo>
                  <a:pt x="1345" y="839"/>
                </a:lnTo>
                <a:lnTo>
                  <a:pt x="1417" y="839"/>
                </a:lnTo>
                <a:lnTo>
                  <a:pt x="1417" y="774"/>
                </a:lnTo>
                <a:close/>
                <a:moveTo>
                  <a:pt x="1655" y="690"/>
                </a:moveTo>
                <a:lnTo>
                  <a:pt x="1713" y="690"/>
                </a:lnTo>
                <a:lnTo>
                  <a:pt x="1713" y="787"/>
                </a:lnTo>
                <a:lnTo>
                  <a:pt x="1732" y="787"/>
                </a:lnTo>
                <a:lnTo>
                  <a:pt x="1732" y="804"/>
                </a:lnTo>
                <a:lnTo>
                  <a:pt x="1713" y="804"/>
                </a:lnTo>
                <a:lnTo>
                  <a:pt x="1713" y="900"/>
                </a:lnTo>
                <a:cubicBezTo>
                  <a:pt x="1713" y="916"/>
                  <a:pt x="1706" y="924"/>
                  <a:pt x="1692" y="924"/>
                </a:cubicBezTo>
                <a:cubicBezTo>
                  <a:pt x="1686" y="924"/>
                  <a:pt x="1679" y="924"/>
                  <a:pt x="1671" y="924"/>
                </a:cubicBezTo>
                <a:cubicBezTo>
                  <a:pt x="1670" y="918"/>
                  <a:pt x="1669" y="912"/>
                  <a:pt x="1668" y="906"/>
                </a:cubicBezTo>
                <a:cubicBezTo>
                  <a:pt x="1675" y="907"/>
                  <a:pt x="1681" y="908"/>
                  <a:pt x="1687" y="908"/>
                </a:cubicBezTo>
                <a:cubicBezTo>
                  <a:pt x="1694" y="908"/>
                  <a:pt x="1697" y="904"/>
                  <a:pt x="1697" y="896"/>
                </a:cubicBezTo>
                <a:lnTo>
                  <a:pt x="1697" y="804"/>
                </a:lnTo>
                <a:lnTo>
                  <a:pt x="1671" y="804"/>
                </a:lnTo>
                <a:lnTo>
                  <a:pt x="1671" y="830"/>
                </a:lnTo>
                <a:cubicBezTo>
                  <a:pt x="1671" y="872"/>
                  <a:pt x="1664" y="905"/>
                  <a:pt x="1648" y="929"/>
                </a:cubicBezTo>
                <a:cubicBezTo>
                  <a:pt x="1643" y="923"/>
                  <a:pt x="1639" y="918"/>
                  <a:pt x="1635" y="915"/>
                </a:cubicBezTo>
                <a:cubicBezTo>
                  <a:pt x="1648" y="895"/>
                  <a:pt x="1655" y="867"/>
                  <a:pt x="1655" y="830"/>
                </a:cubicBezTo>
                <a:lnTo>
                  <a:pt x="1655" y="804"/>
                </a:lnTo>
                <a:lnTo>
                  <a:pt x="1634" y="804"/>
                </a:lnTo>
                <a:lnTo>
                  <a:pt x="1634" y="893"/>
                </a:lnTo>
                <a:cubicBezTo>
                  <a:pt x="1634" y="910"/>
                  <a:pt x="1627" y="918"/>
                  <a:pt x="1613" y="918"/>
                </a:cubicBezTo>
                <a:cubicBezTo>
                  <a:pt x="1607" y="918"/>
                  <a:pt x="1601" y="918"/>
                  <a:pt x="1594" y="917"/>
                </a:cubicBezTo>
                <a:cubicBezTo>
                  <a:pt x="1593" y="912"/>
                  <a:pt x="1592" y="906"/>
                  <a:pt x="1591" y="900"/>
                </a:cubicBezTo>
                <a:cubicBezTo>
                  <a:pt x="1599" y="901"/>
                  <a:pt x="1604" y="902"/>
                  <a:pt x="1608" y="902"/>
                </a:cubicBezTo>
                <a:cubicBezTo>
                  <a:pt x="1614" y="902"/>
                  <a:pt x="1617" y="898"/>
                  <a:pt x="1617" y="891"/>
                </a:cubicBezTo>
                <a:lnTo>
                  <a:pt x="1617" y="804"/>
                </a:lnTo>
                <a:lnTo>
                  <a:pt x="1592" y="804"/>
                </a:lnTo>
                <a:lnTo>
                  <a:pt x="1592" y="833"/>
                </a:lnTo>
                <a:cubicBezTo>
                  <a:pt x="1592" y="872"/>
                  <a:pt x="1584" y="904"/>
                  <a:pt x="1568" y="928"/>
                </a:cubicBezTo>
                <a:cubicBezTo>
                  <a:pt x="1563" y="922"/>
                  <a:pt x="1559" y="918"/>
                  <a:pt x="1555" y="914"/>
                </a:cubicBezTo>
                <a:cubicBezTo>
                  <a:pt x="1569" y="893"/>
                  <a:pt x="1576" y="864"/>
                  <a:pt x="1576" y="828"/>
                </a:cubicBezTo>
                <a:lnTo>
                  <a:pt x="1576" y="804"/>
                </a:lnTo>
                <a:lnTo>
                  <a:pt x="1555" y="804"/>
                </a:lnTo>
                <a:lnTo>
                  <a:pt x="1555" y="787"/>
                </a:lnTo>
                <a:lnTo>
                  <a:pt x="1576" y="787"/>
                </a:lnTo>
                <a:lnTo>
                  <a:pt x="1576" y="690"/>
                </a:lnTo>
                <a:lnTo>
                  <a:pt x="1634" y="690"/>
                </a:lnTo>
                <a:lnTo>
                  <a:pt x="1634" y="787"/>
                </a:lnTo>
                <a:lnTo>
                  <a:pt x="1655" y="787"/>
                </a:lnTo>
                <a:lnTo>
                  <a:pt x="1655" y="690"/>
                </a:lnTo>
                <a:close/>
                <a:moveTo>
                  <a:pt x="1776" y="679"/>
                </a:moveTo>
                <a:lnTo>
                  <a:pt x="1795" y="679"/>
                </a:lnTo>
                <a:lnTo>
                  <a:pt x="1795" y="897"/>
                </a:lnTo>
                <a:cubicBezTo>
                  <a:pt x="1795" y="915"/>
                  <a:pt x="1787" y="925"/>
                  <a:pt x="1771" y="925"/>
                </a:cubicBezTo>
                <a:cubicBezTo>
                  <a:pt x="1761" y="925"/>
                  <a:pt x="1750" y="924"/>
                  <a:pt x="1737" y="924"/>
                </a:cubicBezTo>
                <a:cubicBezTo>
                  <a:pt x="1736" y="917"/>
                  <a:pt x="1735" y="910"/>
                  <a:pt x="1734" y="903"/>
                </a:cubicBezTo>
                <a:cubicBezTo>
                  <a:pt x="1746" y="904"/>
                  <a:pt x="1755" y="905"/>
                  <a:pt x="1763" y="905"/>
                </a:cubicBezTo>
                <a:cubicBezTo>
                  <a:pt x="1772" y="905"/>
                  <a:pt x="1776" y="901"/>
                  <a:pt x="1776" y="891"/>
                </a:cubicBezTo>
                <a:lnTo>
                  <a:pt x="1776" y="679"/>
                </a:lnTo>
                <a:close/>
                <a:moveTo>
                  <a:pt x="1755" y="868"/>
                </a:moveTo>
                <a:lnTo>
                  <a:pt x="1737" y="868"/>
                </a:lnTo>
                <a:lnTo>
                  <a:pt x="1737" y="698"/>
                </a:lnTo>
                <a:lnTo>
                  <a:pt x="1755" y="698"/>
                </a:lnTo>
                <a:lnTo>
                  <a:pt x="1755" y="868"/>
                </a:lnTo>
                <a:close/>
                <a:moveTo>
                  <a:pt x="1697" y="706"/>
                </a:moveTo>
                <a:lnTo>
                  <a:pt x="1671" y="706"/>
                </a:lnTo>
                <a:lnTo>
                  <a:pt x="1671" y="787"/>
                </a:lnTo>
                <a:lnTo>
                  <a:pt x="1697" y="787"/>
                </a:lnTo>
                <a:lnTo>
                  <a:pt x="1697" y="706"/>
                </a:lnTo>
                <a:close/>
                <a:moveTo>
                  <a:pt x="1617" y="706"/>
                </a:moveTo>
                <a:lnTo>
                  <a:pt x="1592" y="706"/>
                </a:lnTo>
                <a:lnTo>
                  <a:pt x="1592" y="787"/>
                </a:lnTo>
                <a:lnTo>
                  <a:pt x="1617" y="787"/>
                </a:lnTo>
                <a:lnTo>
                  <a:pt x="1617" y="706"/>
                </a:lnTo>
                <a:close/>
                <a:moveTo>
                  <a:pt x="1907" y="816"/>
                </a:moveTo>
                <a:lnTo>
                  <a:pt x="1971" y="816"/>
                </a:lnTo>
                <a:lnTo>
                  <a:pt x="1971" y="784"/>
                </a:lnTo>
                <a:lnTo>
                  <a:pt x="1923" y="784"/>
                </a:lnTo>
                <a:lnTo>
                  <a:pt x="1923" y="772"/>
                </a:lnTo>
                <a:cubicBezTo>
                  <a:pt x="1917" y="777"/>
                  <a:pt x="1911" y="782"/>
                  <a:pt x="1904" y="787"/>
                </a:cubicBezTo>
                <a:cubicBezTo>
                  <a:pt x="1901" y="781"/>
                  <a:pt x="1897" y="775"/>
                  <a:pt x="1892" y="769"/>
                </a:cubicBezTo>
                <a:cubicBezTo>
                  <a:pt x="1928" y="745"/>
                  <a:pt x="1954" y="717"/>
                  <a:pt x="1973" y="684"/>
                </a:cubicBezTo>
                <a:lnTo>
                  <a:pt x="1993" y="684"/>
                </a:lnTo>
                <a:lnTo>
                  <a:pt x="1990" y="691"/>
                </a:lnTo>
                <a:cubicBezTo>
                  <a:pt x="2008" y="722"/>
                  <a:pt x="2035" y="745"/>
                  <a:pt x="2071" y="762"/>
                </a:cubicBezTo>
                <a:cubicBezTo>
                  <a:pt x="2066" y="770"/>
                  <a:pt x="2063" y="777"/>
                  <a:pt x="2060" y="783"/>
                </a:cubicBezTo>
                <a:cubicBezTo>
                  <a:pt x="2025" y="763"/>
                  <a:pt x="1999" y="738"/>
                  <a:pt x="1980" y="709"/>
                </a:cubicBezTo>
                <a:cubicBezTo>
                  <a:pt x="1965" y="731"/>
                  <a:pt x="1948" y="750"/>
                  <a:pt x="1929" y="766"/>
                </a:cubicBezTo>
                <a:lnTo>
                  <a:pt x="2033" y="766"/>
                </a:lnTo>
                <a:lnTo>
                  <a:pt x="2033" y="784"/>
                </a:lnTo>
                <a:lnTo>
                  <a:pt x="1990" y="784"/>
                </a:lnTo>
                <a:lnTo>
                  <a:pt x="1990" y="816"/>
                </a:lnTo>
                <a:lnTo>
                  <a:pt x="2058" y="816"/>
                </a:lnTo>
                <a:lnTo>
                  <a:pt x="2058" y="834"/>
                </a:lnTo>
                <a:lnTo>
                  <a:pt x="1990" y="834"/>
                </a:lnTo>
                <a:lnTo>
                  <a:pt x="1990" y="897"/>
                </a:lnTo>
                <a:cubicBezTo>
                  <a:pt x="1990" y="916"/>
                  <a:pt x="1981" y="926"/>
                  <a:pt x="1962" y="926"/>
                </a:cubicBezTo>
                <a:cubicBezTo>
                  <a:pt x="1955" y="926"/>
                  <a:pt x="1946" y="926"/>
                  <a:pt x="1934" y="926"/>
                </a:cubicBezTo>
                <a:cubicBezTo>
                  <a:pt x="1933" y="920"/>
                  <a:pt x="1932" y="913"/>
                  <a:pt x="1930" y="905"/>
                </a:cubicBezTo>
                <a:cubicBezTo>
                  <a:pt x="1940" y="906"/>
                  <a:pt x="1948" y="907"/>
                  <a:pt x="1957" y="907"/>
                </a:cubicBezTo>
                <a:cubicBezTo>
                  <a:pt x="1966" y="907"/>
                  <a:pt x="1971" y="902"/>
                  <a:pt x="1971" y="892"/>
                </a:cubicBezTo>
                <a:lnTo>
                  <a:pt x="1971" y="834"/>
                </a:lnTo>
                <a:lnTo>
                  <a:pt x="1907" y="834"/>
                </a:lnTo>
                <a:lnTo>
                  <a:pt x="1907" y="816"/>
                </a:lnTo>
                <a:close/>
                <a:moveTo>
                  <a:pt x="1901" y="822"/>
                </a:moveTo>
                <a:cubicBezTo>
                  <a:pt x="1905" y="854"/>
                  <a:pt x="1898" y="872"/>
                  <a:pt x="1877" y="876"/>
                </a:cubicBezTo>
                <a:cubicBezTo>
                  <a:pt x="1871" y="877"/>
                  <a:pt x="1863" y="878"/>
                  <a:pt x="1853" y="876"/>
                </a:cubicBezTo>
                <a:cubicBezTo>
                  <a:pt x="1851" y="869"/>
                  <a:pt x="1849" y="862"/>
                  <a:pt x="1847" y="855"/>
                </a:cubicBezTo>
                <a:cubicBezTo>
                  <a:pt x="1855" y="857"/>
                  <a:pt x="1863" y="858"/>
                  <a:pt x="1870" y="857"/>
                </a:cubicBezTo>
                <a:cubicBezTo>
                  <a:pt x="1881" y="856"/>
                  <a:pt x="1885" y="844"/>
                  <a:pt x="1881" y="823"/>
                </a:cubicBezTo>
                <a:cubicBezTo>
                  <a:pt x="1879" y="811"/>
                  <a:pt x="1872" y="797"/>
                  <a:pt x="1859" y="780"/>
                </a:cubicBezTo>
                <a:cubicBezTo>
                  <a:pt x="1865" y="758"/>
                  <a:pt x="1872" y="735"/>
                  <a:pt x="1879" y="710"/>
                </a:cubicBezTo>
                <a:lnTo>
                  <a:pt x="1847" y="710"/>
                </a:lnTo>
                <a:lnTo>
                  <a:pt x="1847" y="929"/>
                </a:lnTo>
                <a:lnTo>
                  <a:pt x="1828" y="929"/>
                </a:lnTo>
                <a:lnTo>
                  <a:pt x="1828" y="692"/>
                </a:lnTo>
                <a:lnTo>
                  <a:pt x="1900" y="692"/>
                </a:lnTo>
                <a:lnTo>
                  <a:pt x="1900" y="710"/>
                </a:lnTo>
                <a:cubicBezTo>
                  <a:pt x="1892" y="735"/>
                  <a:pt x="1884" y="758"/>
                  <a:pt x="1878" y="777"/>
                </a:cubicBezTo>
                <a:cubicBezTo>
                  <a:pt x="1891" y="794"/>
                  <a:pt x="1899" y="809"/>
                  <a:pt x="1901" y="822"/>
                </a:cubicBezTo>
                <a:close/>
                <a:moveTo>
                  <a:pt x="2005" y="860"/>
                </a:moveTo>
                <a:lnTo>
                  <a:pt x="2020" y="848"/>
                </a:lnTo>
                <a:cubicBezTo>
                  <a:pt x="2035" y="863"/>
                  <a:pt x="2050" y="879"/>
                  <a:pt x="2066" y="897"/>
                </a:cubicBezTo>
                <a:lnTo>
                  <a:pt x="2051" y="911"/>
                </a:lnTo>
                <a:cubicBezTo>
                  <a:pt x="2033" y="891"/>
                  <a:pt x="2018" y="874"/>
                  <a:pt x="2005" y="860"/>
                </a:cubicBezTo>
                <a:close/>
                <a:moveTo>
                  <a:pt x="1928" y="846"/>
                </a:moveTo>
                <a:lnTo>
                  <a:pt x="1945" y="855"/>
                </a:lnTo>
                <a:cubicBezTo>
                  <a:pt x="1933" y="877"/>
                  <a:pt x="1920" y="897"/>
                  <a:pt x="1906" y="915"/>
                </a:cubicBezTo>
                <a:cubicBezTo>
                  <a:pt x="1902" y="912"/>
                  <a:pt x="1896" y="908"/>
                  <a:pt x="1890" y="904"/>
                </a:cubicBezTo>
                <a:cubicBezTo>
                  <a:pt x="1904" y="888"/>
                  <a:pt x="1917" y="868"/>
                  <a:pt x="1928" y="846"/>
                </a:cubicBezTo>
                <a:close/>
                <a:moveTo>
                  <a:pt x="164" y="10"/>
                </a:moveTo>
                <a:lnTo>
                  <a:pt x="164" y="517"/>
                </a:lnTo>
                <a:lnTo>
                  <a:pt x="395" y="517"/>
                </a:lnTo>
                <a:lnTo>
                  <a:pt x="395" y="573"/>
                </a:lnTo>
                <a:lnTo>
                  <a:pt x="0" y="573"/>
                </a:lnTo>
                <a:lnTo>
                  <a:pt x="0" y="10"/>
                </a:lnTo>
                <a:lnTo>
                  <a:pt x="164" y="10"/>
                </a:lnTo>
                <a:close/>
                <a:moveTo>
                  <a:pt x="711" y="0"/>
                </a:moveTo>
                <a:cubicBezTo>
                  <a:pt x="875" y="0"/>
                  <a:pt x="957" y="97"/>
                  <a:pt x="957" y="291"/>
                </a:cubicBezTo>
                <a:cubicBezTo>
                  <a:pt x="957" y="486"/>
                  <a:pt x="874" y="583"/>
                  <a:pt x="707" y="583"/>
                </a:cubicBezTo>
                <a:cubicBezTo>
                  <a:pt x="539" y="583"/>
                  <a:pt x="456" y="483"/>
                  <a:pt x="456" y="285"/>
                </a:cubicBezTo>
                <a:cubicBezTo>
                  <a:pt x="456" y="95"/>
                  <a:pt x="541" y="0"/>
                  <a:pt x="711" y="0"/>
                </a:cubicBezTo>
                <a:close/>
                <a:moveTo>
                  <a:pt x="707" y="45"/>
                </a:moveTo>
                <a:cubicBezTo>
                  <a:pt x="676" y="45"/>
                  <a:pt x="655" y="62"/>
                  <a:pt x="644" y="96"/>
                </a:cubicBezTo>
                <a:cubicBezTo>
                  <a:pt x="633" y="130"/>
                  <a:pt x="628" y="195"/>
                  <a:pt x="628" y="291"/>
                </a:cubicBezTo>
                <a:cubicBezTo>
                  <a:pt x="628" y="388"/>
                  <a:pt x="633" y="453"/>
                  <a:pt x="644" y="487"/>
                </a:cubicBezTo>
                <a:cubicBezTo>
                  <a:pt x="655" y="521"/>
                  <a:pt x="676" y="538"/>
                  <a:pt x="707" y="538"/>
                </a:cubicBezTo>
                <a:cubicBezTo>
                  <a:pt x="737" y="538"/>
                  <a:pt x="758" y="521"/>
                  <a:pt x="769" y="487"/>
                </a:cubicBezTo>
                <a:cubicBezTo>
                  <a:pt x="780" y="453"/>
                  <a:pt x="785" y="388"/>
                  <a:pt x="785" y="291"/>
                </a:cubicBezTo>
                <a:cubicBezTo>
                  <a:pt x="785" y="195"/>
                  <a:pt x="780" y="130"/>
                  <a:pt x="769" y="96"/>
                </a:cubicBezTo>
                <a:cubicBezTo>
                  <a:pt x="758" y="62"/>
                  <a:pt x="737" y="45"/>
                  <a:pt x="707" y="45"/>
                </a:cubicBezTo>
                <a:close/>
                <a:moveTo>
                  <a:pt x="1300" y="269"/>
                </a:moveTo>
                <a:lnTo>
                  <a:pt x="1532" y="269"/>
                </a:lnTo>
                <a:lnTo>
                  <a:pt x="1532" y="573"/>
                </a:lnTo>
                <a:lnTo>
                  <a:pt x="1480" y="573"/>
                </a:lnTo>
                <a:lnTo>
                  <a:pt x="1463" y="534"/>
                </a:lnTo>
                <a:cubicBezTo>
                  <a:pt x="1417" y="567"/>
                  <a:pt x="1369" y="583"/>
                  <a:pt x="1319" y="583"/>
                </a:cubicBezTo>
                <a:cubicBezTo>
                  <a:pt x="1235" y="583"/>
                  <a:pt x="1171" y="558"/>
                  <a:pt x="1124" y="508"/>
                </a:cubicBezTo>
                <a:cubicBezTo>
                  <a:pt x="1078" y="458"/>
                  <a:pt x="1055" y="388"/>
                  <a:pt x="1055" y="297"/>
                </a:cubicBezTo>
                <a:cubicBezTo>
                  <a:pt x="1055" y="208"/>
                  <a:pt x="1080" y="137"/>
                  <a:pt x="1129" y="82"/>
                </a:cubicBezTo>
                <a:cubicBezTo>
                  <a:pt x="1177" y="28"/>
                  <a:pt x="1241" y="0"/>
                  <a:pt x="1320" y="0"/>
                </a:cubicBezTo>
                <a:cubicBezTo>
                  <a:pt x="1424" y="0"/>
                  <a:pt x="1488" y="53"/>
                  <a:pt x="1510" y="160"/>
                </a:cubicBezTo>
                <a:lnTo>
                  <a:pt x="1433" y="195"/>
                </a:lnTo>
                <a:lnTo>
                  <a:pt x="1433" y="181"/>
                </a:lnTo>
                <a:lnTo>
                  <a:pt x="1432" y="151"/>
                </a:lnTo>
                <a:cubicBezTo>
                  <a:pt x="1427" y="84"/>
                  <a:pt x="1396" y="51"/>
                  <a:pt x="1340" y="51"/>
                </a:cubicBezTo>
                <a:cubicBezTo>
                  <a:pt x="1299" y="51"/>
                  <a:pt x="1271" y="69"/>
                  <a:pt x="1256" y="104"/>
                </a:cubicBezTo>
                <a:cubicBezTo>
                  <a:pt x="1240" y="139"/>
                  <a:pt x="1233" y="205"/>
                  <a:pt x="1233" y="301"/>
                </a:cubicBezTo>
                <a:cubicBezTo>
                  <a:pt x="1233" y="390"/>
                  <a:pt x="1239" y="451"/>
                  <a:pt x="1251" y="484"/>
                </a:cubicBezTo>
                <a:cubicBezTo>
                  <a:pt x="1263" y="516"/>
                  <a:pt x="1287" y="532"/>
                  <a:pt x="1321" y="532"/>
                </a:cubicBezTo>
                <a:cubicBezTo>
                  <a:pt x="1362" y="532"/>
                  <a:pt x="1382" y="509"/>
                  <a:pt x="1382" y="464"/>
                </a:cubicBezTo>
                <a:lnTo>
                  <a:pt x="1382" y="326"/>
                </a:lnTo>
                <a:lnTo>
                  <a:pt x="1300" y="326"/>
                </a:lnTo>
                <a:lnTo>
                  <a:pt x="1300" y="269"/>
                </a:lnTo>
                <a:close/>
                <a:moveTo>
                  <a:pt x="1894" y="0"/>
                </a:moveTo>
                <a:cubicBezTo>
                  <a:pt x="2058" y="0"/>
                  <a:pt x="2140" y="97"/>
                  <a:pt x="2140" y="291"/>
                </a:cubicBezTo>
                <a:cubicBezTo>
                  <a:pt x="2140" y="486"/>
                  <a:pt x="2056" y="583"/>
                  <a:pt x="1889" y="583"/>
                </a:cubicBezTo>
                <a:cubicBezTo>
                  <a:pt x="1722" y="583"/>
                  <a:pt x="1639" y="483"/>
                  <a:pt x="1639" y="285"/>
                </a:cubicBezTo>
                <a:cubicBezTo>
                  <a:pt x="1639" y="95"/>
                  <a:pt x="1724" y="0"/>
                  <a:pt x="1894" y="0"/>
                </a:cubicBezTo>
                <a:close/>
                <a:moveTo>
                  <a:pt x="1889" y="45"/>
                </a:moveTo>
                <a:cubicBezTo>
                  <a:pt x="1859" y="45"/>
                  <a:pt x="1838" y="62"/>
                  <a:pt x="1827" y="96"/>
                </a:cubicBezTo>
                <a:cubicBezTo>
                  <a:pt x="1816" y="130"/>
                  <a:pt x="1811" y="195"/>
                  <a:pt x="1811" y="291"/>
                </a:cubicBezTo>
                <a:cubicBezTo>
                  <a:pt x="1811" y="388"/>
                  <a:pt x="1816" y="453"/>
                  <a:pt x="1827" y="487"/>
                </a:cubicBezTo>
                <a:cubicBezTo>
                  <a:pt x="1838" y="521"/>
                  <a:pt x="1859" y="538"/>
                  <a:pt x="1889" y="538"/>
                </a:cubicBezTo>
                <a:cubicBezTo>
                  <a:pt x="1920" y="538"/>
                  <a:pt x="1941" y="521"/>
                  <a:pt x="1952" y="487"/>
                </a:cubicBezTo>
                <a:cubicBezTo>
                  <a:pt x="1963" y="453"/>
                  <a:pt x="1968" y="388"/>
                  <a:pt x="1968" y="291"/>
                </a:cubicBezTo>
                <a:cubicBezTo>
                  <a:pt x="1968" y="195"/>
                  <a:pt x="1963" y="130"/>
                  <a:pt x="1952" y="96"/>
                </a:cubicBezTo>
                <a:cubicBezTo>
                  <a:pt x="1941" y="62"/>
                  <a:pt x="1920" y="45"/>
                  <a:pt x="1889" y="45"/>
                </a:cubicBezTo>
                <a:close/>
              </a:path>
            </a:pathLst>
          </a:custGeom>
          <a:solidFill>
            <a:srgbClr val="FFFFFF">
              <a:alpha val="100000"/>
            </a:srgbClr>
          </a:solidFill>
          <a:ln w="9525">
            <a:noFill/>
          </a:ln>
        </p:spPr>
        <p:txBody>
          <a:bodyPr/>
          <a:lstStyle/>
          <a:p>
            <a:pPr defTabSz="685165"/>
            <a:endParaRPr lang="zh-CN" altLang="en-US" sz="1350">
              <a:solidFill>
                <a:prstClr val="black"/>
              </a:solidFill>
            </a:endParaRPr>
          </a:p>
        </p:txBody>
      </p:sp>
      <p:sp>
        <p:nvSpPr>
          <p:cNvPr id="10" name="TextBox 13"/>
          <p:cNvSpPr txBox="1"/>
          <p:nvPr/>
        </p:nvSpPr>
        <p:spPr>
          <a:xfrm>
            <a:off x="2099058" y="4236669"/>
            <a:ext cx="5234001" cy="561692"/>
          </a:xfrm>
          <a:prstGeom prst="rect">
            <a:avLst/>
          </a:prstGeom>
          <a:noFill/>
        </p:spPr>
        <p:txBody>
          <a:bodyPr wrap="square" lIns="68580" tIns="34290" rIns="68580" bIns="34290" rtlCol="0">
            <a:spAutoFit/>
          </a:bodyPr>
          <a:lstStyle/>
          <a:p>
            <a:r>
              <a:rPr lang="en-US" altLang="zh-CN" sz="1600" dirty="0">
                <a:solidFill>
                  <a:prstClr val="white"/>
                </a:solidFill>
              </a:rPr>
              <a:t>Chinese  companies  will no longer remain in the hard stage and they are also promoting a culture Chinese  companies</a:t>
            </a:r>
            <a:endParaRPr lang="zh-CN" altLang="en-US" sz="1600" dirty="0">
              <a:solidFill>
                <a:prstClr val="white"/>
              </a:solidFill>
              <a:latin typeface="微软雅黑" panose="020B0503020204020204" pitchFamily="34" charset="-122"/>
              <a:ea typeface="微软雅黑" panose="020B0503020204020204" pitchFamily="34" charset="-122"/>
            </a:endParaRPr>
          </a:p>
        </p:txBody>
      </p:sp>
      <p:pic>
        <p:nvPicPr>
          <p:cNvPr id="11" name="Call Me Maybe - Carly Rae Jepse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73244" y="6158696"/>
            <a:ext cx="649819" cy="6498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35"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anim calcmode="lin" valueType="num">
                                      <p:cBhvr>
                                        <p:cTn id="11" dur="2000" fill="hold"/>
                                        <p:tgtEl>
                                          <p:spTgt spid="5"/>
                                        </p:tgtEl>
                                        <p:attrNameLst>
                                          <p:attrName>style.rotation</p:attrName>
                                        </p:attrNameLst>
                                      </p:cBhvr>
                                      <p:tavLst>
                                        <p:tav tm="0">
                                          <p:val>
                                            <p:fltVal val="720"/>
                                          </p:val>
                                        </p:tav>
                                        <p:tav tm="100000">
                                          <p:val>
                                            <p:fltVal val="0"/>
                                          </p:val>
                                        </p:tav>
                                      </p:tavLst>
                                    </p:anim>
                                    <p:anim calcmode="lin" valueType="num">
                                      <p:cBhvr>
                                        <p:cTn id="12" dur="2000" fill="hold"/>
                                        <p:tgtEl>
                                          <p:spTgt spid="5"/>
                                        </p:tgtEl>
                                        <p:attrNameLst>
                                          <p:attrName>ppt_h</p:attrName>
                                        </p:attrNameLst>
                                      </p:cBhvr>
                                      <p:tavLst>
                                        <p:tav tm="0">
                                          <p:val>
                                            <p:fltVal val="0"/>
                                          </p:val>
                                        </p:tav>
                                        <p:tav tm="100000">
                                          <p:val>
                                            <p:strVal val="#ppt_h"/>
                                          </p:val>
                                        </p:tav>
                                      </p:tavLst>
                                    </p:anim>
                                    <p:anim calcmode="lin" valueType="num">
                                      <p:cBhvr>
                                        <p:cTn id="13" dur="2000" fill="hold"/>
                                        <p:tgtEl>
                                          <p:spTgt spid="5"/>
                                        </p:tgtEl>
                                        <p:attrNameLst>
                                          <p:attrName>ppt_w</p:attrName>
                                        </p:attrNameLst>
                                      </p:cBhvr>
                                      <p:tavLst>
                                        <p:tav tm="0">
                                          <p:val>
                                            <p:fltVal val="0"/>
                                          </p:val>
                                        </p:tav>
                                        <p:tav tm="100000">
                                          <p:val>
                                            <p:strVal val="#ppt_w"/>
                                          </p:val>
                                        </p:tav>
                                      </p:tavLst>
                                    </p:anim>
                                  </p:childTnLst>
                                </p:cTn>
                              </p:par>
                            </p:childTnLst>
                          </p:cTn>
                        </p:par>
                        <p:par>
                          <p:cTn id="14" fill="hold">
                            <p:stCondLst>
                              <p:cond delay="2000"/>
                            </p:stCondLst>
                            <p:childTnLst>
                              <p:par>
                                <p:cTn id="15" presetID="2" presetClass="entr" presetSubtype="2" decel="3600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2900"/>
                            </p:stCondLst>
                            <p:childTnLst>
                              <p:par>
                                <p:cTn id="20" presetID="17" presetClass="entr" presetSubtype="1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strVal val="#ppt_h"/>
                                          </p:val>
                                        </p:tav>
                                        <p:tav tm="100000">
                                          <p:val>
                                            <p:strVal val="#ppt_h"/>
                                          </p:val>
                                        </p:tav>
                                      </p:tavLst>
                                    </p:anim>
                                  </p:childTnLst>
                                </p:cTn>
                              </p:par>
                            </p:childTnLst>
                          </p:cTn>
                        </p:par>
                        <p:par>
                          <p:cTn id="24" fill="hold">
                            <p:stCondLst>
                              <p:cond delay="3400"/>
                            </p:stCondLst>
                            <p:childTnLst>
                              <p:par>
                                <p:cTn id="25" presetID="18" presetClass="entr" presetSubtype="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1000"/>
                                        <p:tgtEl>
                                          <p:spTgt spid="10"/>
                                        </p:tgtEl>
                                      </p:cBhvr>
                                    </p:animEffect>
                                  </p:childTnLst>
                                </p:cTn>
                              </p:par>
                            </p:childTnLst>
                          </p:cTn>
                        </p:par>
                        <p:par>
                          <p:cTn id="28" fill="hold">
                            <p:stCondLst>
                              <p:cond delay="4400"/>
                            </p:stCondLst>
                            <p:childTnLst>
                              <p:par>
                                <p:cTn id="29" presetID="31"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style.rotation</p:attrName>
                                        </p:attrNameLst>
                                      </p:cBhvr>
                                      <p:tavLst>
                                        <p:tav tm="0">
                                          <p:val>
                                            <p:fltVal val="90"/>
                                          </p:val>
                                        </p:tav>
                                        <p:tav tm="100000">
                                          <p:val>
                                            <p:fltVal val="0"/>
                                          </p:val>
                                        </p:tav>
                                      </p:tavLst>
                                    </p:anim>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35" repeatCount="indefinite" fill="hold" display="0">
                  <p:stCondLst>
                    <p:cond delay="indefinite"/>
                  </p:stCondLst>
                  <p:endCondLst>
                    <p:cond evt="onStopAudio" delay="0">
                      <p:tgtEl>
                        <p:sldTgt/>
                      </p:tgtEl>
                    </p:cond>
                  </p:endCondLst>
                </p:cTn>
                <p:tgtEl>
                  <p:spTgt spid="11"/>
                </p:tgtEl>
              </p:cMediaNode>
            </p:audio>
          </p:childTnLst>
        </p:cTn>
      </p:par>
    </p:tnLst>
    <p:bldLst>
      <p:bldP spid="6" grpId="0"/>
      <p:bldP spid="7"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864" y="971716"/>
            <a:ext cx="10058400" cy="5651707"/>
          </a:xfrm>
          <a:prstGeom prst="rect">
            <a:avLst/>
          </a:prstGeom>
        </p:spPr>
      </p:pic>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公司概述</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原创设计师QQ598969553      _1"/>
          <p:cNvSpPr>
            <a:spLocks noChangeArrowheads="1"/>
          </p:cNvSpPr>
          <p:nvPr/>
        </p:nvSpPr>
        <p:spPr bwMode="auto">
          <a:xfrm>
            <a:off x="1227764" y="1798051"/>
            <a:ext cx="9745567" cy="3089657"/>
          </a:xfrm>
          <a:prstGeom prst="roundRect">
            <a:avLst>
              <a:gd name="adj" fmla="val 8963"/>
            </a:avLst>
          </a:prstGeom>
          <a:solidFill>
            <a:sysClr val="window" lastClr="FFFFFF">
              <a:alpha val="90000"/>
            </a:sysClr>
          </a:solidFill>
          <a:ln w="25400" cap="flat" cmpd="sng" algn="ctr">
            <a:noFill/>
            <a:prstDash val="solid"/>
          </a:ln>
          <a:effectLst>
            <a:outerShdw blurRad="165100" dist="38100" dir="8100000" algn="tr" rotWithShape="0">
              <a:prstClr val="black">
                <a:alpha val="22000"/>
              </a:prstClr>
            </a:outerShdw>
          </a:effectLst>
          <a:extLst>
            <a:ext uri="{91240B29-F687-4F45-9708-019B960494DF}">
              <a14:hiddenLine xmlns:a14="http://schemas.microsoft.com/office/drawing/2010/main" w="9525">
                <a:solidFill>
                  <a:srgbClr val="000000"/>
                </a:solidFill>
                <a:round/>
              </a14:hiddenLine>
            </a:ext>
          </a:extLst>
        </p:spPr>
        <p:txBody>
          <a:bodyPr rtlCol="0" anchor="ctr"/>
          <a:lstStyle/>
          <a:p>
            <a:pPr algn="ctr">
              <a:defRPr/>
            </a:pPr>
            <a:endParaRPr lang="zh-CN" altLang="zh-CN" sz="1800" kern="0">
              <a:solidFill>
                <a:prstClr val="white"/>
              </a:solidFill>
              <a:ea typeface="微软雅黑" panose="020B0503020204020204" pitchFamily="34" charset="-122"/>
              <a:sym typeface="宋体" panose="02010600030101010101" pitchFamily="2" charset="-122"/>
            </a:endParaRPr>
          </a:p>
        </p:txBody>
      </p:sp>
      <p:sp>
        <p:nvSpPr>
          <p:cNvPr id="14" name="原创设计师QQ598969553      _2"/>
          <p:cNvSpPr>
            <a:spLocks noChangeArrowheads="1"/>
          </p:cNvSpPr>
          <p:nvPr/>
        </p:nvSpPr>
        <p:spPr bwMode="auto">
          <a:xfrm>
            <a:off x="1845716" y="2090858"/>
            <a:ext cx="8519929" cy="159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pPr>
            <a:r>
              <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您的内容打在这里，或者通过复制您的文本后，在此框中选择粘贴，并选择只保留文字。您的内容打在这里，</a:t>
            </a:r>
          </a:p>
        </p:txBody>
      </p:sp>
      <p:sp>
        <p:nvSpPr>
          <p:cNvPr id="15" name="原创设计师QQ598969553      _3"/>
          <p:cNvSpPr>
            <a:spLocks noChangeArrowheads="1"/>
          </p:cNvSpPr>
          <p:nvPr/>
        </p:nvSpPr>
        <p:spPr bwMode="auto">
          <a:xfrm>
            <a:off x="1843662" y="3828669"/>
            <a:ext cx="1925708" cy="1781543"/>
          </a:xfrm>
          <a:prstGeom prst="ellipse">
            <a:avLst/>
          </a:prstGeom>
          <a:gradFill>
            <a:gsLst>
              <a:gs pos="0">
                <a:srgbClr val="0070C0"/>
              </a:gs>
              <a:gs pos="100000">
                <a:srgbClr val="15296E"/>
              </a:gs>
            </a:gsLst>
            <a:lin ang="5400000" scaled="1"/>
          </a:gradFill>
          <a:ln w="28575" cap="flat">
            <a:solidFill>
              <a:schemeClr val="bg1"/>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390" tIns="45695" rIns="91390" bIns="45695" numCol="1" anchor="t" anchorCtr="0" compatLnSpc="1"/>
          <a:lstStyle/>
          <a:p>
            <a:pPr>
              <a:defRPr/>
            </a:pPr>
            <a:endParaRPr lang="zh-CN" altLang="zh-CN" sz="1800" kern="0">
              <a:solidFill>
                <a:schemeClr val="bg1"/>
              </a:solidFill>
              <a:ea typeface="微软雅黑" panose="020B0503020204020204" pitchFamily="34" charset="-122"/>
              <a:sym typeface="宋体" panose="02010600030101010101" pitchFamily="2" charset="-122"/>
            </a:endParaRPr>
          </a:p>
        </p:txBody>
      </p:sp>
      <p:sp>
        <p:nvSpPr>
          <p:cNvPr id="16" name="原创设计师QQ598969553      _4"/>
          <p:cNvSpPr>
            <a:spLocks noChangeArrowheads="1"/>
          </p:cNvSpPr>
          <p:nvPr/>
        </p:nvSpPr>
        <p:spPr bwMode="auto">
          <a:xfrm>
            <a:off x="4044469" y="3815365"/>
            <a:ext cx="1923657" cy="1781542"/>
          </a:xfrm>
          <a:prstGeom prst="ellipse">
            <a:avLst/>
          </a:prstGeom>
          <a:gradFill>
            <a:gsLst>
              <a:gs pos="0">
                <a:srgbClr val="0070C0"/>
              </a:gs>
              <a:gs pos="100000">
                <a:srgbClr val="15296E"/>
              </a:gs>
            </a:gsLst>
            <a:lin ang="5400000" scaled="1"/>
          </a:gradFill>
          <a:ln w="28575" cap="flat">
            <a:solidFill>
              <a:schemeClr val="bg1"/>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390" tIns="45695" rIns="91390" bIns="45695" numCol="1" anchor="t" anchorCtr="0" compatLnSpc="1"/>
          <a:lstStyle/>
          <a:p>
            <a:pPr>
              <a:defRPr/>
            </a:pPr>
            <a:endParaRPr lang="zh-CN" altLang="zh-CN" sz="1800" kern="0">
              <a:solidFill>
                <a:schemeClr val="bg1"/>
              </a:solidFill>
              <a:ea typeface="微软雅黑" panose="020B0503020204020204" pitchFamily="34" charset="-122"/>
              <a:sym typeface="宋体" panose="02010600030101010101" pitchFamily="2" charset="-122"/>
            </a:endParaRPr>
          </a:p>
        </p:txBody>
      </p:sp>
      <p:sp>
        <p:nvSpPr>
          <p:cNvPr id="17" name="原创设计师QQ598969553      _5"/>
          <p:cNvSpPr>
            <a:spLocks noChangeArrowheads="1"/>
          </p:cNvSpPr>
          <p:nvPr/>
        </p:nvSpPr>
        <p:spPr bwMode="auto">
          <a:xfrm>
            <a:off x="6241178" y="3822970"/>
            <a:ext cx="1925708" cy="1781542"/>
          </a:xfrm>
          <a:prstGeom prst="ellipse">
            <a:avLst/>
          </a:prstGeom>
          <a:gradFill>
            <a:gsLst>
              <a:gs pos="0">
                <a:srgbClr val="0070C0"/>
              </a:gs>
              <a:gs pos="100000">
                <a:srgbClr val="15296E"/>
              </a:gs>
            </a:gsLst>
            <a:lin ang="5400000" scaled="1"/>
          </a:gradFill>
          <a:ln w="28575" cap="flat">
            <a:solidFill>
              <a:schemeClr val="bg1"/>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390" tIns="45695" rIns="91390" bIns="45695" numCol="1" anchor="t" anchorCtr="0" compatLnSpc="1"/>
          <a:lstStyle/>
          <a:p>
            <a:pPr>
              <a:defRPr/>
            </a:pPr>
            <a:endParaRPr lang="zh-CN" altLang="zh-CN" sz="1800" kern="0">
              <a:solidFill>
                <a:schemeClr val="bg1"/>
              </a:solidFill>
              <a:ea typeface="微软雅黑" panose="020B0503020204020204" pitchFamily="34" charset="-122"/>
              <a:sym typeface="宋体" panose="02010600030101010101" pitchFamily="2" charset="-122"/>
            </a:endParaRPr>
          </a:p>
        </p:txBody>
      </p:sp>
      <p:sp>
        <p:nvSpPr>
          <p:cNvPr id="18" name="原创设计师QQ598969553      _6"/>
          <p:cNvSpPr>
            <a:spLocks noChangeArrowheads="1"/>
          </p:cNvSpPr>
          <p:nvPr/>
        </p:nvSpPr>
        <p:spPr bwMode="auto">
          <a:xfrm>
            <a:off x="8441982" y="3822970"/>
            <a:ext cx="1923657" cy="1781542"/>
          </a:xfrm>
          <a:prstGeom prst="ellipse">
            <a:avLst/>
          </a:prstGeom>
          <a:gradFill>
            <a:gsLst>
              <a:gs pos="0">
                <a:srgbClr val="0070C0"/>
              </a:gs>
              <a:gs pos="100000">
                <a:srgbClr val="15296E"/>
              </a:gs>
            </a:gsLst>
            <a:lin ang="5400000" scaled="1"/>
          </a:gradFill>
          <a:ln w="28575" cap="flat">
            <a:solidFill>
              <a:schemeClr val="bg1"/>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390" tIns="45695" rIns="91390" bIns="45695" numCol="1" anchor="t" anchorCtr="0" compatLnSpc="1"/>
          <a:lstStyle/>
          <a:p>
            <a:pPr>
              <a:defRPr/>
            </a:pPr>
            <a:endParaRPr lang="zh-CN" altLang="zh-CN" sz="1800" kern="0">
              <a:solidFill>
                <a:schemeClr val="bg1"/>
              </a:solidFill>
              <a:ea typeface="微软雅黑" panose="020B0503020204020204" pitchFamily="34" charset="-122"/>
              <a:sym typeface="宋体" panose="02010600030101010101" pitchFamily="2" charset="-122"/>
            </a:endParaRPr>
          </a:p>
        </p:txBody>
      </p:sp>
      <p:sp>
        <p:nvSpPr>
          <p:cNvPr id="19" name="原创设计师QQ598969553      _7"/>
          <p:cNvSpPr>
            <a:spLocks noChangeArrowheads="1"/>
          </p:cNvSpPr>
          <p:nvPr/>
        </p:nvSpPr>
        <p:spPr bwMode="auto">
          <a:xfrm>
            <a:off x="2239887" y="4511249"/>
            <a:ext cx="1133253" cy="43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年轻</a:t>
            </a:r>
            <a:endParaRPr 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原创设计师QQ598969553      _8"/>
          <p:cNvSpPr>
            <a:spLocks noChangeArrowheads="1"/>
          </p:cNvSpPr>
          <p:nvPr/>
        </p:nvSpPr>
        <p:spPr bwMode="auto">
          <a:xfrm>
            <a:off x="4438644" y="4511249"/>
            <a:ext cx="1133253" cy="43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热情</a:t>
            </a:r>
            <a:endParaRPr 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原创设计师QQ598969553      _9"/>
          <p:cNvSpPr>
            <a:spLocks noChangeArrowheads="1"/>
          </p:cNvSpPr>
          <p:nvPr/>
        </p:nvSpPr>
        <p:spPr bwMode="auto">
          <a:xfrm>
            <a:off x="6637402" y="4511249"/>
            <a:ext cx="1133253" cy="43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团结</a:t>
            </a:r>
            <a:endParaRPr 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原创设计师QQ598969553      _10"/>
          <p:cNvSpPr>
            <a:spLocks noChangeArrowheads="1"/>
          </p:cNvSpPr>
          <p:nvPr/>
        </p:nvSpPr>
        <p:spPr bwMode="auto">
          <a:xfrm>
            <a:off x="8836158" y="4511249"/>
            <a:ext cx="1133253" cy="43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活力</a:t>
            </a:r>
            <a:endParaRPr 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p:cBhvr>
                                        <p:cTn id="17" dur="500"/>
                                        <p:tgtEl>
                                          <p:spTgt spid="1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p:cBhvr>
                                        <p:cTn id="23" dur="500"/>
                                        <p:tgtEl>
                                          <p:spTgt spid="20"/>
                                        </p:tgtEl>
                                      </p:cBhvr>
                                    </p:animEffect>
                                    <p:anim calcmode="lin" valueType="num">
                                      <p:cBhvr>
                                        <p:cTn id="24" dur="500" fill="hold"/>
                                        <p:tgtEl>
                                          <p:spTgt spid="20"/>
                                        </p:tgtEl>
                                        <p:attrNameLst>
                                          <p:attrName>ppt_x</p:attrName>
                                        </p:attrNameLst>
                                      </p:cBhvr>
                                      <p:tavLst>
                                        <p:tav tm="0">
                                          <p:val>
                                            <p:fltVal val="0.5"/>
                                          </p:val>
                                        </p:tav>
                                        <p:tav tm="100000">
                                          <p:val>
                                            <p:strVal val="#ppt_x"/>
                                          </p:val>
                                        </p:tav>
                                      </p:tavLst>
                                    </p:anim>
                                    <p:anim calcmode="lin" valueType="num">
                                      <p:cBhvr>
                                        <p:cTn id="25" dur="500" fill="hold"/>
                                        <p:tgtEl>
                                          <p:spTgt spid="20"/>
                                        </p:tgtEl>
                                        <p:attrNameLst>
                                          <p:attrName>ppt_y</p:attrName>
                                        </p:attrNameLst>
                                      </p:cBhvr>
                                      <p:tavLst>
                                        <p:tav tm="0">
                                          <p:val>
                                            <p:fltVal val="0.5"/>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p:cBhvr>
                                        <p:cTn id="30" dur="500"/>
                                        <p:tgtEl>
                                          <p:spTgt spid="16"/>
                                        </p:tgtEl>
                                      </p:cBhvr>
                                    </p:animEffect>
                                    <p:anim calcmode="lin" valueType="num">
                                      <p:cBhvr>
                                        <p:cTn id="31" dur="500" fill="hold"/>
                                        <p:tgtEl>
                                          <p:spTgt spid="16"/>
                                        </p:tgtEl>
                                        <p:attrNameLst>
                                          <p:attrName>ppt_x</p:attrName>
                                        </p:attrNameLst>
                                      </p:cBhvr>
                                      <p:tavLst>
                                        <p:tav tm="0">
                                          <p:val>
                                            <p:fltVal val="0.5"/>
                                          </p:val>
                                        </p:tav>
                                        <p:tav tm="100000">
                                          <p:val>
                                            <p:strVal val="#ppt_x"/>
                                          </p:val>
                                        </p:tav>
                                      </p:tavLst>
                                    </p:anim>
                                    <p:anim calcmode="lin" valueType="num">
                                      <p:cBhvr>
                                        <p:cTn id="32" dur="500" fill="hold"/>
                                        <p:tgtEl>
                                          <p:spTgt spid="16"/>
                                        </p:tgtEl>
                                        <p:attrNameLst>
                                          <p:attrName>ppt_y</p:attrName>
                                        </p:attrNameLst>
                                      </p:cBhvr>
                                      <p:tavLst>
                                        <p:tav tm="0">
                                          <p:val>
                                            <p:fltVal val="0.5"/>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p:cBhvr>
                                        <p:cTn id="37" dur="500"/>
                                        <p:tgtEl>
                                          <p:spTgt spid="21"/>
                                        </p:tgtEl>
                                      </p:cBhvr>
                                    </p:animEffect>
                                    <p:anim calcmode="lin" valueType="num">
                                      <p:cBhvr>
                                        <p:cTn id="38" dur="500" fill="hold"/>
                                        <p:tgtEl>
                                          <p:spTgt spid="21"/>
                                        </p:tgtEl>
                                        <p:attrNameLst>
                                          <p:attrName>ppt_x</p:attrName>
                                        </p:attrNameLst>
                                      </p:cBhvr>
                                      <p:tavLst>
                                        <p:tav tm="0">
                                          <p:val>
                                            <p:fltVal val="0.5"/>
                                          </p:val>
                                        </p:tav>
                                        <p:tav tm="100000">
                                          <p:val>
                                            <p:strVal val="#ppt_x"/>
                                          </p:val>
                                        </p:tav>
                                      </p:tavLst>
                                    </p:anim>
                                    <p:anim calcmode="lin" valueType="num">
                                      <p:cBhvr>
                                        <p:cTn id="39" dur="500" fill="hold"/>
                                        <p:tgtEl>
                                          <p:spTgt spid="21"/>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par>
                                <p:cTn id="47" presetID="10" presetClass="entr" presetSubtype="0"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p:cBhvr>
                                        <p:cTn id="51" dur="500"/>
                                        <p:tgtEl>
                                          <p:spTgt spid="19"/>
                                        </p:tgtEl>
                                      </p:cBhvr>
                                    </p:animEffect>
                                    <p:anim calcmode="lin" valueType="num">
                                      <p:cBhvr>
                                        <p:cTn id="52" dur="500" fill="hold"/>
                                        <p:tgtEl>
                                          <p:spTgt spid="19"/>
                                        </p:tgtEl>
                                        <p:attrNameLst>
                                          <p:attrName>ppt_x</p:attrName>
                                        </p:attrNameLst>
                                      </p:cBhvr>
                                      <p:tavLst>
                                        <p:tav tm="0">
                                          <p:val>
                                            <p:fltVal val="0.5"/>
                                          </p:val>
                                        </p:tav>
                                        <p:tav tm="100000">
                                          <p:val>
                                            <p:strVal val="#ppt_x"/>
                                          </p:val>
                                        </p:tav>
                                      </p:tavLst>
                                    </p:anim>
                                    <p:anim calcmode="lin" valueType="num">
                                      <p:cBhvr>
                                        <p:cTn id="53" dur="500" fill="hold"/>
                                        <p:tgtEl>
                                          <p:spTgt spid="19"/>
                                        </p:tgtEl>
                                        <p:attrNameLst>
                                          <p:attrName>ppt_y</p:attrName>
                                        </p:attrNameLst>
                                      </p:cBhvr>
                                      <p:tavLst>
                                        <p:tav tm="0">
                                          <p:val>
                                            <p:fltVal val="0.5"/>
                                          </p:val>
                                        </p:tav>
                                        <p:tav tm="100000">
                                          <p:val>
                                            <p:strVal val="#ppt_y"/>
                                          </p:val>
                                        </p:tav>
                                      </p:tavLst>
                                    </p:anim>
                                  </p:childTnLst>
                                </p:cTn>
                              </p:par>
                              <p:par>
                                <p:cTn id="54" presetID="10" presetClass="entr" presetSubtype="0" fill="hold" grpId="0" nodeType="withEffect">
                                  <p:stCondLst>
                                    <p:cond delay="20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p:cBhvr>
                                        <p:cTn id="58" dur="500"/>
                                        <p:tgtEl>
                                          <p:spTgt spid="15"/>
                                        </p:tgtEl>
                                      </p:cBhvr>
                                    </p:animEffect>
                                    <p:anim calcmode="lin" valueType="num">
                                      <p:cBhvr>
                                        <p:cTn id="59" dur="500" fill="hold"/>
                                        <p:tgtEl>
                                          <p:spTgt spid="15"/>
                                        </p:tgtEl>
                                        <p:attrNameLst>
                                          <p:attrName>ppt_x</p:attrName>
                                        </p:attrNameLst>
                                      </p:cBhvr>
                                      <p:tavLst>
                                        <p:tav tm="0">
                                          <p:val>
                                            <p:fltVal val="0.5"/>
                                          </p:val>
                                        </p:tav>
                                        <p:tav tm="100000">
                                          <p:val>
                                            <p:strVal val="#ppt_x"/>
                                          </p:val>
                                        </p:tav>
                                      </p:tavLst>
                                    </p:anim>
                                    <p:anim calcmode="lin" valueType="num">
                                      <p:cBhvr>
                                        <p:cTn id="60" dur="500" fill="hold"/>
                                        <p:tgtEl>
                                          <p:spTgt spid="15"/>
                                        </p:tgtEl>
                                        <p:attrNameLst>
                                          <p:attrName>ppt_y</p:attrName>
                                        </p:attrNameLst>
                                      </p:cBhvr>
                                      <p:tavLst>
                                        <p:tav tm="0">
                                          <p:val>
                                            <p:fltVal val="0.5"/>
                                          </p:val>
                                        </p:tav>
                                        <p:tav tm="100000">
                                          <p:val>
                                            <p:strVal val="#ppt_y"/>
                                          </p:val>
                                        </p:tav>
                                      </p:tavLst>
                                    </p:anim>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 calcmode="lin" valueType="num">
                                      <p:cBhvr>
                                        <p:cTn id="63" dur="500" fill="hold"/>
                                        <p:tgtEl>
                                          <p:spTgt spid="22"/>
                                        </p:tgtEl>
                                        <p:attrNameLst>
                                          <p:attrName>ppt_w</p:attrName>
                                        </p:attrNameLst>
                                      </p:cBhvr>
                                      <p:tavLst>
                                        <p:tav tm="0">
                                          <p:val>
                                            <p:fltVal val="0"/>
                                          </p:val>
                                        </p:tav>
                                        <p:tav tm="100000">
                                          <p:val>
                                            <p:strVal val="#ppt_w"/>
                                          </p:val>
                                        </p:tav>
                                      </p:tavLst>
                                    </p:anim>
                                    <p:anim calcmode="lin" valueType="num">
                                      <p:cBhvr>
                                        <p:cTn id="64" dur="500" fill="hold"/>
                                        <p:tgtEl>
                                          <p:spTgt spid="22"/>
                                        </p:tgtEl>
                                        <p:attrNameLst>
                                          <p:attrName>ppt_h</p:attrName>
                                        </p:attrNameLst>
                                      </p:cBhvr>
                                      <p:tavLst>
                                        <p:tav tm="0">
                                          <p:val>
                                            <p:fltVal val="0"/>
                                          </p:val>
                                        </p:tav>
                                        <p:tav tm="100000">
                                          <p:val>
                                            <p:strVal val="#ppt_h"/>
                                          </p:val>
                                        </p:tav>
                                      </p:tavLst>
                                    </p:anim>
                                    <p:animEffect>
                                      <p:cBhvr>
                                        <p:cTn id="65" dur="500"/>
                                        <p:tgtEl>
                                          <p:spTgt spid="22"/>
                                        </p:tgtEl>
                                      </p:cBhvr>
                                    </p:animEffect>
                                    <p:anim calcmode="lin" valueType="num">
                                      <p:cBhvr>
                                        <p:cTn id="66" dur="500" fill="hold"/>
                                        <p:tgtEl>
                                          <p:spTgt spid="22"/>
                                        </p:tgtEl>
                                        <p:attrNameLst>
                                          <p:attrName>ppt_x</p:attrName>
                                        </p:attrNameLst>
                                      </p:cBhvr>
                                      <p:tavLst>
                                        <p:tav tm="0">
                                          <p:val>
                                            <p:fltVal val="0.5"/>
                                          </p:val>
                                        </p:tav>
                                        <p:tav tm="100000">
                                          <p:val>
                                            <p:strVal val="#ppt_x"/>
                                          </p:val>
                                        </p:tav>
                                      </p:tavLst>
                                    </p:anim>
                                    <p:anim calcmode="lin" valueType="num">
                                      <p:cBhvr>
                                        <p:cTn id="67" dur="500" fill="hold"/>
                                        <p:tgtEl>
                                          <p:spTgt spid="22"/>
                                        </p:tgtEl>
                                        <p:attrNameLst>
                                          <p:attrName>ppt_y</p:attrName>
                                        </p:attrNameLst>
                                      </p:cBhvr>
                                      <p:tavLst>
                                        <p:tav tm="0">
                                          <p:val>
                                            <p:fltVal val="0.5"/>
                                          </p:val>
                                        </p:tav>
                                        <p:tav tm="100000">
                                          <p:val>
                                            <p:strVal val="#ppt_y"/>
                                          </p:val>
                                        </p:tav>
                                      </p:tavLst>
                                    </p:anim>
                                  </p:childTnLst>
                                </p:cTn>
                              </p:par>
                              <p:par>
                                <p:cTn id="68" presetID="10" presetClass="entr" presetSubtype="0" fill="hold" grpId="0" nodeType="withEffect">
                                  <p:stCondLst>
                                    <p:cond delay="200"/>
                                  </p:stCondLst>
                                  <p:childTnLst>
                                    <p:set>
                                      <p:cBhvr>
                                        <p:cTn id="69" dur="1" fill="hold">
                                          <p:stCondLst>
                                            <p:cond delay="0"/>
                                          </p:stCondLst>
                                        </p:cTn>
                                        <p:tgtEl>
                                          <p:spTgt spid="18"/>
                                        </p:tgtEl>
                                        <p:attrNameLst>
                                          <p:attrName>style.visibility</p:attrName>
                                        </p:attrNameLst>
                                      </p:cBhvr>
                                      <p:to>
                                        <p:strVal val="visible"/>
                                      </p:to>
                                    </p:set>
                                    <p:anim calcmode="lin" valueType="num">
                                      <p:cBhvr>
                                        <p:cTn id="70" dur="500" fill="hold"/>
                                        <p:tgtEl>
                                          <p:spTgt spid="18"/>
                                        </p:tgtEl>
                                        <p:attrNameLst>
                                          <p:attrName>ppt_w</p:attrName>
                                        </p:attrNameLst>
                                      </p:cBhvr>
                                      <p:tavLst>
                                        <p:tav tm="0">
                                          <p:val>
                                            <p:fltVal val="0"/>
                                          </p:val>
                                        </p:tav>
                                        <p:tav tm="100000">
                                          <p:val>
                                            <p:strVal val="#ppt_w"/>
                                          </p:val>
                                        </p:tav>
                                      </p:tavLst>
                                    </p:anim>
                                    <p:anim calcmode="lin" valueType="num">
                                      <p:cBhvr>
                                        <p:cTn id="71" dur="500" fill="hold"/>
                                        <p:tgtEl>
                                          <p:spTgt spid="18"/>
                                        </p:tgtEl>
                                        <p:attrNameLst>
                                          <p:attrName>ppt_h</p:attrName>
                                        </p:attrNameLst>
                                      </p:cBhvr>
                                      <p:tavLst>
                                        <p:tav tm="0">
                                          <p:val>
                                            <p:fltVal val="0"/>
                                          </p:val>
                                        </p:tav>
                                        <p:tav tm="100000">
                                          <p:val>
                                            <p:strVal val="#ppt_h"/>
                                          </p:val>
                                        </p:tav>
                                      </p:tavLst>
                                    </p:anim>
                                    <p:animEffect>
                                      <p:cBhvr>
                                        <p:cTn id="72" dur="500"/>
                                        <p:tgtEl>
                                          <p:spTgt spid="18"/>
                                        </p:tgtEl>
                                      </p:cBhvr>
                                    </p:animEffect>
                                    <p:anim calcmode="lin" valueType="num">
                                      <p:cBhvr>
                                        <p:cTn id="73" dur="500" fill="hold"/>
                                        <p:tgtEl>
                                          <p:spTgt spid="18"/>
                                        </p:tgtEl>
                                        <p:attrNameLst>
                                          <p:attrName>ppt_x</p:attrName>
                                        </p:attrNameLst>
                                      </p:cBhvr>
                                      <p:tavLst>
                                        <p:tav tm="0">
                                          <p:val>
                                            <p:fltVal val="0.5"/>
                                          </p:val>
                                        </p:tav>
                                        <p:tav tm="100000">
                                          <p:val>
                                            <p:strVal val="#ppt_x"/>
                                          </p:val>
                                        </p:tav>
                                      </p:tavLst>
                                    </p:anim>
                                    <p:anim calcmode="lin" valueType="num">
                                      <p:cBhvr>
                                        <p:cTn id="74" dur="500" fill="hold"/>
                                        <p:tgtEl>
                                          <p:spTgt spid="1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autoUpdateAnimBg="0"/>
      <p:bldP spid="14" grpId="0" bldLvl="0" autoUpdateAnimBg="0"/>
      <p:bldP spid="15" grpId="0" bldLvl="0" animBg="1" autoUpdateAnimBg="0"/>
      <p:bldP spid="16" grpId="0" bldLvl="0" animBg="1" autoUpdateAnimBg="0"/>
      <p:bldP spid="17" grpId="0" bldLvl="0" animBg="1" autoUpdateAnimBg="0"/>
      <p:bldP spid="18" grpId="0" bldLvl="0" animBg="1" autoUpdateAnimBg="0"/>
      <p:bldP spid="19" grpId="0" bldLvl="0" autoUpdateAnimBg="0"/>
      <p:bldP spid="20" grpId="0" bldLvl="0" autoUpdateAnimBg="0"/>
      <p:bldP spid="21" grpId="0" bldLvl="0" autoUpdateAnimBg="0"/>
      <p:bldP spid="22"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公司发展历程</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p:nvPr/>
        </p:nvCxnSpPr>
        <p:spPr>
          <a:xfrm>
            <a:off x="397401" y="3550668"/>
            <a:ext cx="1136402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2726220" y="2390004"/>
            <a:ext cx="319596" cy="1159277"/>
            <a:chOff x="2136007" y="1998458"/>
            <a:chExt cx="266330" cy="966065"/>
          </a:xfrm>
        </p:grpSpPr>
        <p:sp>
          <p:nvSpPr>
            <p:cNvPr id="54" name="任意多边形 53"/>
            <p:cNvSpPr>
              <a:spLocks noChangeArrowheads="1"/>
            </p:cNvSpPr>
            <p:nvPr/>
          </p:nvSpPr>
          <p:spPr bwMode="auto">
            <a:xfrm>
              <a:off x="2136007" y="1998458"/>
              <a:ext cx="266330" cy="453216"/>
            </a:xfrm>
            <a:custGeom>
              <a:avLst/>
              <a:gdLst>
                <a:gd name="connsiteX0" fmla="*/ 668523 w 1337046"/>
                <a:gd name="connsiteY0" fmla="*/ 0 h 2275266"/>
                <a:gd name="connsiteX1" fmla="*/ 1337046 w 1337046"/>
                <a:gd name="connsiteY1" fmla="*/ 668834 h 2275266"/>
                <a:gd name="connsiteX2" fmla="*/ 1284510 w 1337046"/>
                <a:gd name="connsiteY2" fmla="*/ 929175 h 2275266"/>
                <a:gd name="connsiteX3" fmla="*/ 1247735 w 1337046"/>
                <a:gd name="connsiteY3" fmla="*/ 996960 h 2275266"/>
                <a:gd name="connsiteX4" fmla="*/ 669197 w 1337046"/>
                <a:gd name="connsiteY4" fmla="*/ 2275266 h 2275266"/>
                <a:gd name="connsiteX5" fmla="*/ 89625 w 1337046"/>
                <a:gd name="connsiteY5" fmla="*/ 997537 h 2275266"/>
                <a:gd name="connsiteX6" fmla="*/ 52536 w 1337046"/>
                <a:gd name="connsiteY6" fmla="*/ 929175 h 2275266"/>
                <a:gd name="connsiteX7" fmla="*/ 0 w 1337046"/>
                <a:gd name="connsiteY7" fmla="*/ 668834 h 2275266"/>
                <a:gd name="connsiteX8" fmla="*/ 668523 w 1337046"/>
                <a:gd name="connsiteY8" fmla="*/ 0 h 227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046" h="2275266">
                  <a:moveTo>
                    <a:pt x="668523" y="0"/>
                  </a:moveTo>
                  <a:cubicBezTo>
                    <a:pt x="1037738" y="0"/>
                    <a:pt x="1337046" y="299447"/>
                    <a:pt x="1337046" y="668834"/>
                  </a:cubicBezTo>
                  <a:cubicBezTo>
                    <a:pt x="1337046" y="761181"/>
                    <a:pt x="1318339" y="849156"/>
                    <a:pt x="1284510" y="929175"/>
                  </a:cubicBezTo>
                  <a:lnTo>
                    <a:pt x="1247735" y="996960"/>
                  </a:lnTo>
                  <a:lnTo>
                    <a:pt x="669197" y="2275266"/>
                  </a:lnTo>
                  <a:lnTo>
                    <a:pt x="89625" y="997537"/>
                  </a:lnTo>
                  <a:lnTo>
                    <a:pt x="52536" y="929175"/>
                  </a:lnTo>
                  <a:cubicBezTo>
                    <a:pt x="18707" y="849156"/>
                    <a:pt x="0" y="761181"/>
                    <a:pt x="0" y="668834"/>
                  </a:cubicBezTo>
                  <a:cubicBezTo>
                    <a:pt x="0" y="299447"/>
                    <a:pt x="299308" y="0"/>
                    <a:pt x="668523" y="0"/>
                  </a:cubicBezTo>
                  <a:close/>
                </a:path>
              </a:pathLst>
            </a:custGeom>
            <a:gradFill>
              <a:gsLst>
                <a:gs pos="0">
                  <a:srgbClr val="0070C0"/>
                </a:gs>
                <a:gs pos="100000">
                  <a:srgbClr val="15296E"/>
                </a:gs>
              </a:gsLst>
              <a:lin ang="5400000" scaled="1"/>
            </a:gradFill>
            <a:ln>
              <a:noFill/>
            </a:ln>
          </p:spPr>
          <p:txBody>
            <a:bodyPr wrap="square">
              <a:noAutofit/>
            </a:bodyPr>
            <a:lstStyle/>
            <a:p>
              <a:endParaRPr lang="zh-CN" altLang="zh-CN" sz="2490">
                <a:solidFill>
                  <a:srgbClr val="000000"/>
                </a:solidFill>
                <a:latin typeface="微软雅黑" panose="020B0503020204020204" pitchFamily="34" charset="-122"/>
                <a:ea typeface="微软雅黑" panose="020B0503020204020204" pitchFamily="34" charset="-122"/>
                <a:cs typeface="+mn-ea"/>
                <a:sym typeface="+mn-lt"/>
              </a:endParaRPr>
            </a:p>
          </p:txBody>
        </p:sp>
        <p:cxnSp>
          <p:nvCxnSpPr>
            <p:cNvPr id="55" name="直接连接符 54"/>
            <p:cNvCxnSpPr/>
            <p:nvPr/>
          </p:nvCxnSpPr>
          <p:spPr>
            <a:xfrm>
              <a:off x="2261702" y="2424523"/>
              <a:ext cx="8164" cy="54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8142257" y="1579903"/>
            <a:ext cx="319596" cy="1960493"/>
            <a:chOff x="5618972" y="1323373"/>
            <a:chExt cx="266330" cy="1633745"/>
          </a:xfrm>
        </p:grpSpPr>
        <p:sp>
          <p:nvSpPr>
            <p:cNvPr id="57" name="任意多边形 56"/>
            <p:cNvSpPr>
              <a:spLocks noChangeArrowheads="1"/>
            </p:cNvSpPr>
            <p:nvPr/>
          </p:nvSpPr>
          <p:spPr bwMode="auto">
            <a:xfrm>
              <a:off x="5618972" y="1323373"/>
              <a:ext cx="266330" cy="453216"/>
            </a:xfrm>
            <a:custGeom>
              <a:avLst/>
              <a:gdLst>
                <a:gd name="connsiteX0" fmla="*/ 668523 w 1337046"/>
                <a:gd name="connsiteY0" fmla="*/ 0 h 2275266"/>
                <a:gd name="connsiteX1" fmla="*/ 1337046 w 1337046"/>
                <a:gd name="connsiteY1" fmla="*/ 668834 h 2275266"/>
                <a:gd name="connsiteX2" fmla="*/ 1284510 w 1337046"/>
                <a:gd name="connsiteY2" fmla="*/ 929175 h 2275266"/>
                <a:gd name="connsiteX3" fmla="*/ 1247735 w 1337046"/>
                <a:gd name="connsiteY3" fmla="*/ 996960 h 2275266"/>
                <a:gd name="connsiteX4" fmla="*/ 669197 w 1337046"/>
                <a:gd name="connsiteY4" fmla="*/ 2275266 h 2275266"/>
                <a:gd name="connsiteX5" fmla="*/ 89625 w 1337046"/>
                <a:gd name="connsiteY5" fmla="*/ 997537 h 2275266"/>
                <a:gd name="connsiteX6" fmla="*/ 52536 w 1337046"/>
                <a:gd name="connsiteY6" fmla="*/ 929175 h 2275266"/>
                <a:gd name="connsiteX7" fmla="*/ 0 w 1337046"/>
                <a:gd name="connsiteY7" fmla="*/ 668834 h 2275266"/>
                <a:gd name="connsiteX8" fmla="*/ 668523 w 1337046"/>
                <a:gd name="connsiteY8" fmla="*/ 0 h 227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046" h="2275266">
                  <a:moveTo>
                    <a:pt x="668523" y="0"/>
                  </a:moveTo>
                  <a:cubicBezTo>
                    <a:pt x="1037738" y="0"/>
                    <a:pt x="1337046" y="299447"/>
                    <a:pt x="1337046" y="668834"/>
                  </a:cubicBezTo>
                  <a:cubicBezTo>
                    <a:pt x="1337046" y="761181"/>
                    <a:pt x="1318339" y="849156"/>
                    <a:pt x="1284510" y="929175"/>
                  </a:cubicBezTo>
                  <a:lnTo>
                    <a:pt x="1247735" y="996960"/>
                  </a:lnTo>
                  <a:lnTo>
                    <a:pt x="669197" y="2275266"/>
                  </a:lnTo>
                  <a:lnTo>
                    <a:pt x="89625" y="997537"/>
                  </a:lnTo>
                  <a:lnTo>
                    <a:pt x="52536" y="929175"/>
                  </a:lnTo>
                  <a:cubicBezTo>
                    <a:pt x="18707" y="849156"/>
                    <a:pt x="0" y="761181"/>
                    <a:pt x="0" y="668834"/>
                  </a:cubicBezTo>
                  <a:cubicBezTo>
                    <a:pt x="0" y="299447"/>
                    <a:pt x="299308" y="0"/>
                    <a:pt x="668523" y="0"/>
                  </a:cubicBezTo>
                  <a:close/>
                </a:path>
              </a:pathLst>
            </a:custGeom>
            <a:gradFill>
              <a:gsLst>
                <a:gs pos="0">
                  <a:srgbClr val="0070C0"/>
                </a:gs>
                <a:gs pos="100000">
                  <a:srgbClr val="15296E"/>
                </a:gs>
              </a:gsLst>
              <a:lin ang="5400000" scaled="1"/>
            </a:gradFill>
            <a:ln>
              <a:noFill/>
            </a:ln>
          </p:spPr>
          <p:txBody>
            <a:bodyPr wrap="square">
              <a:noAutofit/>
            </a:bodyPr>
            <a:lstStyle/>
            <a:p>
              <a:endParaRPr lang="zh-CN" altLang="zh-CN" sz="2490">
                <a:solidFill>
                  <a:srgbClr val="000000"/>
                </a:solidFill>
                <a:latin typeface="微软雅黑" panose="020B0503020204020204" pitchFamily="34" charset="-122"/>
                <a:ea typeface="微软雅黑" panose="020B0503020204020204" pitchFamily="34" charset="-122"/>
                <a:cs typeface="+mn-ea"/>
                <a:sym typeface="+mn-lt"/>
              </a:endParaRPr>
            </a:p>
          </p:txBody>
        </p:sp>
        <p:cxnSp>
          <p:nvCxnSpPr>
            <p:cNvPr id="58" name="直接连接符 57"/>
            <p:cNvCxnSpPr/>
            <p:nvPr/>
          </p:nvCxnSpPr>
          <p:spPr>
            <a:xfrm>
              <a:off x="5752271" y="1769118"/>
              <a:ext cx="8030" cy="118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5576649" y="1995427"/>
            <a:ext cx="319596" cy="1553760"/>
            <a:chOff x="3873754" y="1669644"/>
            <a:chExt cx="266330" cy="1294801"/>
          </a:xfrm>
        </p:grpSpPr>
        <p:sp>
          <p:nvSpPr>
            <p:cNvPr id="60" name="任意多边形 59"/>
            <p:cNvSpPr>
              <a:spLocks noChangeArrowheads="1"/>
            </p:cNvSpPr>
            <p:nvPr/>
          </p:nvSpPr>
          <p:spPr bwMode="auto">
            <a:xfrm>
              <a:off x="3873754" y="1669644"/>
              <a:ext cx="266330" cy="453216"/>
            </a:xfrm>
            <a:custGeom>
              <a:avLst/>
              <a:gdLst>
                <a:gd name="connsiteX0" fmla="*/ 668523 w 1337046"/>
                <a:gd name="connsiteY0" fmla="*/ 0 h 2275266"/>
                <a:gd name="connsiteX1" fmla="*/ 1337046 w 1337046"/>
                <a:gd name="connsiteY1" fmla="*/ 668834 h 2275266"/>
                <a:gd name="connsiteX2" fmla="*/ 1284510 w 1337046"/>
                <a:gd name="connsiteY2" fmla="*/ 929175 h 2275266"/>
                <a:gd name="connsiteX3" fmla="*/ 1247735 w 1337046"/>
                <a:gd name="connsiteY3" fmla="*/ 996960 h 2275266"/>
                <a:gd name="connsiteX4" fmla="*/ 669197 w 1337046"/>
                <a:gd name="connsiteY4" fmla="*/ 2275266 h 2275266"/>
                <a:gd name="connsiteX5" fmla="*/ 89625 w 1337046"/>
                <a:gd name="connsiteY5" fmla="*/ 997537 h 2275266"/>
                <a:gd name="connsiteX6" fmla="*/ 52536 w 1337046"/>
                <a:gd name="connsiteY6" fmla="*/ 929175 h 2275266"/>
                <a:gd name="connsiteX7" fmla="*/ 0 w 1337046"/>
                <a:gd name="connsiteY7" fmla="*/ 668834 h 2275266"/>
                <a:gd name="connsiteX8" fmla="*/ 668523 w 1337046"/>
                <a:gd name="connsiteY8" fmla="*/ 0 h 227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046" h="2275266">
                  <a:moveTo>
                    <a:pt x="668523" y="0"/>
                  </a:moveTo>
                  <a:cubicBezTo>
                    <a:pt x="1037738" y="0"/>
                    <a:pt x="1337046" y="299447"/>
                    <a:pt x="1337046" y="668834"/>
                  </a:cubicBezTo>
                  <a:cubicBezTo>
                    <a:pt x="1337046" y="761181"/>
                    <a:pt x="1318339" y="849156"/>
                    <a:pt x="1284510" y="929175"/>
                  </a:cubicBezTo>
                  <a:lnTo>
                    <a:pt x="1247735" y="996960"/>
                  </a:lnTo>
                  <a:lnTo>
                    <a:pt x="669197" y="2275266"/>
                  </a:lnTo>
                  <a:lnTo>
                    <a:pt x="89625" y="997537"/>
                  </a:lnTo>
                  <a:lnTo>
                    <a:pt x="52536" y="929175"/>
                  </a:lnTo>
                  <a:cubicBezTo>
                    <a:pt x="18707" y="849156"/>
                    <a:pt x="0" y="761181"/>
                    <a:pt x="0" y="668834"/>
                  </a:cubicBezTo>
                  <a:cubicBezTo>
                    <a:pt x="0" y="299447"/>
                    <a:pt x="299308" y="0"/>
                    <a:pt x="668523" y="0"/>
                  </a:cubicBezTo>
                  <a:close/>
                </a:path>
              </a:pathLst>
            </a:custGeom>
            <a:gradFill>
              <a:gsLst>
                <a:gs pos="0">
                  <a:srgbClr val="0070C0"/>
                </a:gs>
                <a:gs pos="100000">
                  <a:srgbClr val="15296E"/>
                </a:gs>
              </a:gsLst>
              <a:lin ang="5400000" scaled="1"/>
            </a:gradFill>
            <a:ln>
              <a:noFill/>
            </a:ln>
          </p:spPr>
          <p:txBody>
            <a:bodyPr wrap="square">
              <a:noAutofit/>
            </a:bodyPr>
            <a:lstStyle/>
            <a:p>
              <a:endParaRPr lang="zh-CN" altLang="zh-CN" sz="2490">
                <a:solidFill>
                  <a:srgbClr val="000000"/>
                </a:solidFill>
                <a:latin typeface="微软雅黑" panose="020B0503020204020204" pitchFamily="34" charset="-122"/>
                <a:ea typeface="微软雅黑" panose="020B0503020204020204" pitchFamily="34" charset="-122"/>
                <a:cs typeface="+mn-ea"/>
                <a:sym typeface="+mn-lt"/>
              </a:endParaRPr>
            </a:p>
          </p:txBody>
        </p:sp>
        <p:cxnSp>
          <p:nvCxnSpPr>
            <p:cNvPr id="61" name="直接连接符 60"/>
            <p:cNvCxnSpPr/>
            <p:nvPr/>
          </p:nvCxnSpPr>
          <p:spPr>
            <a:xfrm>
              <a:off x="4007053" y="2100446"/>
              <a:ext cx="8030" cy="86399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1184731" y="3550667"/>
            <a:ext cx="319596" cy="1195047"/>
            <a:chOff x="1255925" y="2965678"/>
            <a:chExt cx="266330" cy="995872"/>
          </a:xfrm>
        </p:grpSpPr>
        <p:sp>
          <p:nvSpPr>
            <p:cNvPr id="63" name="任意多边形 62"/>
            <p:cNvSpPr>
              <a:spLocks noChangeArrowheads="1"/>
            </p:cNvSpPr>
            <p:nvPr/>
          </p:nvSpPr>
          <p:spPr bwMode="auto">
            <a:xfrm flipV="1">
              <a:off x="1255926" y="3508334"/>
              <a:ext cx="266330" cy="453216"/>
            </a:xfrm>
            <a:custGeom>
              <a:avLst/>
              <a:gdLst>
                <a:gd name="connsiteX0" fmla="*/ 668523 w 1337046"/>
                <a:gd name="connsiteY0" fmla="*/ 0 h 2275266"/>
                <a:gd name="connsiteX1" fmla="*/ 1337046 w 1337046"/>
                <a:gd name="connsiteY1" fmla="*/ 668834 h 2275266"/>
                <a:gd name="connsiteX2" fmla="*/ 1284510 w 1337046"/>
                <a:gd name="connsiteY2" fmla="*/ 929175 h 2275266"/>
                <a:gd name="connsiteX3" fmla="*/ 1247735 w 1337046"/>
                <a:gd name="connsiteY3" fmla="*/ 996960 h 2275266"/>
                <a:gd name="connsiteX4" fmla="*/ 669197 w 1337046"/>
                <a:gd name="connsiteY4" fmla="*/ 2275266 h 2275266"/>
                <a:gd name="connsiteX5" fmla="*/ 89625 w 1337046"/>
                <a:gd name="connsiteY5" fmla="*/ 997537 h 2275266"/>
                <a:gd name="connsiteX6" fmla="*/ 52536 w 1337046"/>
                <a:gd name="connsiteY6" fmla="*/ 929175 h 2275266"/>
                <a:gd name="connsiteX7" fmla="*/ 0 w 1337046"/>
                <a:gd name="connsiteY7" fmla="*/ 668834 h 2275266"/>
                <a:gd name="connsiteX8" fmla="*/ 668523 w 1337046"/>
                <a:gd name="connsiteY8" fmla="*/ 0 h 227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046" h="2275266">
                  <a:moveTo>
                    <a:pt x="668523" y="0"/>
                  </a:moveTo>
                  <a:cubicBezTo>
                    <a:pt x="1037738" y="0"/>
                    <a:pt x="1337046" y="299447"/>
                    <a:pt x="1337046" y="668834"/>
                  </a:cubicBezTo>
                  <a:cubicBezTo>
                    <a:pt x="1337046" y="761181"/>
                    <a:pt x="1318339" y="849156"/>
                    <a:pt x="1284510" y="929175"/>
                  </a:cubicBezTo>
                  <a:lnTo>
                    <a:pt x="1247735" y="996960"/>
                  </a:lnTo>
                  <a:lnTo>
                    <a:pt x="669197" y="2275266"/>
                  </a:lnTo>
                  <a:lnTo>
                    <a:pt x="89625" y="997537"/>
                  </a:lnTo>
                  <a:lnTo>
                    <a:pt x="52536" y="929175"/>
                  </a:lnTo>
                  <a:cubicBezTo>
                    <a:pt x="18707" y="849156"/>
                    <a:pt x="0" y="761181"/>
                    <a:pt x="0" y="668834"/>
                  </a:cubicBezTo>
                  <a:cubicBezTo>
                    <a:pt x="0" y="299447"/>
                    <a:pt x="299308" y="0"/>
                    <a:pt x="668523" y="0"/>
                  </a:cubicBezTo>
                  <a:close/>
                </a:path>
              </a:pathLst>
            </a:custGeom>
            <a:gradFill>
              <a:gsLst>
                <a:gs pos="0">
                  <a:srgbClr val="0070C0"/>
                </a:gs>
                <a:gs pos="100000">
                  <a:srgbClr val="15296E"/>
                </a:gs>
              </a:gsLst>
              <a:lin ang="5400000" scaled="1"/>
            </a:gradFill>
            <a:ln>
              <a:noFill/>
            </a:ln>
          </p:spPr>
          <p:txBody>
            <a:bodyPr wrap="square">
              <a:noAutofit/>
            </a:bodyPr>
            <a:lstStyle/>
            <a:p>
              <a:endParaRPr lang="zh-CN" altLang="zh-CN" sz="2490">
                <a:solidFill>
                  <a:srgbClr val="000000"/>
                </a:solidFill>
                <a:latin typeface="微软雅黑" panose="020B0503020204020204" pitchFamily="34" charset="-122"/>
                <a:ea typeface="微软雅黑" panose="020B0503020204020204" pitchFamily="34" charset="-122"/>
                <a:cs typeface="+mn-ea"/>
                <a:sym typeface="+mn-lt"/>
              </a:endParaRPr>
            </a:p>
          </p:txBody>
        </p:sp>
        <p:cxnSp>
          <p:nvCxnSpPr>
            <p:cNvPr id="64" name="直接连接符 63"/>
            <p:cNvCxnSpPr/>
            <p:nvPr/>
          </p:nvCxnSpPr>
          <p:spPr>
            <a:xfrm flipV="1">
              <a:off x="1389091" y="2965678"/>
              <a:ext cx="8164" cy="54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6874143" y="3555526"/>
            <a:ext cx="319596" cy="1945964"/>
            <a:chOff x="4746362" y="2999610"/>
            <a:chExt cx="266330" cy="1621637"/>
          </a:xfrm>
        </p:grpSpPr>
        <p:sp>
          <p:nvSpPr>
            <p:cNvPr id="66" name="任意多边形 65"/>
            <p:cNvSpPr>
              <a:spLocks noChangeArrowheads="1"/>
            </p:cNvSpPr>
            <p:nvPr/>
          </p:nvSpPr>
          <p:spPr bwMode="auto">
            <a:xfrm flipV="1">
              <a:off x="4746362" y="4168031"/>
              <a:ext cx="266330" cy="453216"/>
            </a:xfrm>
            <a:custGeom>
              <a:avLst/>
              <a:gdLst>
                <a:gd name="connsiteX0" fmla="*/ 668523 w 1337046"/>
                <a:gd name="connsiteY0" fmla="*/ 0 h 2275266"/>
                <a:gd name="connsiteX1" fmla="*/ 1337046 w 1337046"/>
                <a:gd name="connsiteY1" fmla="*/ 668834 h 2275266"/>
                <a:gd name="connsiteX2" fmla="*/ 1284510 w 1337046"/>
                <a:gd name="connsiteY2" fmla="*/ 929175 h 2275266"/>
                <a:gd name="connsiteX3" fmla="*/ 1247735 w 1337046"/>
                <a:gd name="connsiteY3" fmla="*/ 996960 h 2275266"/>
                <a:gd name="connsiteX4" fmla="*/ 669197 w 1337046"/>
                <a:gd name="connsiteY4" fmla="*/ 2275266 h 2275266"/>
                <a:gd name="connsiteX5" fmla="*/ 89625 w 1337046"/>
                <a:gd name="connsiteY5" fmla="*/ 997537 h 2275266"/>
                <a:gd name="connsiteX6" fmla="*/ 52536 w 1337046"/>
                <a:gd name="connsiteY6" fmla="*/ 929175 h 2275266"/>
                <a:gd name="connsiteX7" fmla="*/ 0 w 1337046"/>
                <a:gd name="connsiteY7" fmla="*/ 668834 h 2275266"/>
                <a:gd name="connsiteX8" fmla="*/ 668523 w 1337046"/>
                <a:gd name="connsiteY8" fmla="*/ 0 h 227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046" h="2275266">
                  <a:moveTo>
                    <a:pt x="668523" y="0"/>
                  </a:moveTo>
                  <a:cubicBezTo>
                    <a:pt x="1037738" y="0"/>
                    <a:pt x="1337046" y="299447"/>
                    <a:pt x="1337046" y="668834"/>
                  </a:cubicBezTo>
                  <a:cubicBezTo>
                    <a:pt x="1337046" y="761181"/>
                    <a:pt x="1318339" y="849156"/>
                    <a:pt x="1284510" y="929175"/>
                  </a:cubicBezTo>
                  <a:lnTo>
                    <a:pt x="1247735" y="996960"/>
                  </a:lnTo>
                  <a:lnTo>
                    <a:pt x="669197" y="2275266"/>
                  </a:lnTo>
                  <a:lnTo>
                    <a:pt x="89625" y="997537"/>
                  </a:lnTo>
                  <a:lnTo>
                    <a:pt x="52536" y="929175"/>
                  </a:lnTo>
                  <a:cubicBezTo>
                    <a:pt x="18707" y="849156"/>
                    <a:pt x="0" y="761181"/>
                    <a:pt x="0" y="668834"/>
                  </a:cubicBezTo>
                  <a:cubicBezTo>
                    <a:pt x="0" y="299447"/>
                    <a:pt x="299308" y="0"/>
                    <a:pt x="668523" y="0"/>
                  </a:cubicBezTo>
                  <a:close/>
                </a:path>
              </a:pathLst>
            </a:custGeom>
            <a:gradFill>
              <a:gsLst>
                <a:gs pos="0">
                  <a:srgbClr val="0070C0"/>
                </a:gs>
                <a:gs pos="100000">
                  <a:srgbClr val="15296E"/>
                </a:gs>
              </a:gsLst>
              <a:lin ang="5400000" scaled="1"/>
            </a:gradFill>
            <a:ln>
              <a:noFill/>
            </a:ln>
          </p:spPr>
          <p:txBody>
            <a:bodyPr wrap="square">
              <a:noAutofit/>
            </a:bodyPr>
            <a:lstStyle/>
            <a:p>
              <a:endParaRPr lang="zh-CN" altLang="zh-CN" sz="2490">
                <a:solidFill>
                  <a:srgbClr val="000000"/>
                </a:solidFill>
                <a:latin typeface="微软雅黑" panose="020B0503020204020204" pitchFamily="34" charset="-122"/>
                <a:ea typeface="微软雅黑" panose="020B0503020204020204" pitchFamily="34" charset="-122"/>
                <a:cs typeface="+mn-ea"/>
                <a:sym typeface="+mn-lt"/>
              </a:endParaRPr>
            </a:p>
          </p:txBody>
        </p:sp>
        <p:cxnSp>
          <p:nvCxnSpPr>
            <p:cNvPr id="67" name="直接连接符 66"/>
            <p:cNvCxnSpPr/>
            <p:nvPr/>
          </p:nvCxnSpPr>
          <p:spPr>
            <a:xfrm flipV="1">
              <a:off x="4878239" y="2999610"/>
              <a:ext cx="8030" cy="118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4220399" y="3550668"/>
            <a:ext cx="319596" cy="1580659"/>
            <a:chOff x="3001144" y="2965678"/>
            <a:chExt cx="266330" cy="1317216"/>
          </a:xfrm>
        </p:grpSpPr>
        <p:sp>
          <p:nvSpPr>
            <p:cNvPr id="69" name="任意多边形 68"/>
            <p:cNvSpPr>
              <a:spLocks noChangeArrowheads="1"/>
            </p:cNvSpPr>
            <p:nvPr/>
          </p:nvSpPr>
          <p:spPr bwMode="auto">
            <a:xfrm flipV="1">
              <a:off x="3001144" y="3829678"/>
              <a:ext cx="266330" cy="453216"/>
            </a:xfrm>
            <a:custGeom>
              <a:avLst/>
              <a:gdLst>
                <a:gd name="connsiteX0" fmla="*/ 668523 w 1337046"/>
                <a:gd name="connsiteY0" fmla="*/ 0 h 2275266"/>
                <a:gd name="connsiteX1" fmla="*/ 1337046 w 1337046"/>
                <a:gd name="connsiteY1" fmla="*/ 668834 h 2275266"/>
                <a:gd name="connsiteX2" fmla="*/ 1284510 w 1337046"/>
                <a:gd name="connsiteY2" fmla="*/ 929175 h 2275266"/>
                <a:gd name="connsiteX3" fmla="*/ 1247735 w 1337046"/>
                <a:gd name="connsiteY3" fmla="*/ 996960 h 2275266"/>
                <a:gd name="connsiteX4" fmla="*/ 669197 w 1337046"/>
                <a:gd name="connsiteY4" fmla="*/ 2275266 h 2275266"/>
                <a:gd name="connsiteX5" fmla="*/ 89625 w 1337046"/>
                <a:gd name="connsiteY5" fmla="*/ 997537 h 2275266"/>
                <a:gd name="connsiteX6" fmla="*/ 52536 w 1337046"/>
                <a:gd name="connsiteY6" fmla="*/ 929175 h 2275266"/>
                <a:gd name="connsiteX7" fmla="*/ 0 w 1337046"/>
                <a:gd name="connsiteY7" fmla="*/ 668834 h 2275266"/>
                <a:gd name="connsiteX8" fmla="*/ 668523 w 1337046"/>
                <a:gd name="connsiteY8" fmla="*/ 0 h 227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046" h="2275266">
                  <a:moveTo>
                    <a:pt x="668523" y="0"/>
                  </a:moveTo>
                  <a:cubicBezTo>
                    <a:pt x="1037738" y="0"/>
                    <a:pt x="1337046" y="299447"/>
                    <a:pt x="1337046" y="668834"/>
                  </a:cubicBezTo>
                  <a:cubicBezTo>
                    <a:pt x="1337046" y="761181"/>
                    <a:pt x="1318339" y="849156"/>
                    <a:pt x="1284510" y="929175"/>
                  </a:cubicBezTo>
                  <a:lnTo>
                    <a:pt x="1247735" y="996960"/>
                  </a:lnTo>
                  <a:lnTo>
                    <a:pt x="669197" y="2275266"/>
                  </a:lnTo>
                  <a:lnTo>
                    <a:pt x="89625" y="997537"/>
                  </a:lnTo>
                  <a:lnTo>
                    <a:pt x="52536" y="929175"/>
                  </a:lnTo>
                  <a:cubicBezTo>
                    <a:pt x="18707" y="849156"/>
                    <a:pt x="0" y="761181"/>
                    <a:pt x="0" y="668834"/>
                  </a:cubicBezTo>
                  <a:cubicBezTo>
                    <a:pt x="0" y="299447"/>
                    <a:pt x="299308" y="0"/>
                    <a:pt x="668523" y="0"/>
                  </a:cubicBezTo>
                  <a:close/>
                </a:path>
              </a:pathLst>
            </a:custGeom>
            <a:gradFill>
              <a:gsLst>
                <a:gs pos="0">
                  <a:srgbClr val="0070C0"/>
                </a:gs>
                <a:gs pos="100000">
                  <a:srgbClr val="15296E"/>
                </a:gs>
              </a:gsLst>
              <a:lin ang="5400000" scaled="1"/>
            </a:gradFill>
            <a:ln>
              <a:noFill/>
            </a:ln>
          </p:spPr>
          <p:txBody>
            <a:bodyPr wrap="square">
              <a:noAutofit/>
            </a:bodyPr>
            <a:lstStyle/>
            <a:p>
              <a:endParaRPr lang="zh-CN" altLang="zh-CN" sz="2490">
                <a:solidFill>
                  <a:srgbClr val="000000"/>
                </a:solidFill>
                <a:latin typeface="微软雅黑" panose="020B0503020204020204" pitchFamily="34" charset="-122"/>
                <a:ea typeface="微软雅黑" panose="020B0503020204020204" pitchFamily="34" charset="-122"/>
                <a:cs typeface="+mn-ea"/>
                <a:sym typeface="+mn-lt"/>
              </a:endParaRPr>
            </a:p>
          </p:txBody>
        </p:sp>
        <p:cxnSp>
          <p:nvCxnSpPr>
            <p:cNvPr id="70" name="直接连接符 69"/>
            <p:cNvCxnSpPr/>
            <p:nvPr/>
          </p:nvCxnSpPr>
          <p:spPr>
            <a:xfrm flipV="1">
              <a:off x="3134443" y="2965678"/>
              <a:ext cx="8030" cy="864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9454441" y="3558008"/>
            <a:ext cx="319596" cy="1537459"/>
            <a:chOff x="6491581" y="3001678"/>
            <a:chExt cx="266330" cy="1281216"/>
          </a:xfrm>
        </p:grpSpPr>
        <p:sp>
          <p:nvSpPr>
            <p:cNvPr id="72" name="任意多边形 71"/>
            <p:cNvSpPr>
              <a:spLocks noChangeArrowheads="1"/>
            </p:cNvSpPr>
            <p:nvPr/>
          </p:nvSpPr>
          <p:spPr bwMode="auto">
            <a:xfrm flipV="1">
              <a:off x="6491581" y="3829678"/>
              <a:ext cx="266330" cy="453216"/>
            </a:xfrm>
            <a:custGeom>
              <a:avLst/>
              <a:gdLst>
                <a:gd name="connsiteX0" fmla="*/ 668523 w 1337046"/>
                <a:gd name="connsiteY0" fmla="*/ 0 h 2275266"/>
                <a:gd name="connsiteX1" fmla="*/ 1337046 w 1337046"/>
                <a:gd name="connsiteY1" fmla="*/ 668834 h 2275266"/>
                <a:gd name="connsiteX2" fmla="*/ 1284510 w 1337046"/>
                <a:gd name="connsiteY2" fmla="*/ 929175 h 2275266"/>
                <a:gd name="connsiteX3" fmla="*/ 1247735 w 1337046"/>
                <a:gd name="connsiteY3" fmla="*/ 996960 h 2275266"/>
                <a:gd name="connsiteX4" fmla="*/ 669197 w 1337046"/>
                <a:gd name="connsiteY4" fmla="*/ 2275266 h 2275266"/>
                <a:gd name="connsiteX5" fmla="*/ 89625 w 1337046"/>
                <a:gd name="connsiteY5" fmla="*/ 997537 h 2275266"/>
                <a:gd name="connsiteX6" fmla="*/ 52536 w 1337046"/>
                <a:gd name="connsiteY6" fmla="*/ 929175 h 2275266"/>
                <a:gd name="connsiteX7" fmla="*/ 0 w 1337046"/>
                <a:gd name="connsiteY7" fmla="*/ 668834 h 2275266"/>
                <a:gd name="connsiteX8" fmla="*/ 668523 w 1337046"/>
                <a:gd name="connsiteY8" fmla="*/ 0 h 227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046" h="2275266">
                  <a:moveTo>
                    <a:pt x="668523" y="0"/>
                  </a:moveTo>
                  <a:cubicBezTo>
                    <a:pt x="1037738" y="0"/>
                    <a:pt x="1337046" y="299447"/>
                    <a:pt x="1337046" y="668834"/>
                  </a:cubicBezTo>
                  <a:cubicBezTo>
                    <a:pt x="1337046" y="761181"/>
                    <a:pt x="1318339" y="849156"/>
                    <a:pt x="1284510" y="929175"/>
                  </a:cubicBezTo>
                  <a:lnTo>
                    <a:pt x="1247735" y="996960"/>
                  </a:lnTo>
                  <a:lnTo>
                    <a:pt x="669197" y="2275266"/>
                  </a:lnTo>
                  <a:lnTo>
                    <a:pt x="89625" y="997537"/>
                  </a:lnTo>
                  <a:lnTo>
                    <a:pt x="52536" y="929175"/>
                  </a:lnTo>
                  <a:cubicBezTo>
                    <a:pt x="18707" y="849156"/>
                    <a:pt x="0" y="761181"/>
                    <a:pt x="0" y="668834"/>
                  </a:cubicBezTo>
                  <a:cubicBezTo>
                    <a:pt x="0" y="299447"/>
                    <a:pt x="299308" y="0"/>
                    <a:pt x="668523" y="0"/>
                  </a:cubicBezTo>
                  <a:close/>
                </a:path>
              </a:pathLst>
            </a:custGeom>
            <a:gradFill>
              <a:gsLst>
                <a:gs pos="0">
                  <a:srgbClr val="0070C0"/>
                </a:gs>
                <a:gs pos="100000">
                  <a:srgbClr val="15296E"/>
                </a:gs>
              </a:gsLst>
              <a:lin ang="5400000" scaled="1"/>
            </a:gradFill>
            <a:ln>
              <a:noFill/>
            </a:ln>
          </p:spPr>
          <p:txBody>
            <a:bodyPr wrap="square">
              <a:noAutofit/>
            </a:bodyPr>
            <a:lstStyle/>
            <a:p>
              <a:endParaRPr lang="zh-CN" altLang="zh-CN" sz="2490">
                <a:solidFill>
                  <a:srgbClr val="000000"/>
                </a:solidFill>
                <a:latin typeface="微软雅黑" panose="020B0503020204020204" pitchFamily="34" charset="-122"/>
                <a:ea typeface="微软雅黑" panose="020B0503020204020204" pitchFamily="34" charset="-122"/>
                <a:cs typeface="+mn-ea"/>
                <a:sym typeface="+mn-lt"/>
              </a:endParaRPr>
            </a:p>
          </p:txBody>
        </p:sp>
        <p:cxnSp>
          <p:nvCxnSpPr>
            <p:cNvPr id="73" name="直接连接符 72"/>
            <p:cNvCxnSpPr/>
            <p:nvPr/>
          </p:nvCxnSpPr>
          <p:spPr>
            <a:xfrm flipV="1">
              <a:off x="6624880" y="3001678"/>
              <a:ext cx="8030" cy="82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74" name="文本框 34"/>
          <p:cNvSpPr>
            <a:spLocks noChangeArrowheads="1"/>
          </p:cNvSpPr>
          <p:nvPr/>
        </p:nvSpPr>
        <p:spPr bwMode="auto">
          <a:xfrm>
            <a:off x="1519083" y="3794257"/>
            <a:ext cx="1745492" cy="103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6" tIns="41148" rIns="82296" bIns="41148">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2008</a:t>
            </a:r>
          </a:p>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lt"/>
              </a:rPr>
              <a:t>您的内容打在这里，或者通过复制您的文本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lt"/>
            </a:endParaRPr>
          </a:p>
        </p:txBody>
      </p:sp>
      <p:sp>
        <p:nvSpPr>
          <p:cNvPr id="75" name="文本框 34"/>
          <p:cNvSpPr>
            <a:spLocks noChangeArrowheads="1"/>
          </p:cNvSpPr>
          <p:nvPr/>
        </p:nvSpPr>
        <p:spPr bwMode="auto">
          <a:xfrm>
            <a:off x="3070917" y="2147121"/>
            <a:ext cx="1745492" cy="103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6" tIns="41148" rIns="82296" bIns="41148">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2010</a:t>
            </a:r>
          </a:p>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lt"/>
              </a:rPr>
              <a:t>您的内容打在这里，或者通过复制您的文本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lt"/>
            </a:endParaRPr>
          </a:p>
        </p:txBody>
      </p:sp>
      <p:sp>
        <p:nvSpPr>
          <p:cNvPr id="76" name="文本框 34"/>
          <p:cNvSpPr>
            <a:spLocks noChangeArrowheads="1"/>
          </p:cNvSpPr>
          <p:nvPr/>
        </p:nvSpPr>
        <p:spPr bwMode="auto">
          <a:xfrm>
            <a:off x="5927949" y="1773839"/>
            <a:ext cx="1745492" cy="103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6" tIns="41148" rIns="82296" bIns="41148">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2013</a:t>
            </a:r>
          </a:p>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lt"/>
              </a:rPr>
              <a:t>您的内容打在这里，或者通过复制您的文本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lt"/>
            </a:endParaRPr>
          </a:p>
        </p:txBody>
      </p:sp>
      <p:sp>
        <p:nvSpPr>
          <p:cNvPr id="77" name="文本框 34"/>
          <p:cNvSpPr>
            <a:spLocks noChangeArrowheads="1"/>
          </p:cNvSpPr>
          <p:nvPr/>
        </p:nvSpPr>
        <p:spPr bwMode="auto">
          <a:xfrm>
            <a:off x="8493559" y="1345807"/>
            <a:ext cx="1745492" cy="103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6" tIns="41148" rIns="82296" bIns="41148">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2015</a:t>
            </a:r>
          </a:p>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lt"/>
              </a:rPr>
              <a:t>您的内容打在这里，或者通过复制您的文本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lt"/>
            </a:endParaRPr>
          </a:p>
        </p:txBody>
      </p:sp>
      <p:sp>
        <p:nvSpPr>
          <p:cNvPr id="78" name="文本框 34"/>
          <p:cNvSpPr>
            <a:spLocks noChangeArrowheads="1"/>
          </p:cNvSpPr>
          <p:nvPr/>
        </p:nvSpPr>
        <p:spPr bwMode="auto">
          <a:xfrm>
            <a:off x="9868496" y="4173988"/>
            <a:ext cx="1745492" cy="103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6" tIns="41148" rIns="82296" bIns="41148">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2016</a:t>
            </a:r>
          </a:p>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lt"/>
              </a:rPr>
              <a:t>您的内容打在这里，或者通过复制您的文本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lt"/>
            </a:endParaRPr>
          </a:p>
        </p:txBody>
      </p:sp>
      <p:sp>
        <p:nvSpPr>
          <p:cNvPr id="79" name="文本框 34"/>
          <p:cNvSpPr>
            <a:spLocks noChangeArrowheads="1"/>
          </p:cNvSpPr>
          <p:nvPr/>
        </p:nvSpPr>
        <p:spPr bwMode="auto">
          <a:xfrm>
            <a:off x="7205045" y="4578503"/>
            <a:ext cx="1745492" cy="103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6" tIns="41148" rIns="82296" bIns="41148">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2014</a:t>
            </a:r>
          </a:p>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lt"/>
              </a:rPr>
              <a:t>您的内容打在这里，或者通过复制您的文本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lt"/>
            </a:endParaRPr>
          </a:p>
        </p:txBody>
      </p:sp>
      <p:sp>
        <p:nvSpPr>
          <p:cNvPr id="80" name="文本框 34"/>
          <p:cNvSpPr>
            <a:spLocks noChangeArrowheads="1"/>
          </p:cNvSpPr>
          <p:nvPr/>
        </p:nvSpPr>
        <p:spPr bwMode="auto">
          <a:xfrm>
            <a:off x="4586487" y="4147092"/>
            <a:ext cx="1745492" cy="103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6" tIns="41148" rIns="82296" bIns="41148">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2012</a:t>
            </a:r>
          </a:p>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添加文本标题</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lt"/>
              </a:rPr>
              <a:t>您的内容打在这里，或者通过复制您的文本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 presetClass="entr" presetSubtype="4" decel="5330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750" fill="hold"/>
                                        <p:tgtEl>
                                          <p:spTgt spid="62"/>
                                        </p:tgtEl>
                                        <p:attrNameLst>
                                          <p:attrName>ppt_x</p:attrName>
                                        </p:attrNameLst>
                                      </p:cBhvr>
                                      <p:tavLst>
                                        <p:tav tm="0">
                                          <p:val>
                                            <p:strVal val="#ppt_x"/>
                                          </p:val>
                                        </p:tav>
                                        <p:tav tm="100000">
                                          <p:val>
                                            <p:strVal val="#ppt_x"/>
                                          </p:val>
                                        </p:tav>
                                      </p:tavLst>
                                    </p:anim>
                                    <p:anim calcmode="lin" valueType="num">
                                      <p:cBhvr additive="base">
                                        <p:cTn id="12" dur="750" fill="hold"/>
                                        <p:tgtEl>
                                          <p:spTgt spid="62"/>
                                        </p:tgtEl>
                                        <p:attrNameLst>
                                          <p:attrName>ppt_y</p:attrName>
                                        </p:attrNameLst>
                                      </p:cBhvr>
                                      <p:tavLst>
                                        <p:tav tm="0">
                                          <p:val>
                                            <p:strVal val="1+#ppt_h/2"/>
                                          </p:val>
                                        </p:tav>
                                        <p:tav tm="100000">
                                          <p:val>
                                            <p:strVal val="#ppt_y"/>
                                          </p:val>
                                        </p:tav>
                                      </p:tavLst>
                                    </p:anim>
                                  </p:childTnLst>
                                </p:cTn>
                              </p:par>
                              <p:par>
                                <p:cTn id="13" presetID="2" presetClass="entr" presetSubtype="1" decel="53300" fill="hold" nodeType="withEffect">
                                  <p:stCondLst>
                                    <p:cond delay="25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750" fill="hold"/>
                                        <p:tgtEl>
                                          <p:spTgt spid="53"/>
                                        </p:tgtEl>
                                        <p:attrNameLst>
                                          <p:attrName>ppt_x</p:attrName>
                                        </p:attrNameLst>
                                      </p:cBhvr>
                                      <p:tavLst>
                                        <p:tav tm="0">
                                          <p:val>
                                            <p:strVal val="#ppt_x"/>
                                          </p:val>
                                        </p:tav>
                                        <p:tav tm="100000">
                                          <p:val>
                                            <p:strVal val="#ppt_x"/>
                                          </p:val>
                                        </p:tav>
                                      </p:tavLst>
                                    </p:anim>
                                    <p:anim calcmode="lin" valueType="num">
                                      <p:cBhvr additive="base">
                                        <p:cTn id="16" dur="750" fill="hold"/>
                                        <p:tgtEl>
                                          <p:spTgt spid="53"/>
                                        </p:tgtEl>
                                        <p:attrNameLst>
                                          <p:attrName>ppt_y</p:attrName>
                                        </p:attrNameLst>
                                      </p:cBhvr>
                                      <p:tavLst>
                                        <p:tav tm="0">
                                          <p:val>
                                            <p:strVal val="0-#ppt_h/2"/>
                                          </p:val>
                                        </p:tav>
                                        <p:tav tm="100000">
                                          <p:val>
                                            <p:strVal val="#ppt_y"/>
                                          </p:val>
                                        </p:tav>
                                      </p:tavLst>
                                    </p:anim>
                                  </p:childTnLst>
                                </p:cTn>
                              </p:par>
                              <p:par>
                                <p:cTn id="17" presetID="2" presetClass="entr" presetSubtype="4" decel="53300" fill="hold" nodeType="withEffect">
                                  <p:stCondLst>
                                    <p:cond delay="50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750" fill="hold"/>
                                        <p:tgtEl>
                                          <p:spTgt spid="68"/>
                                        </p:tgtEl>
                                        <p:attrNameLst>
                                          <p:attrName>ppt_x</p:attrName>
                                        </p:attrNameLst>
                                      </p:cBhvr>
                                      <p:tavLst>
                                        <p:tav tm="0">
                                          <p:val>
                                            <p:strVal val="#ppt_x"/>
                                          </p:val>
                                        </p:tav>
                                        <p:tav tm="100000">
                                          <p:val>
                                            <p:strVal val="#ppt_x"/>
                                          </p:val>
                                        </p:tav>
                                      </p:tavLst>
                                    </p:anim>
                                    <p:anim calcmode="lin" valueType="num">
                                      <p:cBhvr additive="base">
                                        <p:cTn id="20" dur="750" fill="hold"/>
                                        <p:tgtEl>
                                          <p:spTgt spid="68"/>
                                        </p:tgtEl>
                                        <p:attrNameLst>
                                          <p:attrName>ppt_y</p:attrName>
                                        </p:attrNameLst>
                                      </p:cBhvr>
                                      <p:tavLst>
                                        <p:tav tm="0">
                                          <p:val>
                                            <p:strVal val="1+#ppt_h/2"/>
                                          </p:val>
                                        </p:tav>
                                        <p:tav tm="100000">
                                          <p:val>
                                            <p:strVal val="#ppt_y"/>
                                          </p:val>
                                        </p:tav>
                                      </p:tavLst>
                                    </p:anim>
                                  </p:childTnLst>
                                </p:cTn>
                              </p:par>
                              <p:par>
                                <p:cTn id="21" presetID="2" presetClass="entr" presetSubtype="1" decel="53300" fill="hold" nodeType="withEffect">
                                  <p:stCondLst>
                                    <p:cond delay="75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750" fill="hold"/>
                                        <p:tgtEl>
                                          <p:spTgt spid="59"/>
                                        </p:tgtEl>
                                        <p:attrNameLst>
                                          <p:attrName>ppt_x</p:attrName>
                                        </p:attrNameLst>
                                      </p:cBhvr>
                                      <p:tavLst>
                                        <p:tav tm="0">
                                          <p:val>
                                            <p:strVal val="#ppt_x"/>
                                          </p:val>
                                        </p:tav>
                                        <p:tav tm="100000">
                                          <p:val>
                                            <p:strVal val="#ppt_x"/>
                                          </p:val>
                                        </p:tav>
                                      </p:tavLst>
                                    </p:anim>
                                    <p:anim calcmode="lin" valueType="num">
                                      <p:cBhvr additive="base">
                                        <p:cTn id="24" dur="750" fill="hold"/>
                                        <p:tgtEl>
                                          <p:spTgt spid="59"/>
                                        </p:tgtEl>
                                        <p:attrNameLst>
                                          <p:attrName>ppt_y</p:attrName>
                                        </p:attrNameLst>
                                      </p:cBhvr>
                                      <p:tavLst>
                                        <p:tav tm="0">
                                          <p:val>
                                            <p:strVal val="0-#ppt_h/2"/>
                                          </p:val>
                                        </p:tav>
                                        <p:tav tm="100000">
                                          <p:val>
                                            <p:strVal val="#ppt_y"/>
                                          </p:val>
                                        </p:tav>
                                      </p:tavLst>
                                    </p:anim>
                                  </p:childTnLst>
                                </p:cTn>
                              </p:par>
                              <p:par>
                                <p:cTn id="25" presetID="2" presetClass="entr" presetSubtype="4" decel="53300" fill="hold" nodeType="withEffect">
                                  <p:stCondLst>
                                    <p:cond delay="100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750" fill="hold"/>
                                        <p:tgtEl>
                                          <p:spTgt spid="65"/>
                                        </p:tgtEl>
                                        <p:attrNameLst>
                                          <p:attrName>ppt_x</p:attrName>
                                        </p:attrNameLst>
                                      </p:cBhvr>
                                      <p:tavLst>
                                        <p:tav tm="0">
                                          <p:val>
                                            <p:strVal val="#ppt_x"/>
                                          </p:val>
                                        </p:tav>
                                        <p:tav tm="100000">
                                          <p:val>
                                            <p:strVal val="#ppt_x"/>
                                          </p:val>
                                        </p:tav>
                                      </p:tavLst>
                                    </p:anim>
                                    <p:anim calcmode="lin" valueType="num">
                                      <p:cBhvr additive="base">
                                        <p:cTn id="28" dur="75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1" decel="53300" fill="hold" nodeType="withEffect">
                                  <p:stCondLst>
                                    <p:cond delay="125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750" fill="hold"/>
                                        <p:tgtEl>
                                          <p:spTgt spid="56"/>
                                        </p:tgtEl>
                                        <p:attrNameLst>
                                          <p:attrName>ppt_x</p:attrName>
                                        </p:attrNameLst>
                                      </p:cBhvr>
                                      <p:tavLst>
                                        <p:tav tm="0">
                                          <p:val>
                                            <p:strVal val="#ppt_x"/>
                                          </p:val>
                                        </p:tav>
                                        <p:tav tm="100000">
                                          <p:val>
                                            <p:strVal val="#ppt_x"/>
                                          </p:val>
                                        </p:tav>
                                      </p:tavLst>
                                    </p:anim>
                                    <p:anim calcmode="lin" valueType="num">
                                      <p:cBhvr additive="base">
                                        <p:cTn id="32" dur="750" fill="hold"/>
                                        <p:tgtEl>
                                          <p:spTgt spid="56"/>
                                        </p:tgtEl>
                                        <p:attrNameLst>
                                          <p:attrName>ppt_y</p:attrName>
                                        </p:attrNameLst>
                                      </p:cBhvr>
                                      <p:tavLst>
                                        <p:tav tm="0">
                                          <p:val>
                                            <p:strVal val="0-#ppt_h/2"/>
                                          </p:val>
                                        </p:tav>
                                        <p:tav tm="100000">
                                          <p:val>
                                            <p:strVal val="#ppt_y"/>
                                          </p:val>
                                        </p:tav>
                                      </p:tavLst>
                                    </p:anim>
                                  </p:childTnLst>
                                </p:cTn>
                              </p:par>
                              <p:par>
                                <p:cTn id="33" presetID="2" presetClass="entr" presetSubtype="4" decel="53300" fill="hold" nodeType="withEffect">
                                  <p:stCondLst>
                                    <p:cond delay="150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750" fill="hold"/>
                                        <p:tgtEl>
                                          <p:spTgt spid="71"/>
                                        </p:tgtEl>
                                        <p:attrNameLst>
                                          <p:attrName>ppt_x</p:attrName>
                                        </p:attrNameLst>
                                      </p:cBhvr>
                                      <p:tavLst>
                                        <p:tav tm="0">
                                          <p:val>
                                            <p:strVal val="#ppt_x"/>
                                          </p:val>
                                        </p:tav>
                                        <p:tav tm="100000">
                                          <p:val>
                                            <p:strVal val="#ppt_x"/>
                                          </p:val>
                                        </p:tav>
                                      </p:tavLst>
                                    </p:anim>
                                    <p:anim calcmode="lin" valueType="num">
                                      <p:cBhvr additive="base">
                                        <p:cTn id="36" dur="750" fill="hold"/>
                                        <p:tgtEl>
                                          <p:spTgt spid="71"/>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53300"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anim calcmode="lin" valueType="num">
                                      <p:cBhvr additive="base">
                                        <p:cTn id="40" dur="750" fill="hold"/>
                                        <p:tgtEl>
                                          <p:spTgt spid="74"/>
                                        </p:tgtEl>
                                        <p:attrNameLst>
                                          <p:attrName>ppt_x</p:attrName>
                                        </p:attrNameLst>
                                      </p:cBhvr>
                                      <p:tavLst>
                                        <p:tav tm="0">
                                          <p:val>
                                            <p:strVal val="#ppt_x"/>
                                          </p:val>
                                        </p:tav>
                                        <p:tav tm="100000">
                                          <p:val>
                                            <p:strVal val="#ppt_x"/>
                                          </p:val>
                                        </p:tav>
                                      </p:tavLst>
                                    </p:anim>
                                    <p:anim calcmode="lin" valueType="num">
                                      <p:cBhvr additive="base">
                                        <p:cTn id="41" dur="750" fill="hold"/>
                                        <p:tgtEl>
                                          <p:spTgt spid="74"/>
                                        </p:tgtEl>
                                        <p:attrNameLst>
                                          <p:attrName>ppt_y</p:attrName>
                                        </p:attrNameLst>
                                      </p:cBhvr>
                                      <p:tavLst>
                                        <p:tav tm="0">
                                          <p:val>
                                            <p:strVal val="1+#ppt_h/2"/>
                                          </p:val>
                                        </p:tav>
                                        <p:tav tm="100000">
                                          <p:val>
                                            <p:strVal val="#ppt_y"/>
                                          </p:val>
                                        </p:tav>
                                      </p:tavLst>
                                    </p:anim>
                                  </p:childTnLst>
                                </p:cTn>
                              </p:par>
                              <p:par>
                                <p:cTn id="42" presetID="2" presetClass="entr" presetSubtype="1" decel="53300" fill="hold" grpId="0" nodeType="with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750" fill="hold"/>
                                        <p:tgtEl>
                                          <p:spTgt spid="75"/>
                                        </p:tgtEl>
                                        <p:attrNameLst>
                                          <p:attrName>ppt_x</p:attrName>
                                        </p:attrNameLst>
                                      </p:cBhvr>
                                      <p:tavLst>
                                        <p:tav tm="0">
                                          <p:val>
                                            <p:strVal val="#ppt_x"/>
                                          </p:val>
                                        </p:tav>
                                        <p:tav tm="100000">
                                          <p:val>
                                            <p:strVal val="#ppt_x"/>
                                          </p:val>
                                        </p:tav>
                                      </p:tavLst>
                                    </p:anim>
                                    <p:anim calcmode="lin" valueType="num">
                                      <p:cBhvr additive="base">
                                        <p:cTn id="45" dur="750" fill="hold"/>
                                        <p:tgtEl>
                                          <p:spTgt spid="75"/>
                                        </p:tgtEl>
                                        <p:attrNameLst>
                                          <p:attrName>ppt_y</p:attrName>
                                        </p:attrNameLst>
                                      </p:cBhvr>
                                      <p:tavLst>
                                        <p:tav tm="0">
                                          <p:val>
                                            <p:strVal val="0-#ppt_h/2"/>
                                          </p:val>
                                        </p:tav>
                                        <p:tav tm="100000">
                                          <p:val>
                                            <p:strVal val="#ppt_y"/>
                                          </p:val>
                                        </p:tav>
                                      </p:tavLst>
                                    </p:anim>
                                  </p:childTnLst>
                                </p:cTn>
                              </p:par>
                              <p:par>
                                <p:cTn id="46" presetID="2" presetClass="entr" presetSubtype="4" decel="53300"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 calcmode="lin" valueType="num">
                                      <p:cBhvr additive="base">
                                        <p:cTn id="48" dur="750" fill="hold"/>
                                        <p:tgtEl>
                                          <p:spTgt spid="80"/>
                                        </p:tgtEl>
                                        <p:attrNameLst>
                                          <p:attrName>ppt_x</p:attrName>
                                        </p:attrNameLst>
                                      </p:cBhvr>
                                      <p:tavLst>
                                        <p:tav tm="0">
                                          <p:val>
                                            <p:strVal val="#ppt_x"/>
                                          </p:val>
                                        </p:tav>
                                        <p:tav tm="100000">
                                          <p:val>
                                            <p:strVal val="#ppt_x"/>
                                          </p:val>
                                        </p:tav>
                                      </p:tavLst>
                                    </p:anim>
                                    <p:anim calcmode="lin" valueType="num">
                                      <p:cBhvr additive="base">
                                        <p:cTn id="49" dur="750" fill="hold"/>
                                        <p:tgtEl>
                                          <p:spTgt spid="80"/>
                                        </p:tgtEl>
                                        <p:attrNameLst>
                                          <p:attrName>ppt_y</p:attrName>
                                        </p:attrNameLst>
                                      </p:cBhvr>
                                      <p:tavLst>
                                        <p:tav tm="0">
                                          <p:val>
                                            <p:strVal val="1+#ppt_h/2"/>
                                          </p:val>
                                        </p:tav>
                                        <p:tav tm="100000">
                                          <p:val>
                                            <p:strVal val="#ppt_y"/>
                                          </p:val>
                                        </p:tav>
                                      </p:tavLst>
                                    </p:anim>
                                  </p:childTnLst>
                                </p:cTn>
                              </p:par>
                              <p:par>
                                <p:cTn id="50" presetID="2" presetClass="entr" presetSubtype="1" decel="5330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 calcmode="lin" valueType="num">
                                      <p:cBhvr additive="base">
                                        <p:cTn id="52" dur="750" fill="hold"/>
                                        <p:tgtEl>
                                          <p:spTgt spid="76"/>
                                        </p:tgtEl>
                                        <p:attrNameLst>
                                          <p:attrName>ppt_x</p:attrName>
                                        </p:attrNameLst>
                                      </p:cBhvr>
                                      <p:tavLst>
                                        <p:tav tm="0">
                                          <p:val>
                                            <p:strVal val="#ppt_x"/>
                                          </p:val>
                                        </p:tav>
                                        <p:tav tm="100000">
                                          <p:val>
                                            <p:strVal val="#ppt_x"/>
                                          </p:val>
                                        </p:tav>
                                      </p:tavLst>
                                    </p:anim>
                                    <p:anim calcmode="lin" valueType="num">
                                      <p:cBhvr additive="base">
                                        <p:cTn id="53" dur="750" fill="hold"/>
                                        <p:tgtEl>
                                          <p:spTgt spid="76"/>
                                        </p:tgtEl>
                                        <p:attrNameLst>
                                          <p:attrName>ppt_y</p:attrName>
                                        </p:attrNameLst>
                                      </p:cBhvr>
                                      <p:tavLst>
                                        <p:tav tm="0">
                                          <p:val>
                                            <p:strVal val="0-#ppt_h/2"/>
                                          </p:val>
                                        </p:tav>
                                        <p:tav tm="100000">
                                          <p:val>
                                            <p:strVal val="#ppt_y"/>
                                          </p:val>
                                        </p:tav>
                                      </p:tavLst>
                                    </p:anim>
                                  </p:childTnLst>
                                </p:cTn>
                              </p:par>
                              <p:par>
                                <p:cTn id="54" presetID="2" presetClass="entr" presetSubtype="4" decel="5330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 calcmode="lin" valueType="num">
                                      <p:cBhvr additive="base">
                                        <p:cTn id="56" dur="750" fill="hold"/>
                                        <p:tgtEl>
                                          <p:spTgt spid="79"/>
                                        </p:tgtEl>
                                        <p:attrNameLst>
                                          <p:attrName>ppt_x</p:attrName>
                                        </p:attrNameLst>
                                      </p:cBhvr>
                                      <p:tavLst>
                                        <p:tav tm="0">
                                          <p:val>
                                            <p:strVal val="#ppt_x"/>
                                          </p:val>
                                        </p:tav>
                                        <p:tav tm="100000">
                                          <p:val>
                                            <p:strVal val="#ppt_x"/>
                                          </p:val>
                                        </p:tav>
                                      </p:tavLst>
                                    </p:anim>
                                    <p:anim calcmode="lin" valueType="num">
                                      <p:cBhvr additive="base">
                                        <p:cTn id="57" dur="750" fill="hold"/>
                                        <p:tgtEl>
                                          <p:spTgt spid="79"/>
                                        </p:tgtEl>
                                        <p:attrNameLst>
                                          <p:attrName>ppt_y</p:attrName>
                                        </p:attrNameLst>
                                      </p:cBhvr>
                                      <p:tavLst>
                                        <p:tav tm="0">
                                          <p:val>
                                            <p:strVal val="1+#ppt_h/2"/>
                                          </p:val>
                                        </p:tav>
                                        <p:tav tm="100000">
                                          <p:val>
                                            <p:strVal val="#ppt_y"/>
                                          </p:val>
                                        </p:tav>
                                      </p:tavLst>
                                    </p:anim>
                                  </p:childTnLst>
                                </p:cTn>
                              </p:par>
                              <p:par>
                                <p:cTn id="58" presetID="2" presetClass="entr" presetSubtype="1" decel="53300" fill="hold" grpId="0" nodeType="withEffect">
                                  <p:stCondLst>
                                    <p:cond delay="0"/>
                                  </p:stCondLst>
                                  <p:childTnLst>
                                    <p:set>
                                      <p:cBhvr>
                                        <p:cTn id="59" dur="1" fill="hold">
                                          <p:stCondLst>
                                            <p:cond delay="0"/>
                                          </p:stCondLst>
                                        </p:cTn>
                                        <p:tgtEl>
                                          <p:spTgt spid="77"/>
                                        </p:tgtEl>
                                        <p:attrNameLst>
                                          <p:attrName>style.visibility</p:attrName>
                                        </p:attrNameLst>
                                      </p:cBhvr>
                                      <p:to>
                                        <p:strVal val="visible"/>
                                      </p:to>
                                    </p:set>
                                    <p:anim calcmode="lin" valueType="num">
                                      <p:cBhvr additive="base">
                                        <p:cTn id="60" dur="750" fill="hold"/>
                                        <p:tgtEl>
                                          <p:spTgt spid="77"/>
                                        </p:tgtEl>
                                        <p:attrNameLst>
                                          <p:attrName>ppt_x</p:attrName>
                                        </p:attrNameLst>
                                      </p:cBhvr>
                                      <p:tavLst>
                                        <p:tav tm="0">
                                          <p:val>
                                            <p:strVal val="#ppt_x"/>
                                          </p:val>
                                        </p:tav>
                                        <p:tav tm="100000">
                                          <p:val>
                                            <p:strVal val="#ppt_x"/>
                                          </p:val>
                                        </p:tav>
                                      </p:tavLst>
                                    </p:anim>
                                    <p:anim calcmode="lin" valueType="num">
                                      <p:cBhvr additive="base">
                                        <p:cTn id="61" dur="750" fill="hold"/>
                                        <p:tgtEl>
                                          <p:spTgt spid="77"/>
                                        </p:tgtEl>
                                        <p:attrNameLst>
                                          <p:attrName>ppt_y</p:attrName>
                                        </p:attrNameLst>
                                      </p:cBhvr>
                                      <p:tavLst>
                                        <p:tav tm="0">
                                          <p:val>
                                            <p:strVal val="0-#ppt_h/2"/>
                                          </p:val>
                                        </p:tav>
                                        <p:tav tm="100000">
                                          <p:val>
                                            <p:strVal val="#ppt_y"/>
                                          </p:val>
                                        </p:tav>
                                      </p:tavLst>
                                    </p:anim>
                                  </p:childTnLst>
                                </p:cTn>
                              </p:par>
                              <p:par>
                                <p:cTn id="62" presetID="2" presetClass="entr" presetSubtype="4" decel="5330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 calcmode="lin" valueType="num">
                                      <p:cBhvr additive="base">
                                        <p:cTn id="64" dur="750" fill="hold"/>
                                        <p:tgtEl>
                                          <p:spTgt spid="78"/>
                                        </p:tgtEl>
                                        <p:attrNameLst>
                                          <p:attrName>ppt_x</p:attrName>
                                        </p:attrNameLst>
                                      </p:cBhvr>
                                      <p:tavLst>
                                        <p:tav tm="0">
                                          <p:val>
                                            <p:strVal val="#ppt_x"/>
                                          </p:val>
                                        </p:tav>
                                        <p:tav tm="100000">
                                          <p:val>
                                            <p:strVal val="#ppt_x"/>
                                          </p:val>
                                        </p:tav>
                                      </p:tavLst>
                                    </p:anim>
                                    <p:anim calcmode="lin" valueType="num">
                                      <p:cBhvr additive="base">
                                        <p:cTn id="65" dur="75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77" grpId="0"/>
      <p:bldP spid="78" grpId="0"/>
      <p:bldP spid="79" grpId="0"/>
      <p:bldP spid="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公司发展大事迹</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矩形 77"/>
          <p:cNvSpPr/>
          <p:nvPr/>
        </p:nvSpPr>
        <p:spPr>
          <a:xfrm>
            <a:off x="4209567" y="4819188"/>
            <a:ext cx="3096747" cy="959045"/>
          </a:xfrm>
          <a:prstGeom prst="rect">
            <a:avLst/>
          </a:prstGeom>
        </p:spPr>
        <p:txBody>
          <a:bodyPr wrap="square" lIns="91440" tIns="45720" rIns="91440" bIns="45720">
            <a:spAutoFit/>
          </a:bodyPr>
          <a:lstStyle/>
          <a:p>
            <a:pPr defTabSz="914400">
              <a:lnSpc>
                <a:spcPct val="130000"/>
              </a:lnSpc>
              <a:defRPr/>
            </a:pPr>
            <a:r>
              <a:rPr lang="zh-CN" altLang="en-US" sz="4800" b="1" kern="0" dirty="0">
                <a:solidFill>
                  <a:srgbClr val="01559B"/>
                </a:solidFill>
                <a:latin typeface="微软雅黑" panose="020B0503020204020204" pitchFamily="34" charset="-122"/>
                <a:ea typeface="微软雅黑" panose="020B0503020204020204" pitchFamily="34" charset="-122"/>
              </a:rPr>
              <a:t>荣誉时刻</a:t>
            </a:r>
          </a:p>
        </p:txBody>
      </p:sp>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923" y="2471146"/>
            <a:ext cx="2438723" cy="3307087"/>
          </a:xfrm>
          <a:prstGeom prst="rect">
            <a:avLst/>
          </a:prstGeom>
          <a:effectLst>
            <a:outerShdw blurRad="76200" dir="13500000" sy="23000" kx="1200000" algn="br" rotWithShape="0">
              <a:prstClr val="black">
                <a:alpha val="20000"/>
              </a:prstClr>
            </a:outerShdw>
          </a:effectLst>
        </p:spPr>
      </p:pic>
      <p:sp>
        <p:nvSpPr>
          <p:cNvPr id="80" name="矩形 79"/>
          <p:cNvSpPr/>
          <p:nvPr/>
        </p:nvSpPr>
        <p:spPr>
          <a:xfrm>
            <a:off x="6810373" y="5141754"/>
            <a:ext cx="2951449" cy="646331"/>
          </a:xfrm>
          <a:prstGeom prst="rect">
            <a:avLst/>
          </a:prstGeom>
        </p:spPr>
        <p:txBody>
          <a:bodyPr wrap="non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dirty="0">
                <a:ln>
                  <a:noFill/>
                </a:ln>
                <a:solidFill>
                  <a:prstClr val="black">
                    <a:lumMod val="65000"/>
                    <a:lumOff val="35000"/>
                  </a:prstClr>
                </a:solidFill>
                <a:effectLst/>
                <a:uLnTx/>
                <a:uFillTx/>
              </a:rPr>
              <a:t>Honor Time</a:t>
            </a:r>
          </a:p>
        </p:txBody>
      </p:sp>
      <p:sp>
        <p:nvSpPr>
          <p:cNvPr id="81" name="矩形 80"/>
          <p:cNvSpPr/>
          <p:nvPr/>
        </p:nvSpPr>
        <p:spPr>
          <a:xfrm>
            <a:off x="5924035" y="1850619"/>
            <a:ext cx="5916059" cy="385811"/>
          </a:xfrm>
          <a:prstGeom prst="rect">
            <a:avLst/>
          </a:prstGeom>
        </p:spPr>
        <p:txBody>
          <a:bodyPr wrap="square" lIns="91440" tIns="45720" rIns="91440" bIns="45720">
            <a:spAutoFit/>
          </a:bodyPr>
          <a:lstStyle/>
          <a:p>
            <a:pPr defTabSz="914400">
              <a:lnSpc>
                <a:spcPct val="130000"/>
              </a:lnSpc>
            </a:pPr>
            <a:r>
              <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rPr>
              <a:t>在这里输入您的内容，或通复制内容后右键选择保留文本。</a:t>
            </a:r>
            <a:endParaRPr lang="zh-CN" altLang="en-US" sz="1465" dirty="0">
              <a:solidFill>
                <a:prstClr val="black">
                  <a:lumMod val="65000"/>
                  <a:lumOff val="35000"/>
                </a:prstClr>
              </a:solidFill>
              <a:latin typeface="方正细圆简体" pitchFamily="2" charset="-122"/>
              <a:ea typeface="方正细圆简体" pitchFamily="2" charset="-122"/>
            </a:endParaRPr>
          </a:p>
        </p:txBody>
      </p:sp>
      <p:sp>
        <p:nvSpPr>
          <p:cNvPr id="82" name="圆角矩形 81"/>
          <p:cNvSpPr/>
          <p:nvPr/>
        </p:nvSpPr>
        <p:spPr>
          <a:xfrm>
            <a:off x="4344067" y="1741787"/>
            <a:ext cx="1507953" cy="506292"/>
          </a:xfrm>
          <a:prstGeom prst="roundRect">
            <a:avLst/>
          </a:prstGeom>
          <a:gradFill>
            <a:gsLst>
              <a:gs pos="0">
                <a:srgbClr val="0070C0"/>
              </a:gs>
              <a:gs pos="100000">
                <a:srgbClr val="01559B"/>
              </a:gs>
            </a:gsLst>
            <a:lin ang="102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2011</a:t>
            </a:r>
            <a:r>
              <a:rPr kumimoji="0" lang="zh-CN" altLang="en-US" sz="24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年</a:t>
            </a:r>
          </a:p>
        </p:txBody>
      </p:sp>
      <p:sp>
        <p:nvSpPr>
          <p:cNvPr id="83" name="矩形 82"/>
          <p:cNvSpPr/>
          <p:nvPr/>
        </p:nvSpPr>
        <p:spPr>
          <a:xfrm>
            <a:off x="5912287" y="2503497"/>
            <a:ext cx="5916059" cy="385811"/>
          </a:xfrm>
          <a:prstGeom prst="rect">
            <a:avLst/>
          </a:prstGeom>
        </p:spPr>
        <p:txBody>
          <a:bodyPr wrap="square" lIns="91440" tIns="45720" rIns="91440" bIns="45720">
            <a:spAutoFit/>
          </a:bodyPr>
          <a:lstStyle/>
          <a:p>
            <a:pPr defTabSz="914400">
              <a:lnSpc>
                <a:spcPct val="130000"/>
              </a:lnSpc>
            </a:pPr>
            <a:r>
              <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rPr>
              <a:t>在这里输入您的内容，或通复制内容后右键选择保留文本。</a:t>
            </a:r>
            <a:endParaRPr lang="zh-CN" altLang="en-US" sz="1465" dirty="0">
              <a:solidFill>
                <a:prstClr val="black">
                  <a:lumMod val="65000"/>
                  <a:lumOff val="35000"/>
                </a:prstClr>
              </a:solidFill>
              <a:latin typeface="方正细圆简体" pitchFamily="2" charset="-122"/>
              <a:ea typeface="方正细圆简体" pitchFamily="2" charset="-122"/>
            </a:endParaRPr>
          </a:p>
        </p:txBody>
      </p:sp>
      <p:sp>
        <p:nvSpPr>
          <p:cNvPr id="84" name="圆角矩形 83"/>
          <p:cNvSpPr/>
          <p:nvPr/>
        </p:nvSpPr>
        <p:spPr>
          <a:xfrm>
            <a:off x="4332319" y="2394665"/>
            <a:ext cx="1507953" cy="506292"/>
          </a:xfrm>
          <a:prstGeom prst="roundRect">
            <a:avLst/>
          </a:prstGeom>
          <a:gradFill>
            <a:gsLst>
              <a:gs pos="0">
                <a:srgbClr val="0070C0"/>
              </a:gs>
              <a:gs pos="100000">
                <a:srgbClr val="01559B"/>
              </a:gs>
            </a:gsLst>
            <a:lin ang="102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2013</a:t>
            </a:r>
            <a:r>
              <a:rPr kumimoji="0" lang="zh-CN" altLang="en-US" sz="24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年</a:t>
            </a:r>
          </a:p>
        </p:txBody>
      </p:sp>
      <p:sp>
        <p:nvSpPr>
          <p:cNvPr id="85" name="矩形 84"/>
          <p:cNvSpPr/>
          <p:nvPr/>
        </p:nvSpPr>
        <p:spPr>
          <a:xfrm>
            <a:off x="5912286" y="3218773"/>
            <a:ext cx="5916059" cy="385811"/>
          </a:xfrm>
          <a:prstGeom prst="rect">
            <a:avLst/>
          </a:prstGeom>
        </p:spPr>
        <p:txBody>
          <a:bodyPr wrap="square" lIns="91440" tIns="45720" rIns="91440" bIns="45720">
            <a:spAutoFit/>
          </a:bodyPr>
          <a:lstStyle/>
          <a:p>
            <a:pPr defTabSz="914400">
              <a:lnSpc>
                <a:spcPct val="130000"/>
              </a:lnSpc>
            </a:pPr>
            <a:r>
              <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rPr>
              <a:t>在这里输入您的内容，或通复制内容后右键选择保留文本。</a:t>
            </a:r>
            <a:endParaRPr lang="zh-CN" altLang="en-US" sz="1465" dirty="0">
              <a:solidFill>
                <a:prstClr val="black">
                  <a:lumMod val="65000"/>
                  <a:lumOff val="35000"/>
                </a:prstClr>
              </a:solidFill>
              <a:latin typeface="方正细圆简体" pitchFamily="2" charset="-122"/>
              <a:ea typeface="方正细圆简体" pitchFamily="2" charset="-122"/>
            </a:endParaRPr>
          </a:p>
        </p:txBody>
      </p:sp>
      <p:sp>
        <p:nvSpPr>
          <p:cNvPr id="86" name="圆角矩形 85"/>
          <p:cNvSpPr/>
          <p:nvPr/>
        </p:nvSpPr>
        <p:spPr>
          <a:xfrm>
            <a:off x="4332318" y="3109939"/>
            <a:ext cx="1507953" cy="506292"/>
          </a:xfrm>
          <a:prstGeom prst="roundRect">
            <a:avLst/>
          </a:prstGeom>
          <a:gradFill>
            <a:gsLst>
              <a:gs pos="0">
                <a:srgbClr val="0070C0"/>
              </a:gs>
              <a:gs pos="100000">
                <a:srgbClr val="01559B"/>
              </a:gs>
            </a:gsLst>
            <a:lin ang="102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2014</a:t>
            </a:r>
            <a:r>
              <a:rPr kumimoji="0" lang="zh-CN" altLang="en-US" sz="24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年</a:t>
            </a:r>
          </a:p>
        </p:txBody>
      </p:sp>
      <p:sp>
        <p:nvSpPr>
          <p:cNvPr id="87" name="矩形 86"/>
          <p:cNvSpPr/>
          <p:nvPr/>
        </p:nvSpPr>
        <p:spPr>
          <a:xfrm>
            <a:off x="5912286" y="3938853"/>
            <a:ext cx="5916059" cy="385811"/>
          </a:xfrm>
          <a:prstGeom prst="rect">
            <a:avLst/>
          </a:prstGeom>
        </p:spPr>
        <p:txBody>
          <a:bodyPr wrap="square" lIns="91440" tIns="45720" rIns="91440" bIns="45720">
            <a:spAutoFit/>
          </a:bodyPr>
          <a:lstStyle/>
          <a:p>
            <a:pPr defTabSz="914400">
              <a:lnSpc>
                <a:spcPct val="130000"/>
              </a:lnSpc>
            </a:pPr>
            <a:r>
              <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rPr>
              <a:t>在这里输入您的内容，或通复制内容后右键选择保留文本。</a:t>
            </a:r>
            <a:endParaRPr lang="zh-CN" altLang="en-US" sz="1465" dirty="0">
              <a:solidFill>
                <a:prstClr val="black">
                  <a:lumMod val="65000"/>
                  <a:lumOff val="35000"/>
                </a:prstClr>
              </a:solidFill>
              <a:latin typeface="方正细圆简体" pitchFamily="2" charset="-122"/>
              <a:ea typeface="方正细圆简体" pitchFamily="2" charset="-122"/>
            </a:endParaRPr>
          </a:p>
        </p:txBody>
      </p:sp>
      <p:sp>
        <p:nvSpPr>
          <p:cNvPr id="88" name="圆角矩形 87"/>
          <p:cNvSpPr/>
          <p:nvPr/>
        </p:nvSpPr>
        <p:spPr>
          <a:xfrm>
            <a:off x="4332316" y="3830019"/>
            <a:ext cx="1507953" cy="506292"/>
          </a:xfrm>
          <a:prstGeom prst="roundRect">
            <a:avLst/>
          </a:prstGeom>
          <a:gradFill>
            <a:gsLst>
              <a:gs pos="0">
                <a:srgbClr val="0070C0"/>
              </a:gs>
              <a:gs pos="100000">
                <a:srgbClr val="01559B"/>
              </a:gs>
            </a:gsLst>
            <a:lin ang="102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2016</a:t>
            </a:r>
            <a:r>
              <a:rPr kumimoji="0" lang="zh-CN" altLang="en-US" sz="24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年</a:t>
            </a: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 presetClass="entr" presetSubtype="10" fill="hold" grpId="0" nodeType="after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blinds(horizontal)">
                                      <p:cBhvr>
                                        <p:cTn id="13" dur="500"/>
                                        <p:tgtEl>
                                          <p:spTgt spid="78"/>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80"/>
                                        </p:tgtEl>
                                        <p:attrNameLst>
                                          <p:attrName>style.visibility</p:attrName>
                                        </p:attrNameLst>
                                      </p:cBhvr>
                                      <p:to>
                                        <p:strVal val="visible"/>
                                      </p:to>
                                    </p:set>
                                    <p:anim calcmode="lin" valueType="num">
                                      <p:cBhvr>
                                        <p:cTn id="17"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80"/>
                                        </p:tgtEl>
                                        <p:attrNameLst>
                                          <p:attrName>ppt_y</p:attrName>
                                        </p:attrNameLst>
                                      </p:cBhvr>
                                      <p:tavLst>
                                        <p:tav tm="0">
                                          <p:val>
                                            <p:strVal val="#ppt_y"/>
                                          </p:val>
                                        </p:tav>
                                        <p:tav tm="100000">
                                          <p:val>
                                            <p:strVal val="#ppt_y"/>
                                          </p:val>
                                        </p:tav>
                                      </p:tavLst>
                                    </p:anim>
                                    <p:anim calcmode="lin" valueType="num">
                                      <p:cBhvr>
                                        <p:cTn id="19"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80"/>
                                        </p:tgtEl>
                                      </p:cBhvr>
                                    </p:animEffect>
                                  </p:childTnLst>
                                </p:cTn>
                              </p:par>
                            </p:childTnLst>
                          </p:cTn>
                        </p:par>
                        <p:par>
                          <p:cTn id="22" fill="hold">
                            <p:stCondLst>
                              <p:cond delay="2450"/>
                            </p:stCondLst>
                            <p:childTnLst>
                              <p:par>
                                <p:cTn id="23" presetID="2" presetClass="entr" presetSubtype="2"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500" fill="hold"/>
                                        <p:tgtEl>
                                          <p:spTgt spid="82"/>
                                        </p:tgtEl>
                                        <p:attrNameLst>
                                          <p:attrName>ppt_x</p:attrName>
                                        </p:attrNameLst>
                                      </p:cBhvr>
                                      <p:tavLst>
                                        <p:tav tm="0">
                                          <p:val>
                                            <p:strVal val="1+#ppt_w/2"/>
                                          </p:val>
                                        </p:tav>
                                        <p:tav tm="100000">
                                          <p:val>
                                            <p:strVal val="#ppt_x"/>
                                          </p:val>
                                        </p:tav>
                                      </p:tavLst>
                                    </p:anim>
                                    <p:anim calcmode="lin" valueType="num">
                                      <p:cBhvr additive="base">
                                        <p:cTn id="26" dur="500" fill="hold"/>
                                        <p:tgtEl>
                                          <p:spTgt spid="82"/>
                                        </p:tgtEl>
                                        <p:attrNameLst>
                                          <p:attrName>ppt_y</p:attrName>
                                        </p:attrNameLst>
                                      </p:cBhvr>
                                      <p:tavLst>
                                        <p:tav tm="0">
                                          <p:val>
                                            <p:strVal val="#ppt_y"/>
                                          </p:val>
                                        </p:tav>
                                        <p:tav tm="100000">
                                          <p:val>
                                            <p:strVal val="#ppt_y"/>
                                          </p:val>
                                        </p:tav>
                                      </p:tavLst>
                                    </p:anim>
                                  </p:childTnLst>
                                </p:cTn>
                              </p:par>
                            </p:childTnLst>
                          </p:cTn>
                        </p:par>
                        <p:par>
                          <p:cTn id="27" fill="hold">
                            <p:stCondLst>
                              <p:cond delay="2950"/>
                            </p:stCondLst>
                            <p:childTnLst>
                              <p:par>
                                <p:cTn id="28" presetID="14" presetClass="entr" presetSubtype="10" fill="hold" grpId="0" nodeType="after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randombar(horizontal)">
                                      <p:cBhvr>
                                        <p:cTn id="30" dur="500"/>
                                        <p:tgtEl>
                                          <p:spTgt spid="81"/>
                                        </p:tgtEl>
                                      </p:cBhvr>
                                    </p:animEffect>
                                  </p:childTnLst>
                                </p:cTn>
                              </p:par>
                            </p:childTnLst>
                          </p:cTn>
                        </p:par>
                        <p:par>
                          <p:cTn id="31" fill="hold">
                            <p:stCondLst>
                              <p:cond delay="3450"/>
                            </p:stCondLst>
                            <p:childTnLst>
                              <p:par>
                                <p:cTn id="32" presetID="2" presetClass="entr" presetSubtype="2" fill="hold" grpId="0" nodeType="afterEffect">
                                  <p:stCondLst>
                                    <p:cond delay="0"/>
                                  </p:stCondLst>
                                  <p:childTnLst>
                                    <p:set>
                                      <p:cBhvr>
                                        <p:cTn id="33" dur="1" fill="hold">
                                          <p:stCondLst>
                                            <p:cond delay="0"/>
                                          </p:stCondLst>
                                        </p:cTn>
                                        <p:tgtEl>
                                          <p:spTgt spid="84"/>
                                        </p:tgtEl>
                                        <p:attrNameLst>
                                          <p:attrName>style.visibility</p:attrName>
                                        </p:attrNameLst>
                                      </p:cBhvr>
                                      <p:to>
                                        <p:strVal val="visible"/>
                                      </p:to>
                                    </p:set>
                                    <p:anim calcmode="lin" valueType="num">
                                      <p:cBhvr additive="base">
                                        <p:cTn id="34" dur="500" fill="hold"/>
                                        <p:tgtEl>
                                          <p:spTgt spid="84"/>
                                        </p:tgtEl>
                                        <p:attrNameLst>
                                          <p:attrName>ppt_x</p:attrName>
                                        </p:attrNameLst>
                                      </p:cBhvr>
                                      <p:tavLst>
                                        <p:tav tm="0">
                                          <p:val>
                                            <p:strVal val="1+#ppt_w/2"/>
                                          </p:val>
                                        </p:tav>
                                        <p:tav tm="100000">
                                          <p:val>
                                            <p:strVal val="#ppt_x"/>
                                          </p:val>
                                        </p:tav>
                                      </p:tavLst>
                                    </p:anim>
                                    <p:anim calcmode="lin" valueType="num">
                                      <p:cBhvr additive="base">
                                        <p:cTn id="35" dur="500" fill="hold"/>
                                        <p:tgtEl>
                                          <p:spTgt spid="84"/>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14" presetClass="entr" presetSubtype="10"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randombar(horizontal)">
                                      <p:cBhvr>
                                        <p:cTn id="39" dur="500"/>
                                        <p:tgtEl>
                                          <p:spTgt spid="83"/>
                                        </p:tgtEl>
                                      </p:cBhvr>
                                    </p:animEffect>
                                  </p:childTnLst>
                                </p:cTn>
                              </p:par>
                            </p:childTnLst>
                          </p:cTn>
                        </p:par>
                        <p:par>
                          <p:cTn id="40" fill="hold">
                            <p:stCondLst>
                              <p:cond delay="4450"/>
                            </p:stCondLst>
                            <p:childTnLst>
                              <p:par>
                                <p:cTn id="41" presetID="2" presetClass="entr" presetSubtype="2" fill="hold" grpId="0" nodeType="after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1+#ppt_w/2"/>
                                          </p:val>
                                        </p:tav>
                                        <p:tav tm="100000">
                                          <p:val>
                                            <p:strVal val="#ppt_x"/>
                                          </p:val>
                                        </p:tav>
                                      </p:tavLst>
                                    </p:anim>
                                    <p:anim calcmode="lin" valueType="num">
                                      <p:cBhvr additive="base">
                                        <p:cTn id="44" dur="500" fill="hold"/>
                                        <p:tgtEl>
                                          <p:spTgt spid="86"/>
                                        </p:tgtEl>
                                        <p:attrNameLst>
                                          <p:attrName>ppt_y</p:attrName>
                                        </p:attrNameLst>
                                      </p:cBhvr>
                                      <p:tavLst>
                                        <p:tav tm="0">
                                          <p:val>
                                            <p:strVal val="#ppt_y"/>
                                          </p:val>
                                        </p:tav>
                                        <p:tav tm="100000">
                                          <p:val>
                                            <p:strVal val="#ppt_y"/>
                                          </p:val>
                                        </p:tav>
                                      </p:tavLst>
                                    </p:anim>
                                  </p:childTnLst>
                                </p:cTn>
                              </p:par>
                            </p:childTnLst>
                          </p:cTn>
                        </p:par>
                        <p:par>
                          <p:cTn id="45" fill="hold">
                            <p:stCondLst>
                              <p:cond delay="4950"/>
                            </p:stCondLst>
                            <p:childTnLst>
                              <p:par>
                                <p:cTn id="46" presetID="14" presetClass="entr" presetSubtype="10" fill="hold" grpId="0"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randombar(horizontal)">
                                      <p:cBhvr>
                                        <p:cTn id="48" dur="500"/>
                                        <p:tgtEl>
                                          <p:spTgt spid="85"/>
                                        </p:tgtEl>
                                      </p:cBhvr>
                                    </p:animEffect>
                                  </p:childTnLst>
                                </p:cTn>
                              </p:par>
                            </p:childTnLst>
                          </p:cTn>
                        </p:par>
                        <p:par>
                          <p:cTn id="49" fill="hold">
                            <p:stCondLst>
                              <p:cond delay="5450"/>
                            </p:stCondLst>
                            <p:childTnLst>
                              <p:par>
                                <p:cTn id="50" presetID="2" presetClass="entr" presetSubtype="2"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500" fill="hold"/>
                                        <p:tgtEl>
                                          <p:spTgt spid="88"/>
                                        </p:tgtEl>
                                        <p:attrNameLst>
                                          <p:attrName>ppt_x</p:attrName>
                                        </p:attrNameLst>
                                      </p:cBhvr>
                                      <p:tavLst>
                                        <p:tav tm="0">
                                          <p:val>
                                            <p:strVal val="1+#ppt_w/2"/>
                                          </p:val>
                                        </p:tav>
                                        <p:tav tm="100000">
                                          <p:val>
                                            <p:strVal val="#ppt_x"/>
                                          </p:val>
                                        </p:tav>
                                      </p:tavLst>
                                    </p:anim>
                                    <p:anim calcmode="lin" valueType="num">
                                      <p:cBhvr additive="base">
                                        <p:cTn id="53" dur="500" fill="hold"/>
                                        <p:tgtEl>
                                          <p:spTgt spid="88"/>
                                        </p:tgtEl>
                                        <p:attrNameLst>
                                          <p:attrName>ppt_y</p:attrName>
                                        </p:attrNameLst>
                                      </p:cBhvr>
                                      <p:tavLst>
                                        <p:tav tm="0">
                                          <p:val>
                                            <p:strVal val="#ppt_y"/>
                                          </p:val>
                                        </p:tav>
                                        <p:tav tm="100000">
                                          <p:val>
                                            <p:strVal val="#ppt_y"/>
                                          </p:val>
                                        </p:tav>
                                      </p:tavLst>
                                    </p:anim>
                                  </p:childTnLst>
                                </p:cTn>
                              </p:par>
                            </p:childTnLst>
                          </p:cTn>
                        </p:par>
                        <p:par>
                          <p:cTn id="54" fill="hold">
                            <p:stCondLst>
                              <p:cond delay="5950"/>
                            </p:stCondLst>
                            <p:childTnLst>
                              <p:par>
                                <p:cTn id="55" presetID="14" presetClass="entr" presetSubtype="10" fill="hold" grpId="0" nodeType="after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randombar(horizontal)">
                                      <p:cBhvr>
                                        <p:cTn id="5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0" grpId="0"/>
      <p:bldP spid="81" grpId="0"/>
      <p:bldP spid="82" grpId="0" animBg="1"/>
      <p:bldP spid="83" grpId="0"/>
      <p:bldP spid="84" grpId="0" animBg="1"/>
      <p:bldP spid="85" grpId="0"/>
      <p:bldP spid="86" grpId="0" animBg="1"/>
      <p:bldP spid="87" grpId="0"/>
      <p:bldP spid="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团队介绍</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矩形 94"/>
          <p:cNvSpPr/>
          <p:nvPr/>
        </p:nvSpPr>
        <p:spPr>
          <a:xfrm>
            <a:off x="5135925" y="1508247"/>
            <a:ext cx="5566900" cy="2687171"/>
          </a:xfrm>
          <a:prstGeom prst="rect">
            <a:avLst/>
          </a:prstGeom>
          <a:gradFill>
            <a:gsLst>
              <a:gs pos="0">
                <a:srgbClr val="0070C0"/>
              </a:gs>
              <a:gs pos="100000">
                <a:srgbClr val="01559B"/>
              </a:gs>
            </a:gsLst>
            <a:lin ang="0" scaled="0"/>
          </a:gradFill>
          <a:ln w="31750" cap="flat" cmpd="sng" algn="ctr">
            <a:gradFill>
              <a:gsLst>
                <a:gs pos="0">
                  <a:sysClr val="window" lastClr="FFFFFF">
                    <a:lumMod val="85000"/>
                  </a:sysClr>
                </a:gs>
                <a:gs pos="100000">
                  <a:sysClr val="window" lastClr="FFFFFF"/>
                </a:gs>
              </a:gsLst>
              <a:lin ang="0" scaled="0"/>
            </a:gradFill>
            <a:prstDash val="solid"/>
          </a:ln>
          <a:effectLst>
            <a:outerShdw blurRad="241300" dist="177800" dir="8100000" algn="tr" rotWithShape="0">
              <a:prstClr val="black">
                <a:alpha val="30000"/>
              </a:prstClr>
            </a:outerShdw>
          </a:effectLst>
        </p:spPr>
        <p:txBody>
          <a:bodyPr lIns="135643" tIns="67819" rIns="135643" bIns="67819" anchor="ctr"/>
          <a:lstStyle/>
          <a:p>
            <a:pPr fontAlgn="auto">
              <a:spcBef>
                <a:spcPts val="0"/>
              </a:spcBef>
              <a:spcAft>
                <a:spcPts val="0"/>
              </a:spcAft>
              <a:defRPr/>
            </a:pPr>
            <a:endParaRPr lang="zh-CN" altLang="en-US" b="0" kern="0">
              <a:solidFill>
                <a:schemeClr val="bg1"/>
              </a:solidFill>
              <a:latin typeface="Arial" panose="020B0604020202020204"/>
              <a:ea typeface="微软雅黑" panose="020B0503020204020204" pitchFamily="34" charset="-122"/>
              <a:sym typeface="+mn-lt"/>
            </a:endParaRPr>
          </a:p>
        </p:txBody>
      </p:sp>
      <p:cxnSp>
        <p:nvCxnSpPr>
          <p:cNvPr id="96" name="MH_Other_7"/>
          <p:cNvCxnSpPr>
            <a:cxnSpLocks noChangeShapeType="1"/>
          </p:cNvCxnSpPr>
          <p:nvPr>
            <p:custDataLst>
              <p:tags r:id="rId1"/>
            </p:custDataLst>
          </p:nvPr>
        </p:nvCxnSpPr>
        <p:spPr bwMode="auto">
          <a:xfrm>
            <a:off x="2242476" y="4819704"/>
            <a:ext cx="8267264" cy="0"/>
          </a:xfrm>
          <a:prstGeom prst="line">
            <a:avLst/>
          </a:prstGeom>
          <a:noFill/>
          <a:ln w="6350" cap="rnd" algn="ctr">
            <a:solidFill>
              <a:srgbClr val="A8ABB8"/>
            </a:solidFill>
            <a:prstDash val="sysDash"/>
            <a:miter lim="800000"/>
          </a:ln>
          <a:extLst>
            <a:ext uri="{909E8E84-426E-40DD-AFC4-6F175D3DCCD1}">
              <a14:hiddenFill xmlns:a14="http://schemas.microsoft.com/office/drawing/2010/main">
                <a:noFill/>
              </a14:hiddenFill>
            </a:ext>
          </a:extLst>
        </p:spPr>
      </p:cxnSp>
      <p:grpSp>
        <p:nvGrpSpPr>
          <p:cNvPr id="97" name="组合 96"/>
          <p:cNvGrpSpPr/>
          <p:nvPr/>
        </p:nvGrpSpPr>
        <p:grpSpPr>
          <a:xfrm>
            <a:off x="6027593" y="1892175"/>
            <a:ext cx="1002984" cy="1831412"/>
            <a:chOff x="4520877" y="1419567"/>
            <a:chExt cx="752470" cy="1373983"/>
          </a:xfrm>
        </p:grpSpPr>
        <p:cxnSp>
          <p:nvCxnSpPr>
            <p:cNvPr id="98" name="MH_Other_1"/>
            <p:cNvCxnSpPr>
              <a:cxnSpLocks noChangeShapeType="1"/>
            </p:cNvCxnSpPr>
            <p:nvPr>
              <p:custDataLst>
                <p:tags r:id="rId9"/>
              </p:custDataLst>
            </p:nvPr>
          </p:nvCxnSpPr>
          <p:spPr bwMode="auto">
            <a:xfrm>
              <a:off x="4855835" y="1419569"/>
              <a:ext cx="0" cy="1373981"/>
            </a:xfrm>
            <a:prstGeom prst="line">
              <a:avLst/>
            </a:prstGeom>
            <a:noFill/>
            <a:ln w="6350" cap="rnd" algn="ctr">
              <a:solidFill>
                <a:schemeClr val="bg1"/>
              </a:solidFill>
              <a:prstDash val="sysDash"/>
              <a:miter lim="800000"/>
            </a:ln>
            <a:extLst>
              <a:ext uri="{909E8E84-426E-40DD-AFC4-6F175D3DCCD1}">
                <a14:hiddenFill xmlns:a14="http://schemas.microsoft.com/office/drawing/2010/main">
                  <a:noFill/>
                </a14:hiddenFill>
              </a:ext>
            </a:extLst>
          </p:spPr>
        </p:cxnSp>
        <p:cxnSp>
          <p:nvCxnSpPr>
            <p:cNvPr id="99" name="MH_Other_2"/>
            <p:cNvCxnSpPr>
              <a:cxnSpLocks noChangeShapeType="1"/>
            </p:cNvCxnSpPr>
            <p:nvPr>
              <p:custDataLst>
                <p:tags r:id="rId10"/>
              </p:custDataLst>
            </p:nvPr>
          </p:nvCxnSpPr>
          <p:spPr bwMode="auto">
            <a:xfrm>
              <a:off x="4520877" y="1419567"/>
              <a:ext cx="334963" cy="0"/>
            </a:xfrm>
            <a:prstGeom prst="line">
              <a:avLst/>
            </a:prstGeom>
            <a:noFill/>
            <a:ln w="6350" cap="rnd" algn="ctr">
              <a:solidFill>
                <a:schemeClr val="bg1"/>
              </a:solidFill>
              <a:prstDash val="sysDash"/>
              <a:miter lim="800000"/>
              <a:headEnd type="oval" w="med" len="med"/>
            </a:ln>
            <a:extLst>
              <a:ext uri="{909E8E84-426E-40DD-AFC4-6F175D3DCCD1}">
                <a14:hiddenFill xmlns:a14="http://schemas.microsoft.com/office/drawing/2010/main">
                  <a:noFill/>
                </a14:hiddenFill>
              </a:ext>
            </a:extLst>
          </p:spPr>
        </p:cxnSp>
        <p:cxnSp>
          <p:nvCxnSpPr>
            <p:cNvPr id="100" name="MH_Other_3"/>
            <p:cNvCxnSpPr>
              <a:cxnSpLocks noChangeShapeType="1"/>
            </p:cNvCxnSpPr>
            <p:nvPr>
              <p:custDataLst>
                <p:tags r:id="rId11"/>
              </p:custDataLst>
            </p:nvPr>
          </p:nvCxnSpPr>
          <p:spPr bwMode="auto">
            <a:xfrm>
              <a:off x="4520877" y="2778069"/>
              <a:ext cx="334963" cy="0"/>
            </a:xfrm>
            <a:prstGeom prst="line">
              <a:avLst/>
            </a:prstGeom>
            <a:noFill/>
            <a:ln w="6350" cap="rnd" algn="ctr">
              <a:solidFill>
                <a:schemeClr val="bg1"/>
              </a:solidFill>
              <a:prstDash val="sysDash"/>
              <a:miter lim="800000"/>
              <a:headEnd type="oval" w="med" len="med"/>
            </a:ln>
            <a:extLst>
              <a:ext uri="{909E8E84-426E-40DD-AFC4-6F175D3DCCD1}">
                <a14:hiddenFill xmlns:a14="http://schemas.microsoft.com/office/drawing/2010/main">
                  <a:noFill/>
                </a14:hiddenFill>
              </a:ext>
            </a:extLst>
          </p:spPr>
        </p:cxnSp>
        <p:cxnSp>
          <p:nvCxnSpPr>
            <p:cNvPr id="101" name="MH_Other_9"/>
            <p:cNvCxnSpPr>
              <a:cxnSpLocks noChangeShapeType="1"/>
            </p:cNvCxnSpPr>
            <p:nvPr>
              <p:custDataLst>
                <p:tags r:id="rId12"/>
              </p:custDataLst>
            </p:nvPr>
          </p:nvCxnSpPr>
          <p:spPr bwMode="auto">
            <a:xfrm>
              <a:off x="4860597" y="1689840"/>
              <a:ext cx="406400" cy="8335"/>
            </a:xfrm>
            <a:prstGeom prst="straightConnector1">
              <a:avLst/>
            </a:prstGeom>
            <a:noFill/>
            <a:ln w="6350" cap="rnd"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102" name="MH_Other_10"/>
            <p:cNvCxnSpPr>
              <a:cxnSpLocks noChangeShapeType="1"/>
            </p:cNvCxnSpPr>
            <p:nvPr>
              <p:custDataLst>
                <p:tags r:id="rId13"/>
              </p:custDataLst>
            </p:nvPr>
          </p:nvCxnSpPr>
          <p:spPr bwMode="auto">
            <a:xfrm>
              <a:off x="4866947" y="2101797"/>
              <a:ext cx="406400" cy="8335"/>
            </a:xfrm>
            <a:prstGeom prst="straightConnector1">
              <a:avLst/>
            </a:prstGeom>
            <a:noFill/>
            <a:ln w="6350" cap="rnd"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103" name="MH_Other_11"/>
            <p:cNvCxnSpPr>
              <a:cxnSpLocks noChangeShapeType="1"/>
            </p:cNvCxnSpPr>
            <p:nvPr>
              <p:custDataLst>
                <p:tags r:id="rId14"/>
              </p:custDataLst>
            </p:nvPr>
          </p:nvCxnSpPr>
          <p:spPr bwMode="auto">
            <a:xfrm>
              <a:off x="4855835" y="2513753"/>
              <a:ext cx="404812" cy="9525"/>
            </a:xfrm>
            <a:prstGeom prst="straightConnector1">
              <a:avLst/>
            </a:prstGeom>
            <a:noFill/>
            <a:ln w="6350" cap="rnd"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grpSp>
      <p:sp>
        <p:nvSpPr>
          <p:cNvPr id="104" name="MH_Desc_1"/>
          <p:cNvSpPr txBox="1">
            <a:spLocks noChangeArrowheads="1"/>
          </p:cNvSpPr>
          <p:nvPr>
            <p:custDataLst>
              <p:tags r:id="rId2"/>
            </p:custDataLst>
          </p:nvPr>
        </p:nvSpPr>
        <p:spPr bwMode="auto">
          <a:xfrm>
            <a:off x="2242479" y="4913091"/>
            <a:ext cx="8423849" cy="13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fontAlgn="auto">
              <a:lnSpc>
                <a:spcPct val="150000"/>
              </a:lnSpc>
              <a:spcBef>
                <a:spcPts val="0"/>
              </a:spcBef>
              <a:spcAft>
                <a:spcPts val="0"/>
              </a:spcAft>
              <a:defRPr/>
            </a:pPr>
            <a:r>
              <a:rPr lang="zh-CN" altLang="en-US" sz="1600" b="0" dirty="0">
                <a:solidFill>
                  <a:srgbClr val="FFFFFF">
                    <a:lumMod val="50000"/>
                  </a:srgbClr>
                </a:solidFill>
                <a:latin typeface="Arial" panose="020B0604020202020204"/>
                <a:ea typeface="微软雅黑" panose="020B0503020204020204" pitchFamily="34" charset="-122"/>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zh-CN" altLang="en-US" sz="2135" b="0" dirty="0">
              <a:solidFill>
                <a:prstClr val="black">
                  <a:lumMod val="50000"/>
                  <a:lumOff val="50000"/>
                </a:prstClr>
              </a:solidFill>
              <a:latin typeface="Arial" panose="020B0604020202020204"/>
              <a:ea typeface="微软雅黑" panose="020B0503020204020204" pitchFamily="34" charset="-122"/>
            </a:endParaRPr>
          </a:p>
        </p:txBody>
      </p:sp>
      <p:sp>
        <p:nvSpPr>
          <p:cNvPr id="105" name="MH_SubTitle_1"/>
          <p:cNvSpPr txBox="1">
            <a:spLocks noChangeArrowheads="1"/>
          </p:cNvSpPr>
          <p:nvPr>
            <p:custDataLst>
              <p:tags r:id="rId3"/>
            </p:custDataLst>
          </p:nvPr>
        </p:nvSpPr>
        <p:spPr bwMode="auto">
          <a:xfrm>
            <a:off x="7587697" y="2063568"/>
            <a:ext cx="2343379" cy="36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l" fontAlgn="auto">
              <a:lnSpc>
                <a:spcPct val="100000"/>
              </a:lnSpc>
              <a:spcBef>
                <a:spcPct val="0"/>
              </a:spcBef>
              <a:spcAft>
                <a:spcPts val="0"/>
              </a:spcAft>
              <a:buNone/>
              <a:defRPr/>
            </a:pPr>
            <a:r>
              <a:rPr lang="zh-CN" altLang="en-US" sz="2135">
                <a:solidFill>
                  <a:schemeClr val="bg1"/>
                </a:solidFill>
                <a:latin typeface="Arial" panose="020B0604020202020204"/>
                <a:ea typeface="微软雅黑" panose="020B0503020204020204" pitchFamily="34" charset="-122"/>
              </a:rPr>
              <a:t>充满战斗力</a:t>
            </a:r>
            <a:endParaRPr lang="zh-CN" altLang="en-US" sz="2135" dirty="0">
              <a:solidFill>
                <a:schemeClr val="bg1"/>
              </a:solidFill>
              <a:latin typeface="Arial" panose="020B0604020202020204"/>
              <a:ea typeface="微软雅黑" panose="020B0503020204020204" pitchFamily="34" charset="-122"/>
            </a:endParaRPr>
          </a:p>
        </p:txBody>
      </p:sp>
      <p:sp>
        <p:nvSpPr>
          <p:cNvPr id="106" name="MH_SubTitle_1"/>
          <p:cNvSpPr txBox="1">
            <a:spLocks noChangeArrowheads="1"/>
          </p:cNvSpPr>
          <p:nvPr>
            <p:custDataLst>
              <p:tags r:id="rId4"/>
            </p:custDataLst>
          </p:nvPr>
        </p:nvSpPr>
        <p:spPr bwMode="auto">
          <a:xfrm>
            <a:off x="7587697" y="2596803"/>
            <a:ext cx="2343379" cy="36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l" fontAlgn="auto">
              <a:lnSpc>
                <a:spcPct val="100000"/>
              </a:lnSpc>
              <a:spcBef>
                <a:spcPct val="0"/>
              </a:spcBef>
              <a:spcAft>
                <a:spcPts val="0"/>
              </a:spcAft>
              <a:buNone/>
              <a:defRPr/>
            </a:pPr>
            <a:r>
              <a:rPr lang="zh-CN" altLang="en-US" sz="2135">
                <a:solidFill>
                  <a:schemeClr val="bg1"/>
                </a:solidFill>
                <a:latin typeface="Arial" panose="020B0604020202020204"/>
                <a:ea typeface="微软雅黑" panose="020B0503020204020204" pitchFamily="34" charset="-122"/>
              </a:rPr>
              <a:t>敢于挑战不可能</a:t>
            </a:r>
            <a:endParaRPr lang="zh-CN" altLang="en-US" sz="2135" dirty="0">
              <a:solidFill>
                <a:schemeClr val="bg1"/>
              </a:solidFill>
              <a:latin typeface="Arial" panose="020B0604020202020204"/>
              <a:ea typeface="微软雅黑" panose="020B0503020204020204" pitchFamily="34" charset="-122"/>
            </a:endParaRPr>
          </a:p>
        </p:txBody>
      </p:sp>
      <p:sp>
        <p:nvSpPr>
          <p:cNvPr id="107" name="MH_SubTitle_1"/>
          <p:cNvSpPr txBox="1">
            <a:spLocks noChangeArrowheads="1"/>
          </p:cNvSpPr>
          <p:nvPr>
            <p:custDataLst>
              <p:tags r:id="rId5"/>
            </p:custDataLst>
          </p:nvPr>
        </p:nvSpPr>
        <p:spPr bwMode="auto">
          <a:xfrm>
            <a:off x="7587697" y="3168127"/>
            <a:ext cx="2343379" cy="36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l" fontAlgn="auto">
              <a:lnSpc>
                <a:spcPct val="100000"/>
              </a:lnSpc>
              <a:spcBef>
                <a:spcPct val="0"/>
              </a:spcBef>
              <a:spcAft>
                <a:spcPts val="0"/>
              </a:spcAft>
              <a:buNone/>
              <a:defRPr/>
            </a:pPr>
            <a:r>
              <a:rPr lang="zh-CN" altLang="en-US" sz="2135">
                <a:solidFill>
                  <a:schemeClr val="bg1"/>
                </a:solidFill>
                <a:latin typeface="Arial" panose="020B0604020202020204"/>
                <a:ea typeface="微软雅黑" panose="020B0503020204020204" pitchFamily="34" charset="-122"/>
              </a:rPr>
              <a:t>我们有才干</a:t>
            </a:r>
            <a:endParaRPr lang="zh-CN" altLang="en-US" sz="2135" dirty="0">
              <a:solidFill>
                <a:schemeClr val="bg1"/>
              </a:solidFill>
              <a:latin typeface="Arial" panose="020B0604020202020204"/>
              <a:ea typeface="微软雅黑" panose="020B0503020204020204" pitchFamily="34" charset="-122"/>
            </a:endParaRPr>
          </a:p>
        </p:txBody>
      </p:sp>
      <p:grpSp>
        <p:nvGrpSpPr>
          <p:cNvPr id="108" name="组合 107"/>
          <p:cNvGrpSpPr/>
          <p:nvPr/>
        </p:nvGrpSpPr>
        <p:grpSpPr>
          <a:xfrm>
            <a:off x="1376469" y="4483808"/>
            <a:ext cx="671793" cy="671793"/>
            <a:chOff x="1031458" y="3043650"/>
            <a:chExt cx="504000" cy="504000"/>
          </a:xfrm>
        </p:grpSpPr>
        <p:sp>
          <p:nvSpPr>
            <p:cNvPr id="109" name="椭圆 108"/>
            <p:cNvSpPr>
              <a:spLocks noChangeAspect="1"/>
            </p:cNvSpPr>
            <p:nvPr/>
          </p:nvSpPr>
          <p:spPr>
            <a:xfrm>
              <a:off x="1031458" y="3043650"/>
              <a:ext cx="504000" cy="504000"/>
            </a:xfrm>
            <a:prstGeom prst="ellipse">
              <a:avLst/>
            </a:prstGeom>
            <a:gradFill>
              <a:gsLst>
                <a:gs pos="0">
                  <a:srgbClr val="0070C0"/>
                </a:gs>
                <a:gs pos="100000">
                  <a:srgbClr val="01559B"/>
                </a:gs>
              </a:gsLst>
              <a:lin ang="0" scaled="0"/>
            </a:gradFill>
            <a:ln w="15875" cap="flat" cmpd="sng" algn="ctr">
              <a:noFill/>
              <a:prstDash val="solid"/>
            </a:ln>
            <a:effectLst>
              <a:outerShdw blurRad="279400" dist="101600" dir="8100000" algn="tr" rotWithShape="0">
                <a:prstClr val="black">
                  <a:alpha val="40000"/>
                </a:prstClr>
              </a:outerShdw>
            </a:effectLst>
          </p:spPr>
          <p:txBody>
            <a:bodyPr anchor="ctr"/>
            <a:lstStyle/>
            <a:p>
              <a:pPr fontAlgn="auto">
                <a:spcBef>
                  <a:spcPts val="0"/>
                </a:spcBef>
                <a:spcAft>
                  <a:spcPts val="0"/>
                </a:spcAft>
                <a:defRPr/>
              </a:pPr>
              <a:endParaRPr lang="zh-CN" altLang="en-US" b="0" kern="0">
                <a:solidFill>
                  <a:prstClr val="white"/>
                </a:solidFill>
                <a:latin typeface="Arial" panose="020B0604020202020204"/>
                <a:ea typeface="微软雅黑" panose="020B0503020204020204" pitchFamily="34" charset="-122"/>
              </a:endParaRPr>
            </a:p>
          </p:txBody>
        </p:sp>
        <p:sp>
          <p:nvSpPr>
            <p:cNvPr id="110" name="MH_Other_5"/>
            <p:cNvSpPr/>
            <p:nvPr>
              <p:custDataLst>
                <p:tags r:id="rId7"/>
              </p:custDataLst>
            </p:nvPr>
          </p:nvSpPr>
          <p:spPr>
            <a:xfrm>
              <a:off x="1139458" y="3151650"/>
              <a:ext cx="288000" cy="288000"/>
            </a:xfrm>
            <a:prstGeom prst="donut">
              <a:avLst>
                <a:gd name="adj" fmla="val 9123"/>
              </a:avLst>
            </a:prstGeom>
            <a:solidFill>
              <a:srgbClr val="FFFFFF"/>
            </a:solidFill>
            <a:ln w="12700" cap="flat" cmpd="sng" algn="ctr">
              <a:noFill/>
              <a:prstDash val="solid"/>
              <a:miter lim="800000"/>
            </a:ln>
            <a:effectLst/>
          </p:spPr>
          <p:txBody>
            <a:bodyPr anchor="ctr"/>
            <a:lstStyle/>
            <a:p>
              <a:pPr fontAlgn="auto">
                <a:spcBef>
                  <a:spcPts val="0"/>
                </a:spcBef>
                <a:spcAft>
                  <a:spcPts val="0"/>
                </a:spcAft>
                <a:defRPr/>
              </a:pPr>
              <a:endParaRPr lang="zh-CN" altLang="en-US" sz="1865" b="0" kern="0">
                <a:solidFill>
                  <a:prstClr val="black"/>
                </a:solidFill>
                <a:latin typeface="Calibri" panose="020F0502020204030204"/>
                <a:ea typeface="宋体" panose="02010600030101010101" pitchFamily="2" charset="-122"/>
              </a:endParaRPr>
            </a:p>
          </p:txBody>
        </p:sp>
        <p:sp>
          <p:nvSpPr>
            <p:cNvPr id="111" name="MH_Other_6"/>
            <p:cNvSpPr>
              <a:spLocks noChangeAspect="1"/>
            </p:cNvSpPr>
            <p:nvPr>
              <p:custDataLst>
                <p:tags r:id="rId8"/>
              </p:custDataLst>
            </p:nvPr>
          </p:nvSpPr>
          <p:spPr>
            <a:xfrm>
              <a:off x="1215596" y="3241030"/>
              <a:ext cx="135724" cy="109241"/>
            </a:xfrm>
            <a:prstGeom prst="rightArrow">
              <a:avLst/>
            </a:prstGeom>
            <a:solidFill>
              <a:srgbClr val="FFFFFF"/>
            </a:solidFill>
            <a:ln w="12700" cap="flat" cmpd="sng" algn="ctr">
              <a:noFill/>
              <a:prstDash val="solid"/>
              <a:miter lim="800000"/>
            </a:ln>
            <a:effectLst/>
          </p:spPr>
          <p:txBody>
            <a:bodyPr anchor="ctr"/>
            <a:lstStyle/>
            <a:p>
              <a:pPr fontAlgn="auto">
                <a:spcBef>
                  <a:spcPts val="0"/>
                </a:spcBef>
                <a:spcAft>
                  <a:spcPts val="0"/>
                </a:spcAft>
                <a:defRPr/>
              </a:pPr>
              <a:endParaRPr lang="zh-CN" altLang="en-US" sz="1865" b="0" kern="0">
                <a:solidFill>
                  <a:prstClr val="white"/>
                </a:solidFill>
                <a:latin typeface="Calibri" panose="020F0502020204030204"/>
                <a:ea typeface="宋体" panose="02010600030101010101" pitchFamily="2" charset="-122"/>
              </a:endParaRPr>
            </a:p>
          </p:txBody>
        </p:sp>
      </p:grpSp>
      <p:grpSp>
        <p:nvGrpSpPr>
          <p:cNvPr id="112" name="组合 111"/>
          <p:cNvGrpSpPr/>
          <p:nvPr/>
        </p:nvGrpSpPr>
        <p:grpSpPr>
          <a:xfrm>
            <a:off x="1954413" y="1491125"/>
            <a:ext cx="2735726" cy="2800652"/>
            <a:chOff x="1435332" y="1189776"/>
            <a:chExt cx="1691413" cy="1731554"/>
          </a:xfrm>
        </p:grpSpPr>
        <p:pic>
          <p:nvPicPr>
            <p:cNvPr id="113" name="图片 112"/>
            <p:cNvPicPr>
              <a:picLocks noChangeAspect="1"/>
            </p:cNvPicPr>
            <p:nvPr/>
          </p:nvPicPr>
          <p:blipFill rotWithShape="1">
            <a:blip r:embed="rId17">
              <a:extLst>
                <a:ext uri="{28A0092B-C50C-407E-A947-70E740481C1C}">
                  <a14:useLocalDpi xmlns:a14="http://schemas.microsoft.com/office/drawing/2010/main" val="0"/>
                </a:ext>
              </a:extLst>
            </a:blip>
            <a:srcRect b="16192"/>
            <a:stretch>
              <a:fillRect/>
            </a:stretch>
          </p:blipFill>
          <p:spPr>
            <a:xfrm>
              <a:off x="1435332" y="1189776"/>
              <a:ext cx="1691413" cy="1731554"/>
            </a:xfrm>
            <a:prstGeom prst="rect">
              <a:avLst/>
            </a:prstGeom>
          </p:spPr>
        </p:pic>
        <p:sp>
          <p:nvSpPr>
            <p:cNvPr id="114" name="MH_Picture_3"/>
            <p:cNvSpPr/>
            <p:nvPr>
              <p:custDataLst>
                <p:tags r:id="rId6"/>
              </p:custDataLst>
            </p:nvPr>
          </p:nvSpPr>
          <p:spPr>
            <a:xfrm>
              <a:off x="1699773" y="1346020"/>
              <a:ext cx="1093379" cy="1403984"/>
            </a:xfrm>
            <a:prstGeom prst="rect">
              <a:avLst/>
            </a:prstGeom>
            <a:blipFill dpi="0" rotWithShape="1">
              <a:blip r:embed="rId18"/>
              <a:srcRect/>
              <a:stretch>
                <a:fillRect/>
              </a:stretch>
            </a:blipFill>
            <a:ln w="25400" cap="flat" cmpd="sng" algn="ctr">
              <a:noFill/>
              <a:prstDash val="solid"/>
            </a:ln>
            <a:effectLst/>
          </p:spPr>
          <p:txBody>
            <a:bodyPr anchor="ctr"/>
            <a:lstStyle/>
            <a:p>
              <a:pPr fontAlgn="auto">
                <a:spcBef>
                  <a:spcPts val="0"/>
                </a:spcBef>
                <a:spcAft>
                  <a:spcPts val="0"/>
                </a:spcAft>
                <a:defRPr/>
              </a:pPr>
              <a:endParaRPr lang="zh-CN" altLang="en-US" b="0" kern="0">
                <a:solidFill>
                  <a:prstClr val="white"/>
                </a:solidFill>
                <a:latin typeface="Arial" panose="020B0604020202020204"/>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p:tgtEl>
                                              <p:spTgt spid="95"/>
                                            </p:tgtEl>
                                            <p:attrNameLst>
                                              <p:attrName>ppt_x</p:attrName>
                                            </p:attrNameLst>
                                          </p:cBhvr>
                                          <p:tavLst>
                                            <p:tav tm="0">
                                              <p:val>
                                                <p:strVal val="#ppt_x-#ppt_w*1.125000"/>
                                              </p:val>
                                            </p:tav>
                                            <p:tav tm="100000">
                                              <p:val>
                                                <p:strVal val="#ppt_x"/>
                                              </p:val>
                                            </p:tav>
                                          </p:tavLst>
                                        </p:anim>
                                        <p:animEffect transition="in" filter="wipe(right)">
                                          <p:cBhvr>
                                            <p:cTn id="8" dur="500"/>
                                            <p:tgtEl>
                                              <p:spTgt spid="95"/>
                                            </p:tgtEl>
                                          </p:cBhvr>
                                        </p:animEffect>
                                      </p:childTnLst>
                                    </p:cTn>
                                  </p:par>
                                  <p:par>
                                    <p:cTn id="9" presetID="12" presetClass="entr" presetSubtype="2" fill="hold"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p:tgtEl>
                                              <p:spTgt spid="112"/>
                                            </p:tgtEl>
                                            <p:attrNameLst>
                                              <p:attrName>ppt_x</p:attrName>
                                            </p:attrNameLst>
                                          </p:cBhvr>
                                          <p:tavLst>
                                            <p:tav tm="0">
                                              <p:val>
                                                <p:strVal val="#ppt_x+#ppt_w*1.125000"/>
                                              </p:val>
                                            </p:tav>
                                            <p:tav tm="100000">
                                              <p:val>
                                                <p:strVal val="#ppt_x"/>
                                              </p:val>
                                            </p:tav>
                                          </p:tavLst>
                                        </p:anim>
                                        <p:animEffect transition="in" filter="wipe(left)">
                                          <p:cBhvr>
                                            <p:cTn id="12" dur="500"/>
                                            <p:tgtEl>
                                              <p:spTgt spid="11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wipe(left)">
                                          <p:cBhvr>
                                            <p:cTn id="16" dur="500"/>
                                            <p:tgtEl>
                                              <p:spTgt spid="97"/>
                                            </p:tgtEl>
                                          </p:cBhvr>
                                        </p:animEffect>
                                      </p:childTnLst>
                                    </p:cTn>
                                  </p:par>
                                </p:childTnLst>
                              </p:cTn>
                            </p:par>
                            <p:par>
                              <p:cTn id="17" fill="hold">
                                <p:stCondLst>
                                  <p:cond delay="1000"/>
                                </p:stCondLst>
                                <p:childTnLst>
                                  <p:par>
                                    <p:cTn id="18" presetID="25" presetClass="entr" presetSubtype="0" fill="hold" grpId="0" nodeType="afterEffect">
                                      <p:stCondLst>
                                        <p:cond delay="0"/>
                                      </p:stCondLst>
                                      <p:childTnLst>
                                        <p:set>
                                          <p:cBhvr>
                                            <p:cTn id="19" dur="1" fill="hold">
                                              <p:stCondLst>
                                                <p:cond delay="0"/>
                                              </p:stCondLst>
                                            </p:cTn>
                                            <p:tgtEl>
                                              <p:spTgt spid="105"/>
                                            </p:tgtEl>
                                            <p:attrNameLst>
                                              <p:attrName>style.visibility</p:attrName>
                                            </p:attrNameLst>
                                          </p:cBhvr>
                                          <p:to>
                                            <p:strVal val="visible"/>
                                          </p:to>
                                        </p:set>
                                        <p:anim calcmode="lin" valueType="num">
                                          <p:cBhvr>
                                            <p:cTn id="20" dur="500" decel="50000" fill="hold">
                                              <p:stCondLst>
                                                <p:cond delay="0"/>
                                              </p:stCondLst>
                                            </p:cTn>
                                            <p:tgtEl>
                                              <p:spTgt spid="105"/>
                                            </p:tgtEl>
                                            <p:attrNameLst>
                                              <p:attrName>style.rotation</p:attrName>
                                            </p:attrNameLst>
                                          </p:cBhvr>
                                          <p:tavLst>
                                            <p:tav tm="0">
                                              <p:val>
                                                <p:fltVal val="-90"/>
                                              </p:val>
                                            </p:tav>
                                            <p:tav tm="100000">
                                              <p:val>
                                                <p:fltVal val="0"/>
                                              </p:val>
                                            </p:tav>
                                          </p:tavLst>
                                        </p:anim>
                                        <p:anim calcmode="lin" valueType="num">
                                          <p:cBhvr>
                                            <p:cTn id="21" dur="500" decel="50000" fill="hold">
                                              <p:stCondLst>
                                                <p:cond delay="0"/>
                                              </p:stCondLst>
                                            </p:cTn>
                                            <p:tgtEl>
                                              <p:spTgt spid="105"/>
                                            </p:tgtEl>
                                            <p:attrNameLst>
                                              <p:attrName>ppt_w</p:attrName>
                                            </p:attrNameLst>
                                          </p:cBhvr>
                                          <p:tavLst>
                                            <p:tav tm="0">
                                              <p:val>
                                                <p:strVal val="#ppt_w"/>
                                              </p:val>
                                            </p:tav>
                                            <p:tav tm="100000">
                                              <p:val>
                                                <p:strVal val="#ppt_w*.05"/>
                                              </p:val>
                                            </p:tav>
                                          </p:tavLst>
                                        </p:anim>
                                        <p:anim calcmode="lin" valueType="num">
                                          <p:cBhvr>
                                            <p:cTn id="22" dur="500" accel="50000" fill="hold">
                                              <p:stCondLst>
                                                <p:cond delay="500"/>
                                              </p:stCondLst>
                                            </p:cTn>
                                            <p:tgtEl>
                                              <p:spTgt spid="105"/>
                                            </p:tgtEl>
                                            <p:attrNameLst>
                                              <p:attrName>ppt_w</p:attrName>
                                            </p:attrNameLst>
                                          </p:cBhvr>
                                          <p:tavLst>
                                            <p:tav tm="0">
                                              <p:val>
                                                <p:strVal val="#ppt_w*.05"/>
                                              </p:val>
                                            </p:tav>
                                            <p:tav tm="100000">
                                              <p:val>
                                                <p:strVal val="#ppt_w"/>
                                              </p:val>
                                            </p:tav>
                                          </p:tavLst>
                                        </p:anim>
                                        <p:anim calcmode="lin" valueType="num">
                                          <p:cBhvr>
                                            <p:cTn id="23" dur="1000" fill="hold"/>
                                            <p:tgtEl>
                                              <p:spTgt spid="105"/>
                                            </p:tgtEl>
                                            <p:attrNameLst>
                                              <p:attrName>ppt_h</p:attrName>
                                            </p:attrNameLst>
                                          </p:cBhvr>
                                          <p:tavLst>
                                            <p:tav tm="0">
                                              <p:val>
                                                <p:strVal val="#ppt_h"/>
                                              </p:val>
                                            </p:tav>
                                            <p:tav tm="100000">
                                              <p:val>
                                                <p:strVal val="#ppt_h"/>
                                              </p:val>
                                            </p:tav>
                                          </p:tavLst>
                                        </p:anim>
                                        <p:anim calcmode="lin" valueType="num">
                                          <p:cBhvr>
                                            <p:cTn id="24" dur="500" decel="50000" fill="hold">
                                              <p:stCondLst>
                                                <p:cond delay="0"/>
                                              </p:stCondLst>
                                            </p:cTn>
                                            <p:tgtEl>
                                              <p:spTgt spid="105"/>
                                            </p:tgtEl>
                                            <p:attrNameLst>
                                              <p:attrName>ppt_x</p:attrName>
                                            </p:attrNameLst>
                                          </p:cBhvr>
                                          <p:tavLst>
                                            <p:tav tm="0">
                                              <p:val>
                                                <p:strVal val="#ppt_x+.4"/>
                                              </p:val>
                                            </p:tav>
                                            <p:tav tm="100000">
                                              <p:val>
                                                <p:strVal val="#ppt_x"/>
                                              </p:val>
                                            </p:tav>
                                          </p:tavLst>
                                        </p:anim>
                                        <p:anim calcmode="lin" valueType="num">
                                          <p:cBhvr>
                                            <p:cTn id="25" dur="500" decel="50000" fill="hold">
                                              <p:stCondLst>
                                                <p:cond delay="0"/>
                                              </p:stCondLst>
                                            </p:cTn>
                                            <p:tgtEl>
                                              <p:spTgt spid="105"/>
                                            </p:tgtEl>
                                            <p:attrNameLst>
                                              <p:attrName>ppt_y</p:attrName>
                                            </p:attrNameLst>
                                          </p:cBhvr>
                                          <p:tavLst>
                                            <p:tav tm="0">
                                              <p:val>
                                                <p:strVal val="#ppt_y-.2"/>
                                              </p:val>
                                            </p:tav>
                                            <p:tav tm="100000">
                                              <p:val>
                                                <p:strVal val="#ppt_y+.1"/>
                                              </p:val>
                                            </p:tav>
                                          </p:tavLst>
                                        </p:anim>
                                        <p:anim calcmode="lin" valueType="num">
                                          <p:cBhvr>
                                            <p:cTn id="26" dur="500" accel="50000" fill="hold">
                                              <p:stCondLst>
                                                <p:cond delay="500"/>
                                              </p:stCondLst>
                                            </p:cTn>
                                            <p:tgtEl>
                                              <p:spTgt spid="105"/>
                                            </p:tgtEl>
                                            <p:attrNameLst>
                                              <p:attrName>ppt_y</p:attrName>
                                            </p:attrNameLst>
                                          </p:cBhvr>
                                          <p:tavLst>
                                            <p:tav tm="0">
                                              <p:val>
                                                <p:strVal val="#ppt_y+.1"/>
                                              </p:val>
                                            </p:tav>
                                            <p:tav tm="100000">
                                              <p:val>
                                                <p:strVal val="#ppt_y"/>
                                              </p:val>
                                            </p:tav>
                                          </p:tavLst>
                                        </p:anim>
                                        <p:animEffect transition="in" filter="fade">
                                          <p:cBhvr>
                                            <p:cTn id="27" dur="1000" decel="50000">
                                              <p:stCondLst>
                                                <p:cond delay="0"/>
                                              </p:stCondLst>
                                            </p:cTn>
                                            <p:tgtEl>
                                              <p:spTgt spid="105"/>
                                            </p:tgtEl>
                                          </p:cBhvr>
                                        </p:animEffect>
                                      </p:childTnLst>
                                    </p:cTn>
                                  </p:par>
                                  <p:par>
                                    <p:cTn id="28" presetID="25" presetClass="entr" presetSubtype="0" fill="hold" grpId="0" nodeType="withEffect">
                                      <p:stCondLst>
                                        <p:cond delay="250"/>
                                      </p:stCondLst>
                                      <p:childTnLst>
                                        <p:set>
                                          <p:cBhvr>
                                            <p:cTn id="29" dur="1" fill="hold">
                                              <p:stCondLst>
                                                <p:cond delay="0"/>
                                              </p:stCondLst>
                                            </p:cTn>
                                            <p:tgtEl>
                                              <p:spTgt spid="106"/>
                                            </p:tgtEl>
                                            <p:attrNameLst>
                                              <p:attrName>style.visibility</p:attrName>
                                            </p:attrNameLst>
                                          </p:cBhvr>
                                          <p:to>
                                            <p:strVal val="visible"/>
                                          </p:to>
                                        </p:set>
                                        <p:anim calcmode="lin" valueType="num">
                                          <p:cBhvr>
                                            <p:cTn id="30" dur="500" decel="50000" fill="hold">
                                              <p:stCondLst>
                                                <p:cond delay="0"/>
                                              </p:stCondLst>
                                            </p:cTn>
                                            <p:tgtEl>
                                              <p:spTgt spid="106"/>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06"/>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06"/>
                                            </p:tgtEl>
                                            <p:attrNameLst>
                                              <p:attrName>ppt_w</p:attrName>
                                            </p:attrNameLst>
                                          </p:cBhvr>
                                          <p:tavLst>
                                            <p:tav tm="0">
                                              <p:val>
                                                <p:strVal val="#ppt_w*.05"/>
                                              </p:val>
                                            </p:tav>
                                            <p:tav tm="100000">
                                              <p:val>
                                                <p:strVal val="#ppt_w"/>
                                              </p:val>
                                            </p:tav>
                                          </p:tavLst>
                                        </p:anim>
                                        <p:anim calcmode="lin" valueType="num">
                                          <p:cBhvr>
                                            <p:cTn id="33" dur="1000" fill="hold"/>
                                            <p:tgtEl>
                                              <p:spTgt spid="106"/>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06"/>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06"/>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06"/>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06"/>
                                            </p:tgtEl>
                                          </p:cBhvr>
                                        </p:animEffect>
                                      </p:childTnLst>
                                    </p:cTn>
                                  </p:par>
                                  <p:par>
                                    <p:cTn id="38" presetID="25" presetClass="entr" presetSubtype="0" fill="hold" grpId="0" nodeType="withEffect">
                                      <p:stCondLst>
                                        <p:cond delay="500"/>
                                      </p:stCondLst>
                                      <p:childTnLst>
                                        <p:set>
                                          <p:cBhvr>
                                            <p:cTn id="39" dur="1" fill="hold">
                                              <p:stCondLst>
                                                <p:cond delay="0"/>
                                              </p:stCondLst>
                                            </p:cTn>
                                            <p:tgtEl>
                                              <p:spTgt spid="107"/>
                                            </p:tgtEl>
                                            <p:attrNameLst>
                                              <p:attrName>style.visibility</p:attrName>
                                            </p:attrNameLst>
                                          </p:cBhvr>
                                          <p:to>
                                            <p:strVal val="visible"/>
                                          </p:to>
                                        </p:set>
                                        <p:anim calcmode="lin" valueType="num">
                                          <p:cBhvr>
                                            <p:cTn id="40" dur="500" decel="50000" fill="hold">
                                              <p:stCondLst>
                                                <p:cond delay="0"/>
                                              </p:stCondLst>
                                            </p:cTn>
                                            <p:tgtEl>
                                              <p:spTgt spid="107"/>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107"/>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107"/>
                                            </p:tgtEl>
                                            <p:attrNameLst>
                                              <p:attrName>ppt_w</p:attrName>
                                            </p:attrNameLst>
                                          </p:cBhvr>
                                          <p:tavLst>
                                            <p:tav tm="0">
                                              <p:val>
                                                <p:strVal val="#ppt_w*.05"/>
                                              </p:val>
                                            </p:tav>
                                            <p:tav tm="100000">
                                              <p:val>
                                                <p:strVal val="#ppt_w"/>
                                              </p:val>
                                            </p:tav>
                                          </p:tavLst>
                                        </p:anim>
                                        <p:anim calcmode="lin" valueType="num">
                                          <p:cBhvr>
                                            <p:cTn id="43" dur="1000" fill="hold"/>
                                            <p:tgtEl>
                                              <p:spTgt spid="107"/>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107"/>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107"/>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107"/>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107"/>
                                            </p:tgtEl>
                                          </p:cBhvr>
                                        </p:animEffect>
                                      </p:childTnLst>
                                    </p:cTn>
                                  </p:par>
                                </p:childTnLst>
                              </p:cTn>
                            </p:par>
                            <p:par>
                              <p:cTn id="48" fill="hold">
                                <p:stCondLst>
                                  <p:cond delay="2000"/>
                                </p:stCondLst>
                                <p:childTnLst>
                                  <p:par>
                                    <p:cTn id="49" presetID="2" presetClass="entr" presetSubtype="8" fill="hold" nodeType="afterEffect" p14:presetBounceEnd="50000">
                                      <p:stCondLst>
                                        <p:cond delay="0"/>
                                      </p:stCondLst>
                                      <p:childTnLst>
                                        <p:set>
                                          <p:cBhvr>
                                            <p:cTn id="50" dur="1" fill="hold">
                                              <p:stCondLst>
                                                <p:cond delay="0"/>
                                              </p:stCondLst>
                                            </p:cTn>
                                            <p:tgtEl>
                                              <p:spTgt spid="108"/>
                                            </p:tgtEl>
                                            <p:attrNameLst>
                                              <p:attrName>style.visibility</p:attrName>
                                            </p:attrNameLst>
                                          </p:cBhvr>
                                          <p:to>
                                            <p:strVal val="visible"/>
                                          </p:to>
                                        </p:set>
                                        <p:anim calcmode="lin" valueType="num" p14:bounceEnd="50000">
                                          <p:cBhvr additive="base">
                                            <p:cTn id="51" dur="1000" fill="hold"/>
                                            <p:tgtEl>
                                              <p:spTgt spid="108"/>
                                            </p:tgtEl>
                                            <p:attrNameLst>
                                              <p:attrName>ppt_x</p:attrName>
                                            </p:attrNameLst>
                                          </p:cBhvr>
                                          <p:tavLst>
                                            <p:tav tm="0">
                                              <p:val>
                                                <p:strVal val="0-#ppt_w/2"/>
                                              </p:val>
                                            </p:tav>
                                            <p:tav tm="100000">
                                              <p:val>
                                                <p:strVal val="#ppt_x"/>
                                              </p:val>
                                            </p:tav>
                                          </p:tavLst>
                                        </p:anim>
                                        <p:anim calcmode="lin" valueType="num" p14:bounceEnd="50000">
                                          <p:cBhvr additive="base">
                                            <p:cTn id="52" dur="1000" fill="hold"/>
                                            <p:tgtEl>
                                              <p:spTgt spid="108"/>
                                            </p:tgtEl>
                                            <p:attrNameLst>
                                              <p:attrName>ppt_y</p:attrName>
                                            </p:attrNameLst>
                                          </p:cBhvr>
                                          <p:tavLst>
                                            <p:tav tm="0">
                                              <p:val>
                                                <p:strVal val="#ppt_y"/>
                                              </p:val>
                                            </p:tav>
                                            <p:tav tm="100000">
                                              <p:val>
                                                <p:strVal val="#ppt_y"/>
                                              </p:val>
                                            </p:tav>
                                          </p:tavLst>
                                        </p:anim>
                                      </p:childTnLst>
                                    </p:cTn>
                                  </p:par>
                                  <p:par>
                                    <p:cTn id="53" presetID="22" presetClass="entr" presetSubtype="4" fill="hold" nodeType="withEffect">
                                      <p:stCondLst>
                                        <p:cond delay="500"/>
                                      </p:stCondLst>
                                      <p:childTnLst>
                                        <p:set>
                                          <p:cBhvr>
                                            <p:cTn id="54" dur="1" fill="hold">
                                              <p:stCondLst>
                                                <p:cond delay="0"/>
                                              </p:stCondLst>
                                            </p:cTn>
                                            <p:tgtEl>
                                              <p:spTgt spid="96"/>
                                            </p:tgtEl>
                                            <p:attrNameLst>
                                              <p:attrName>style.visibility</p:attrName>
                                            </p:attrNameLst>
                                          </p:cBhvr>
                                          <p:to>
                                            <p:strVal val="visible"/>
                                          </p:to>
                                        </p:set>
                                        <p:animEffect transition="in" filter="wipe(down)">
                                          <p:cBhvr>
                                            <p:cTn id="55" dur="500"/>
                                            <p:tgtEl>
                                              <p:spTgt spid="96"/>
                                            </p:tgtEl>
                                          </p:cBhvr>
                                        </p:animEffect>
                                      </p:childTnLst>
                                    </p:cTn>
                                  </p:par>
                                </p:childTnLst>
                              </p:cTn>
                            </p:par>
                            <p:par>
                              <p:cTn id="56" fill="hold">
                                <p:stCondLst>
                                  <p:cond delay="3000"/>
                                </p:stCondLst>
                                <p:childTnLst>
                                  <p:par>
                                    <p:cTn id="57" presetID="53" presetClass="entr" presetSubtype="16" fill="hold" grpId="0" nodeType="after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p:cTn id="59" dur="500" fill="hold"/>
                                            <p:tgtEl>
                                              <p:spTgt spid="104"/>
                                            </p:tgtEl>
                                            <p:attrNameLst>
                                              <p:attrName>ppt_w</p:attrName>
                                            </p:attrNameLst>
                                          </p:cBhvr>
                                          <p:tavLst>
                                            <p:tav tm="0">
                                              <p:val>
                                                <p:fltVal val="0"/>
                                              </p:val>
                                            </p:tav>
                                            <p:tav tm="100000">
                                              <p:val>
                                                <p:strVal val="#ppt_w"/>
                                              </p:val>
                                            </p:tav>
                                          </p:tavLst>
                                        </p:anim>
                                        <p:anim calcmode="lin" valueType="num">
                                          <p:cBhvr>
                                            <p:cTn id="60" dur="500" fill="hold"/>
                                            <p:tgtEl>
                                              <p:spTgt spid="104"/>
                                            </p:tgtEl>
                                            <p:attrNameLst>
                                              <p:attrName>ppt_h</p:attrName>
                                            </p:attrNameLst>
                                          </p:cBhvr>
                                          <p:tavLst>
                                            <p:tav tm="0">
                                              <p:val>
                                                <p:fltVal val="0"/>
                                              </p:val>
                                            </p:tav>
                                            <p:tav tm="100000">
                                              <p:val>
                                                <p:strVal val="#ppt_h"/>
                                              </p:val>
                                            </p:tav>
                                          </p:tavLst>
                                        </p:anim>
                                        <p:animEffect transition="in" filter="fade">
                                          <p:cBhvr>
                                            <p:cTn id="6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04" grpId="0"/>
          <p:bldP spid="105" grpId="0"/>
          <p:bldP spid="106" grpId="0"/>
          <p:bldP spid="10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p:tgtEl>
                                              <p:spTgt spid="95"/>
                                            </p:tgtEl>
                                            <p:attrNameLst>
                                              <p:attrName>ppt_x</p:attrName>
                                            </p:attrNameLst>
                                          </p:cBhvr>
                                          <p:tavLst>
                                            <p:tav tm="0">
                                              <p:val>
                                                <p:strVal val="#ppt_x-#ppt_w*1.125000"/>
                                              </p:val>
                                            </p:tav>
                                            <p:tav tm="100000">
                                              <p:val>
                                                <p:strVal val="#ppt_x"/>
                                              </p:val>
                                            </p:tav>
                                          </p:tavLst>
                                        </p:anim>
                                        <p:animEffect transition="in" filter="wipe(right)">
                                          <p:cBhvr>
                                            <p:cTn id="8" dur="500"/>
                                            <p:tgtEl>
                                              <p:spTgt spid="95"/>
                                            </p:tgtEl>
                                          </p:cBhvr>
                                        </p:animEffect>
                                      </p:childTnLst>
                                    </p:cTn>
                                  </p:par>
                                  <p:par>
                                    <p:cTn id="9" presetID="12" presetClass="entr" presetSubtype="2" fill="hold"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p:tgtEl>
                                              <p:spTgt spid="112"/>
                                            </p:tgtEl>
                                            <p:attrNameLst>
                                              <p:attrName>ppt_x</p:attrName>
                                            </p:attrNameLst>
                                          </p:cBhvr>
                                          <p:tavLst>
                                            <p:tav tm="0">
                                              <p:val>
                                                <p:strVal val="#ppt_x+#ppt_w*1.125000"/>
                                              </p:val>
                                            </p:tav>
                                            <p:tav tm="100000">
                                              <p:val>
                                                <p:strVal val="#ppt_x"/>
                                              </p:val>
                                            </p:tav>
                                          </p:tavLst>
                                        </p:anim>
                                        <p:animEffect transition="in" filter="wipe(left)">
                                          <p:cBhvr>
                                            <p:cTn id="12" dur="500"/>
                                            <p:tgtEl>
                                              <p:spTgt spid="11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wipe(left)">
                                          <p:cBhvr>
                                            <p:cTn id="16" dur="500"/>
                                            <p:tgtEl>
                                              <p:spTgt spid="97"/>
                                            </p:tgtEl>
                                          </p:cBhvr>
                                        </p:animEffect>
                                      </p:childTnLst>
                                    </p:cTn>
                                  </p:par>
                                </p:childTnLst>
                              </p:cTn>
                            </p:par>
                            <p:par>
                              <p:cTn id="17" fill="hold">
                                <p:stCondLst>
                                  <p:cond delay="1000"/>
                                </p:stCondLst>
                                <p:childTnLst>
                                  <p:par>
                                    <p:cTn id="18" presetID="25" presetClass="entr" presetSubtype="0" fill="hold" grpId="0" nodeType="afterEffect">
                                      <p:stCondLst>
                                        <p:cond delay="0"/>
                                      </p:stCondLst>
                                      <p:childTnLst>
                                        <p:set>
                                          <p:cBhvr>
                                            <p:cTn id="19" dur="1" fill="hold">
                                              <p:stCondLst>
                                                <p:cond delay="0"/>
                                              </p:stCondLst>
                                            </p:cTn>
                                            <p:tgtEl>
                                              <p:spTgt spid="105"/>
                                            </p:tgtEl>
                                            <p:attrNameLst>
                                              <p:attrName>style.visibility</p:attrName>
                                            </p:attrNameLst>
                                          </p:cBhvr>
                                          <p:to>
                                            <p:strVal val="visible"/>
                                          </p:to>
                                        </p:set>
                                        <p:anim calcmode="lin" valueType="num">
                                          <p:cBhvr>
                                            <p:cTn id="20" dur="500" decel="50000" fill="hold">
                                              <p:stCondLst>
                                                <p:cond delay="0"/>
                                              </p:stCondLst>
                                            </p:cTn>
                                            <p:tgtEl>
                                              <p:spTgt spid="105"/>
                                            </p:tgtEl>
                                            <p:attrNameLst>
                                              <p:attrName>style.rotation</p:attrName>
                                            </p:attrNameLst>
                                          </p:cBhvr>
                                          <p:tavLst>
                                            <p:tav tm="0">
                                              <p:val>
                                                <p:fltVal val="-90"/>
                                              </p:val>
                                            </p:tav>
                                            <p:tav tm="100000">
                                              <p:val>
                                                <p:fltVal val="0"/>
                                              </p:val>
                                            </p:tav>
                                          </p:tavLst>
                                        </p:anim>
                                        <p:anim calcmode="lin" valueType="num">
                                          <p:cBhvr>
                                            <p:cTn id="21" dur="500" decel="50000" fill="hold">
                                              <p:stCondLst>
                                                <p:cond delay="0"/>
                                              </p:stCondLst>
                                            </p:cTn>
                                            <p:tgtEl>
                                              <p:spTgt spid="105"/>
                                            </p:tgtEl>
                                            <p:attrNameLst>
                                              <p:attrName>ppt_w</p:attrName>
                                            </p:attrNameLst>
                                          </p:cBhvr>
                                          <p:tavLst>
                                            <p:tav tm="0">
                                              <p:val>
                                                <p:strVal val="#ppt_w"/>
                                              </p:val>
                                            </p:tav>
                                            <p:tav tm="100000">
                                              <p:val>
                                                <p:strVal val="#ppt_w*.05"/>
                                              </p:val>
                                            </p:tav>
                                          </p:tavLst>
                                        </p:anim>
                                        <p:anim calcmode="lin" valueType="num">
                                          <p:cBhvr>
                                            <p:cTn id="22" dur="500" accel="50000" fill="hold">
                                              <p:stCondLst>
                                                <p:cond delay="500"/>
                                              </p:stCondLst>
                                            </p:cTn>
                                            <p:tgtEl>
                                              <p:spTgt spid="105"/>
                                            </p:tgtEl>
                                            <p:attrNameLst>
                                              <p:attrName>ppt_w</p:attrName>
                                            </p:attrNameLst>
                                          </p:cBhvr>
                                          <p:tavLst>
                                            <p:tav tm="0">
                                              <p:val>
                                                <p:strVal val="#ppt_w*.05"/>
                                              </p:val>
                                            </p:tav>
                                            <p:tav tm="100000">
                                              <p:val>
                                                <p:strVal val="#ppt_w"/>
                                              </p:val>
                                            </p:tav>
                                          </p:tavLst>
                                        </p:anim>
                                        <p:anim calcmode="lin" valueType="num">
                                          <p:cBhvr>
                                            <p:cTn id="23" dur="1000" fill="hold"/>
                                            <p:tgtEl>
                                              <p:spTgt spid="105"/>
                                            </p:tgtEl>
                                            <p:attrNameLst>
                                              <p:attrName>ppt_h</p:attrName>
                                            </p:attrNameLst>
                                          </p:cBhvr>
                                          <p:tavLst>
                                            <p:tav tm="0">
                                              <p:val>
                                                <p:strVal val="#ppt_h"/>
                                              </p:val>
                                            </p:tav>
                                            <p:tav tm="100000">
                                              <p:val>
                                                <p:strVal val="#ppt_h"/>
                                              </p:val>
                                            </p:tav>
                                          </p:tavLst>
                                        </p:anim>
                                        <p:anim calcmode="lin" valueType="num">
                                          <p:cBhvr>
                                            <p:cTn id="24" dur="500" decel="50000" fill="hold">
                                              <p:stCondLst>
                                                <p:cond delay="0"/>
                                              </p:stCondLst>
                                            </p:cTn>
                                            <p:tgtEl>
                                              <p:spTgt spid="105"/>
                                            </p:tgtEl>
                                            <p:attrNameLst>
                                              <p:attrName>ppt_x</p:attrName>
                                            </p:attrNameLst>
                                          </p:cBhvr>
                                          <p:tavLst>
                                            <p:tav tm="0">
                                              <p:val>
                                                <p:strVal val="#ppt_x+.4"/>
                                              </p:val>
                                            </p:tav>
                                            <p:tav tm="100000">
                                              <p:val>
                                                <p:strVal val="#ppt_x"/>
                                              </p:val>
                                            </p:tav>
                                          </p:tavLst>
                                        </p:anim>
                                        <p:anim calcmode="lin" valueType="num">
                                          <p:cBhvr>
                                            <p:cTn id="25" dur="500" decel="50000" fill="hold">
                                              <p:stCondLst>
                                                <p:cond delay="0"/>
                                              </p:stCondLst>
                                            </p:cTn>
                                            <p:tgtEl>
                                              <p:spTgt spid="105"/>
                                            </p:tgtEl>
                                            <p:attrNameLst>
                                              <p:attrName>ppt_y</p:attrName>
                                            </p:attrNameLst>
                                          </p:cBhvr>
                                          <p:tavLst>
                                            <p:tav tm="0">
                                              <p:val>
                                                <p:strVal val="#ppt_y-.2"/>
                                              </p:val>
                                            </p:tav>
                                            <p:tav tm="100000">
                                              <p:val>
                                                <p:strVal val="#ppt_y+.1"/>
                                              </p:val>
                                            </p:tav>
                                          </p:tavLst>
                                        </p:anim>
                                        <p:anim calcmode="lin" valueType="num">
                                          <p:cBhvr>
                                            <p:cTn id="26" dur="500" accel="50000" fill="hold">
                                              <p:stCondLst>
                                                <p:cond delay="500"/>
                                              </p:stCondLst>
                                            </p:cTn>
                                            <p:tgtEl>
                                              <p:spTgt spid="105"/>
                                            </p:tgtEl>
                                            <p:attrNameLst>
                                              <p:attrName>ppt_y</p:attrName>
                                            </p:attrNameLst>
                                          </p:cBhvr>
                                          <p:tavLst>
                                            <p:tav tm="0">
                                              <p:val>
                                                <p:strVal val="#ppt_y+.1"/>
                                              </p:val>
                                            </p:tav>
                                            <p:tav tm="100000">
                                              <p:val>
                                                <p:strVal val="#ppt_y"/>
                                              </p:val>
                                            </p:tav>
                                          </p:tavLst>
                                        </p:anim>
                                        <p:animEffect transition="in" filter="fade">
                                          <p:cBhvr>
                                            <p:cTn id="27" dur="1000" decel="50000">
                                              <p:stCondLst>
                                                <p:cond delay="0"/>
                                              </p:stCondLst>
                                            </p:cTn>
                                            <p:tgtEl>
                                              <p:spTgt spid="105"/>
                                            </p:tgtEl>
                                          </p:cBhvr>
                                        </p:animEffect>
                                      </p:childTnLst>
                                    </p:cTn>
                                  </p:par>
                                  <p:par>
                                    <p:cTn id="28" presetID="25" presetClass="entr" presetSubtype="0" fill="hold" grpId="0" nodeType="withEffect">
                                      <p:stCondLst>
                                        <p:cond delay="250"/>
                                      </p:stCondLst>
                                      <p:childTnLst>
                                        <p:set>
                                          <p:cBhvr>
                                            <p:cTn id="29" dur="1" fill="hold">
                                              <p:stCondLst>
                                                <p:cond delay="0"/>
                                              </p:stCondLst>
                                            </p:cTn>
                                            <p:tgtEl>
                                              <p:spTgt spid="106"/>
                                            </p:tgtEl>
                                            <p:attrNameLst>
                                              <p:attrName>style.visibility</p:attrName>
                                            </p:attrNameLst>
                                          </p:cBhvr>
                                          <p:to>
                                            <p:strVal val="visible"/>
                                          </p:to>
                                        </p:set>
                                        <p:anim calcmode="lin" valueType="num">
                                          <p:cBhvr>
                                            <p:cTn id="30" dur="500" decel="50000" fill="hold">
                                              <p:stCondLst>
                                                <p:cond delay="0"/>
                                              </p:stCondLst>
                                            </p:cTn>
                                            <p:tgtEl>
                                              <p:spTgt spid="106"/>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06"/>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06"/>
                                            </p:tgtEl>
                                            <p:attrNameLst>
                                              <p:attrName>ppt_w</p:attrName>
                                            </p:attrNameLst>
                                          </p:cBhvr>
                                          <p:tavLst>
                                            <p:tav tm="0">
                                              <p:val>
                                                <p:strVal val="#ppt_w*.05"/>
                                              </p:val>
                                            </p:tav>
                                            <p:tav tm="100000">
                                              <p:val>
                                                <p:strVal val="#ppt_w"/>
                                              </p:val>
                                            </p:tav>
                                          </p:tavLst>
                                        </p:anim>
                                        <p:anim calcmode="lin" valueType="num">
                                          <p:cBhvr>
                                            <p:cTn id="33" dur="1000" fill="hold"/>
                                            <p:tgtEl>
                                              <p:spTgt spid="106"/>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06"/>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06"/>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06"/>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06"/>
                                            </p:tgtEl>
                                          </p:cBhvr>
                                        </p:animEffect>
                                      </p:childTnLst>
                                    </p:cTn>
                                  </p:par>
                                  <p:par>
                                    <p:cTn id="38" presetID="25" presetClass="entr" presetSubtype="0" fill="hold" grpId="0" nodeType="withEffect">
                                      <p:stCondLst>
                                        <p:cond delay="500"/>
                                      </p:stCondLst>
                                      <p:childTnLst>
                                        <p:set>
                                          <p:cBhvr>
                                            <p:cTn id="39" dur="1" fill="hold">
                                              <p:stCondLst>
                                                <p:cond delay="0"/>
                                              </p:stCondLst>
                                            </p:cTn>
                                            <p:tgtEl>
                                              <p:spTgt spid="107"/>
                                            </p:tgtEl>
                                            <p:attrNameLst>
                                              <p:attrName>style.visibility</p:attrName>
                                            </p:attrNameLst>
                                          </p:cBhvr>
                                          <p:to>
                                            <p:strVal val="visible"/>
                                          </p:to>
                                        </p:set>
                                        <p:anim calcmode="lin" valueType="num">
                                          <p:cBhvr>
                                            <p:cTn id="40" dur="500" decel="50000" fill="hold">
                                              <p:stCondLst>
                                                <p:cond delay="0"/>
                                              </p:stCondLst>
                                            </p:cTn>
                                            <p:tgtEl>
                                              <p:spTgt spid="107"/>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107"/>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107"/>
                                            </p:tgtEl>
                                            <p:attrNameLst>
                                              <p:attrName>ppt_w</p:attrName>
                                            </p:attrNameLst>
                                          </p:cBhvr>
                                          <p:tavLst>
                                            <p:tav tm="0">
                                              <p:val>
                                                <p:strVal val="#ppt_w*.05"/>
                                              </p:val>
                                            </p:tav>
                                            <p:tav tm="100000">
                                              <p:val>
                                                <p:strVal val="#ppt_w"/>
                                              </p:val>
                                            </p:tav>
                                          </p:tavLst>
                                        </p:anim>
                                        <p:anim calcmode="lin" valueType="num">
                                          <p:cBhvr>
                                            <p:cTn id="43" dur="1000" fill="hold"/>
                                            <p:tgtEl>
                                              <p:spTgt spid="107"/>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107"/>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107"/>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107"/>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107"/>
                                            </p:tgtEl>
                                          </p:cBhvr>
                                        </p:animEffect>
                                      </p:childTnLst>
                                    </p:cTn>
                                  </p:par>
                                </p:childTnLst>
                              </p:cTn>
                            </p:par>
                            <p:par>
                              <p:cTn id="48" fill="hold">
                                <p:stCondLst>
                                  <p:cond delay="2000"/>
                                </p:stCondLst>
                                <p:childTnLst>
                                  <p:par>
                                    <p:cTn id="49" presetID="2" presetClass="entr" presetSubtype="8" fill="hold" nodeType="afterEffect">
                                      <p:stCondLst>
                                        <p:cond delay="0"/>
                                      </p:stCondLst>
                                      <p:childTnLst>
                                        <p:set>
                                          <p:cBhvr>
                                            <p:cTn id="50" dur="1" fill="hold">
                                              <p:stCondLst>
                                                <p:cond delay="0"/>
                                              </p:stCondLst>
                                            </p:cTn>
                                            <p:tgtEl>
                                              <p:spTgt spid="108"/>
                                            </p:tgtEl>
                                            <p:attrNameLst>
                                              <p:attrName>style.visibility</p:attrName>
                                            </p:attrNameLst>
                                          </p:cBhvr>
                                          <p:to>
                                            <p:strVal val="visible"/>
                                          </p:to>
                                        </p:set>
                                        <p:anim calcmode="lin" valueType="num">
                                          <p:cBhvr additive="base">
                                            <p:cTn id="51" dur="1000" fill="hold"/>
                                            <p:tgtEl>
                                              <p:spTgt spid="108"/>
                                            </p:tgtEl>
                                            <p:attrNameLst>
                                              <p:attrName>ppt_x</p:attrName>
                                            </p:attrNameLst>
                                          </p:cBhvr>
                                          <p:tavLst>
                                            <p:tav tm="0">
                                              <p:val>
                                                <p:strVal val="0-#ppt_w/2"/>
                                              </p:val>
                                            </p:tav>
                                            <p:tav tm="100000">
                                              <p:val>
                                                <p:strVal val="#ppt_x"/>
                                              </p:val>
                                            </p:tav>
                                          </p:tavLst>
                                        </p:anim>
                                        <p:anim calcmode="lin" valueType="num">
                                          <p:cBhvr additive="base">
                                            <p:cTn id="52" dur="1000" fill="hold"/>
                                            <p:tgtEl>
                                              <p:spTgt spid="108"/>
                                            </p:tgtEl>
                                            <p:attrNameLst>
                                              <p:attrName>ppt_y</p:attrName>
                                            </p:attrNameLst>
                                          </p:cBhvr>
                                          <p:tavLst>
                                            <p:tav tm="0">
                                              <p:val>
                                                <p:strVal val="#ppt_y"/>
                                              </p:val>
                                            </p:tav>
                                            <p:tav tm="100000">
                                              <p:val>
                                                <p:strVal val="#ppt_y"/>
                                              </p:val>
                                            </p:tav>
                                          </p:tavLst>
                                        </p:anim>
                                      </p:childTnLst>
                                    </p:cTn>
                                  </p:par>
                                  <p:par>
                                    <p:cTn id="53" presetID="22" presetClass="entr" presetSubtype="4" fill="hold" nodeType="withEffect">
                                      <p:stCondLst>
                                        <p:cond delay="500"/>
                                      </p:stCondLst>
                                      <p:childTnLst>
                                        <p:set>
                                          <p:cBhvr>
                                            <p:cTn id="54" dur="1" fill="hold">
                                              <p:stCondLst>
                                                <p:cond delay="0"/>
                                              </p:stCondLst>
                                            </p:cTn>
                                            <p:tgtEl>
                                              <p:spTgt spid="96"/>
                                            </p:tgtEl>
                                            <p:attrNameLst>
                                              <p:attrName>style.visibility</p:attrName>
                                            </p:attrNameLst>
                                          </p:cBhvr>
                                          <p:to>
                                            <p:strVal val="visible"/>
                                          </p:to>
                                        </p:set>
                                        <p:animEffect transition="in" filter="wipe(down)">
                                          <p:cBhvr>
                                            <p:cTn id="55" dur="500"/>
                                            <p:tgtEl>
                                              <p:spTgt spid="96"/>
                                            </p:tgtEl>
                                          </p:cBhvr>
                                        </p:animEffect>
                                      </p:childTnLst>
                                    </p:cTn>
                                  </p:par>
                                </p:childTnLst>
                              </p:cTn>
                            </p:par>
                            <p:par>
                              <p:cTn id="56" fill="hold">
                                <p:stCondLst>
                                  <p:cond delay="3000"/>
                                </p:stCondLst>
                                <p:childTnLst>
                                  <p:par>
                                    <p:cTn id="57" presetID="53" presetClass="entr" presetSubtype="16" fill="hold" grpId="0" nodeType="after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p:cTn id="59" dur="500" fill="hold"/>
                                            <p:tgtEl>
                                              <p:spTgt spid="104"/>
                                            </p:tgtEl>
                                            <p:attrNameLst>
                                              <p:attrName>ppt_w</p:attrName>
                                            </p:attrNameLst>
                                          </p:cBhvr>
                                          <p:tavLst>
                                            <p:tav tm="0">
                                              <p:val>
                                                <p:fltVal val="0"/>
                                              </p:val>
                                            </p:tav>
                                            <p:tav tm="100000">
                                              <p:val>
                                                <p:strVal val="#ppt_w"/>
                                              </p:val>
                                            </p:tav>
                                          </p:tavLst>
                                        </p:anim>
                                        <p:anim calcmode="lin" valueType="num">
                                          <p:cBhvr>
                                            <p:cTn id="60" dur="500" fill="hold"/>
                                            <p:tgtEl>
                                              <p:spTgt spid="104"/>
                                            </p:tgtEl>
                                            <p:attrNameLst>
                                              <p:attrName>ppt_h</p:attrName>
                                            </p:attrNameLst>
                                          </p:cBhvr>
                                          <p:tavLst>
                                            <p:tav tm="0">
                                              <p:val>
                                                <p:fltVal val="0"/>
                                              </p:val>
                                            </p:tav>
                                            <p:tav tm="100000">
                                              <p:val>
                                                <p:strVal val="#ppt_h"/>
                                              </p:val>
                                            </p:tav>
                                          </p:tavLst>
                                        </p:anim>
                                        <p:animEffect transition="in" filter="fade">
                                          <p:cBhvr>
                                            <p:cTn id="6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04" grpId="0"/>
          <p:bldP spid="105" grpId="0"/>
          <p:bldP spid="106" grpId="0"/>
          <p:bldP spid="10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a:t>团队介绍</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圆角矩形 5"/>
          <p:cNvSpPr/>
          <p:nvPr/>
        </p:nvSpPr>
        <p:spPr>
          <a:xfrm>
            <a:off x="1835614" y="1759084"/>
            <a:ext cx="2661083" cy="3207600"/>
          </a:xfrm>
          <a:prstGeom prst="roundRect">
            <a:avLst>
              <a:gd name="adj" fmla="val 2400"/>
            </a:avLst>
          </a:prstGeom>
          <a:gradFill>
            <a:gsLst>
              <a:gs pos="0">
                <a:srgbClr val="0070C0"/>
              </a:gs>
              <a:gs pos="100000">
                <a:srgbClr val="01559B"/>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75439" tIns="37719" rIns="75439" bIns="37719" spcCol="0" rtlCol="0" anchor="ctr"/>
          <a:lstStyle/>
          <a:p>
            <a:pPr algn="ctr"/>
            <a:endParaRPr lang="zh-CN" altLang="en-US" sz="2135">
              <a:latin typeface="微软雅黑" panose="020B0503020204020204" pitchFamily="34" charset="-122"/>
              <a:ea typeface="微软雅黑" panose="020B0503020204020204" pitchFamily="34" charset="-122"/>
              <a:cs typeface="+mn-ea"/>
              <a:sym typeface="+mn-lt"/>
            </a:endParaRPr>
          </a:p>
        </p:txBody>
      </p:sp>
      <p:sp>
        <p:nvSpPr>
          <p:cNvPr id="7" name="圆角矩形 6"/>
          <p:cNvSpPr/>
          <p:nvPr/>
        </p:nvSpPr>
        <p:spPr>
          <a:xfrm>
            <a:off x="1914823" y="1679875"/>
            <a:ext cx="2661083" cy="3207600"/>
          </a:xfrm>
          <a:prstGeom prst="roundRect">
            <a:avLst>
              <a:gd name="adj" fmla="val 3468"/>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5439" tIns="37719" rIns="75439" bIns="37719" spcCol="0" rtlCol="0" anchor="ctr"/>
          <a:lstStyle/>
          <a:p>
            <a:pPr algn="ctr"/>
            <a:endParaRPr lang="zh-CN" altLang="en-US" sz="2135">
              <a:latin typeface="微软雅黑" panose="020B0503020204020204" pitchFamily="34" charset="-122"/>
              <a:ea typeface="微软雅黑" panose="020B0503020204020204" pitchFamily="34" charset="-122"/>
              <a:cs typeface="+mn-ea"/>
              <a:sym typeface="+mn-lt"/>
            </a:endParaRPr>
          </a:p>
        </p:txBody>
      </p:sp>
      <p:sp>
        <p:nvSpPr>
          <p:cNvPr id="8" name="文本框 7"/>
          <p:cNvSpPr txBox="1">
            <a:spLocks noChangeArrowheads="1"/>
          </p:cNvSpPr>
          <p:nvPr/>
        </p:nvSpPr>
        <p:spPr bwMode="auto">
          <a:xfrm>
            <a:off x="1767055" y="4972061"/>
            <a:ext cx="1903900" cy="40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30000"/>
              </a:lnSpc>
            </a:pPr>
            <a:r>
              <a:rPr lang="zh-CN" altLang="en-US" sz="2135" b="1" dirty="0">
                <a:solidFill>
                  <a:srgbClr val="01559B"/>
                </a:solidFill>
                <a:latin typeface="微软雅黑" panose="020B0503020204020204" pitchFamily="34" charset="-122"/>
                <a:cs typeface="+mn-ea"/>
                <a:sym typeface="+mn-lt"/>
              </a:rPr>
              <a:t>代用名</a:t>
            </a:r>
          </a:p>
        </p:txBody>
      </p:sp>
      <p:sp>
        <p:nvSpPr>
          <p:cNvPr id="9" name="文本框 8"/>
          <p:cNvSpPr txBox="1">
            <a:spLocks noChangeArrowheads="1"/>
          </p:cNvSpPr>
          <p:nvPr/>
        </p:nvSpPr>
        <p:spPr bwMode="auto">
          <a:xfrm>
            <a:off x="1747415" y="5344199"/>
            <a:ext cx="2235289" cy="3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30000"/>
              </a:lnSpc>
            </a:pPr>
            <a:r>
              <a:rPr lang="en-US" altLang="zh-CN" sz="1600" dirty="0">
                <a:solidFill>
                  <a:schemeClr val="tx1">
                    <a:lumMod val="65000"/>
                    <a:lumOff val="35000"/>
                  </a:schemeClr>
                </a:solidFill>
                <a:latin typeface="微软雅黑" panose="020B0503020204020204" pitchFamily="34" charset="-122"/>
                <a:cs typeface="+mn-ea"/>
                <a:sym typeface="+mn-lt"/>
              </a:rPr>
              <a:t>CEO&amp;</a:t>
            </a:r>
            <a:r>
              <a:rPr lang="zh-CN" altLang="en-US" sz="1600" dirty="0">
                <a:solidFill>
                  <a:schemeClr val="tx1">
                    <a:lumMod val="65000"/>
                    <a:lumOff val="35000"/>
                  </a:schemeClr>
                </a:solidFill>
                <a:latin typeface="微软雅黑" panose="020B0503020204020204" pitchFamily="34" charset="-122"/>
                <a:cs typeface="+mn-ea"/>
                <a:sym typeface="+mn-lt"/>
              </a:rPr>
              <a:t>企业创始人</a:t>
            </a:r>
          </a:p>
        </p:txBody>
      </p:sp>
      <p:sp>
        <p:nvSpPr>
          <p:cNvPr id="10" name="圆角矩形 9"/>
          <p:cNvSpPr/>
          <p:nvPr/>
        </p:nvSpPr>
        <p:spPr>
          <a:xfrm>
            <a:off x="5241597" y="1719837"/>
            <a:ext cx="5803704" cy="3705169"/>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5495640" y="1857739"/>
            <a:ext cx="5370369" cy="3425535"/>
          </a:xfrm>
          <a:prstGeom prst="rect">
            <a:avLst/>
          </a:prstGeom>
        </p:spPr>
        <p:txBody>
          <a:bodyPr wrap="square" lIns="100567" tIns="50283" rIns="100567" bIns="50283">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您的内容打在这里，或者通过复制您的文本后您的内容打在这里，或者通过复制您的文本后您的内容打在这里，或者通过复制您的文本或者通过复制您的文本后您的内容打在这里，或者通过复制。</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您的文本后您的内容打在这里，或者通过复制您的文本后您的内容打在这里，或者通过复制您的文本后您的内容打在这里，或者通过复制您的文本后您的内容打在这里，或者通过复制您的文本后您的内容打在这里。</a:t>
            </a: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accel="50000" decel="50000" fill="hold" grpId="1" nodeType="withEffect">
                                  <p:stCondLst>
                                    <p:cond delay="0"/>
                                  </p:stCondLst>
                                  <p:childTnLst>
                                    <p:animMotion origin="layout" path="M 3.05556E-6 -1.1245E-6 L -0.1224 0.2836 " pathEditMode="relative" rAng="0" ptsTypes="AA">
                                      <p:cBhvr>
                                        <p:cTn id="9" dur="1000" spd="-100000" fill="hold"/>
                                        <p:tgtEl>
                                          <p:spTgt spid="6"/>
                                        </p:tgtEl>
                                        <p:attrNameLst>
                                          <p:attrName>ppt_x</p:attrName>
                                          <p:attrName>ppt_y</p:attrName>
                                        </p:attrNameLst>
                                      </p:cBhvr>
                                      <p:rCtr x="-6128" y="1418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accel="50000" decel="50000" fill="hold" grpId="1" nodeType="withEffect">
                                  <p:stCondLst>
                                    <p:cond delay="0"/>
                                  </p:stCondLst>
                                  <p:childTnLst>
                                    <p:animMotion origin="layout" path="M -3.05556E-6 5.90053E-7 L 0.11979 -0.29626 " pathEditMode="relative" rAng="0" ptsTypes="AA">
                                      <p:cBhvr>
                                        <p:cTn id="14" dur="1000" spd="-100000" fill="hold"/>
                                        <p:tgtEl>
                                          <p:spTgt spid="7"/>
                                        </p:tgtEl>
                                        <p:attrNameLst>
                                          <p:attrName>ppt_x</p:attrName>
                                          <p:attrName>ppt_y</p:attrName>
                                        </p:attrNameLst>
                                      </p:cBhvr>
                                      <p:rCtr x="5990" y="-14829"/>
                                    </p:animMotion>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par>
                          <p:cTn id="27" fill="hold">
                            <p:stCondLst>
                              <p:cond delay="1500"/>
                            </p:stCondLst>
                            <p:childTnLst>
                              <p:par>
                                <p:cTn id="28" presetID="42"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iterate type="lt">
                                    <p:tmPct val="10000"/>
                                  </p:iterate>
                                  <p:childTnLst>
                                    <p:set>
                                      <p:cBhvr>
                                        <p:cTn id="35" dur="1" fill="hold">
                                          <p:stCondLst>
                                            <p:cond delay="0"/>
                                          </p:stCondLst>
                                        </p:cTn>
                                        <p:tgtEl>
                                          <p:spTgt spid="11"/>
                                        </p:tgtEl>
                                        <p:attrNameLst>
                                          <p:attrName>style.visibility</p:attrName>
                                        </p:attrNameLst>
                                      </p:cBhvr>
                                      <p:to>
                                        <p:strVal val="visible"/>
                                      </p:to>
                                    </p:set>
                                    <p:animEffect transition="in" filter="fade">
                                      <p:cBhvr>
                                        <p:cTn id="36" dur="250"/>
                                        <p:tgtEl>
                                          <p:spTgt spid="11"/>
                                        </p:tgtEl>
                                      </p:cBhvr>
                                    </p:animEffect>
                                    <p:anim calcmode="lin" valueType="num">
                                      <p:cBhvr>
                                        <p:cTn id="37" dur="250" fill="hold"/>
                                        <p:tgtEl>
                                          <p:spTgt spid="11"/>
                                        </p:tgtEl>
                                        <p:attrNameLst>
                                          <p:attrName>ppt_x</p:attrName>
                                        </p:attrNameLst>
                                      </p:cBhvr>
                                      <p:tavLst>
                                        <p:tav tm="0">
                                          <p:val>
                                            <p:strVal val="#ppt_x"/>
                                          </p:val>
                                        </p:tav>
                                        <p:tav tm="100000">
                                          <p:val>
                                            <p:strVal val="#ppt_x"/>
                                          </p:val>
                                        </p:tav>
                                      </p:tavLst>
                                    </p:anim>
                                    <p:anim calcmode="lin" valueType="num">
                                      <p:cBhvr>
                                        <p:cTn id="38"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9" grpId="0"/>
      <p:bldP spid="10" grpId="0" animBg="1"/>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公司简介宣传推广介绍企业文化产品展示融资路演PPT"/>
</p:tagLst>
</file>

<file path=ppt/tags/tag10.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9"/>
</p:tagLst>
</file>

<file path=ppt/tags/tag14.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10"/>
</p:tagLst>
</file>

<file path=ppt/tags/tag15.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11"/>
</p:tagLst>
</file>

<file path=ppt/tags/tag16.xml><?xml version="1.0" encoding="utf-8"?>
<p:tagLst xmlns:a="http://schemas.openxmlformats.org/drawingml/2006/main" xmlns:r="http://schemas.openxmlformats.org/officeDocument/2006/relationships" xmlns:p="http://schemas.openxmlformats.org/presentationml/2006/main">
  <p:tag name="MH" val="20151208213513"/>
  <p:tag name="MH_LIBRARY" val="GRAPHIC"/>
  <p:tag name="MH_TYPE" val="Sub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1208213513"/>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51208213513"/>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7"/>
</p:tagLst>
</file>

<file path=ppt/tags/tag20.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Desc"/>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38.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4.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SubTitle"/>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42.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3383</Words>
  <Application>Microsoft Office PowerPoint</Application>
  <PresentationFormat>宽屏</PresentationFormat>
  <Paragraphs>472</Paragraphs>
  <Slides>40</Slides>
  <Notes>40</Notes>
  <HiddenSlides>0</HiddenSlides>
  <MMClips>2</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40</vt:i4>
      </vt:variant>
    </vt:vector>
  </HeadingPairs>
  <TitlesOfParts>
    <vt:vector size="58" baseType="lpstr">
      <vt:lpstr>BebasNeueBold</vt:lpstr>
      <vt:lpstr>Gill Sans</vt:lpstr>
      <vt:lpstr>HelveticaNeueLT Pro 55 Roman</vt:lpstr>
      <vt:lpstr>Impact MT Std</vt:lpstr>
      <vt:lpstr>Lato Light</vt:lpstr>
      <vt:lpstr>Lifeline JL</vt:lpstr>
      <vt:lpstr>Open Sans</vt:lpstr>
      <vt:lpstr>等线</vt:lpstr>
      <vt:lpstr>方正细圆简体</vt:lpstr>
      <vt:lpstr>华文黑体</vt:lpstr>
      <vt:lpstr>宋体</vt:lpstr>
      <vt:lpstr>微软雅黑</vt:lpstr>
      <vt:lpstr>Arial</vt:lpstr>
      <vt:lpstr>Calibri</vt:lpstr>
      <vt:lpstr>Calibri Light</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公司简介宣传推广介绍企业文化产品展示融资路演PPT</dc:title>
  <dc:creator>PGOS</dc:creator>
  <cp:lastModifiedBy>微软用户</cp:lastModifiedBy>
  <cp:revision>51</cp:revision>
  <dcterms:created xsi:type="dcterms:W3CDTF">2017-02-16T08:36:00Z</dcterms:created>
  <dcterms:modified xsi:type="dcterms:W3CDTF">2017-06-12T06:41:15Z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